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82242" y="-1701"/>
            <a:ext cx="5779515" cy="1301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3999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768095"/>
            <a:ext cx="9143999" cy="53218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3999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48359" y="-1701"/>
            <a:ext cx="7447280" cy="1301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7542" y="1382648"/>
            <a:ext cx="7728915" cy="4032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2145" y="1219326"/>
            <a:ext cx="8580755" cy="2160270"/>
          </a:xfrm>
          <a:prstGeom prst="rect"/>
        </p:spPr>
        <p:txBody>
          <a:bodyPr wrap="square" lIns="0" tIns="89535" rIns="0" bIns="0" rtlCol="0" vert="horz">
            <a:spAutoFit/>
          </a:bodyPr>
          <a:lstStyle/>
          <a:p>
            <a:pPr algn="ctr" marL="12065" marR="5080">
              <a:lnSpc>
                <a:spcPct val="90000"/>
              </a:lnSpc>
              <a:spcBef>
                <a:spcPts val="705"/>
              </a:spcBef>
              <a:tabLst>
                <a:tab pos="4507865" algn="l"/>
              </a:tabLst>
            </a:pPr>
            <a:r>
              <a:rPr dirty="0" sz="5000" spc="-275"/>
              <a:t>Fighting </a:t>
            </a:r>
            <a:r>
              <a:rPr dirty="0" sz="5000" spc="-270"/>
              <a:t>Stigma </a:t>
            </a:r>
            <a:r>
              <a:rPr dirty="0" sz="5000" spc="-229"/>
              <a:t>in </a:t>
            </a:r>
            <a:r>
              <a:rPr dirty="0" sz="5000" spc="-250"/>
              <a:t>Schools:</a:t>
            </a:r>
            <a:r>
              <a:rPr dirty="0" sz="5000" spc="-1100"/>
              <a:t> </a:t>
            </a:r>
            <a:r>
              <a:rPr dirty="0" sz="5000" spc="-355"/>
              <a:t>Testing  </a:t>
            </a:r>
            <a:r>
              <a:rPr dirty="0" sz="5000" spc="-105">
                <a:latin typeface="Arial"/>
                <a:cs typeface="Arial"/>
              </a:rPr>
              <a:t>the</a:t>
            </a:r>
            <a:r>
              <a:rPr dirty="0" sz="5000" spc="-315">
                <a:latin typeface="Arial"/>
                <a:cs typeface="Arial"/>
              </a:rPr>
              <a:t> </a:t>
            </a:r>
            <a:r>
              <a:rPr dirty="0" sz="5000" spc="-330">
                <a:latin typeface="Arial"/>
                <a:cs typeface="Arial"/>
              </a:rPr>
              <a:t>Effectiveness	</a:t>
            </a:r>
            <a:r>
              <a:rPr dirty="0" sz="5000" spc="-55">
                <a:latin typeface="Arial"/>
                <a:cs typeface="Arial"/>
              </a:rPr>
              <a:t>of </a:t>
            </a:r>
            <a:r>
              <a:rPr dirty="0" sz="5000" spc="-345">
                <a:latin typeface="Arial"/>
                <a:cs typeface="Arial"/>
              </a:rPr>
              <a:t>NAMI’s  </a:t>
            </a:r>
            <a:r>
              <a:rPr dirty="0" sz="5000" spc="-229"/>
              <a:t>Ending </a:t>
            </a:r>
            <a:r>
              <a:rPr dirty="0" sz="5000" spc="-265"/>
              <a:t>the </a:t>
            </a:r>
            <a:r>
              <a:rPr dirty="0" sz="5000" spc="-290"/>
              <a:t>Silence</a:t>
            </a:r>
            <a:r>
              <a:rPr dirty="0" sz="5000" spc="-940"/>
              <a:t> </a:t>
            </a:r>
            <a:r>
              <a:rPr dirty="0" sz="5000" spc="-285"/>
              <a:t>Presentation</a:t>
            </a:r>
            <a:endParaRPr sz="5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42845" y="3871721"/>
            <a:ext cx="5380990" cy="1245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638175">
              <a:lnSpc>
                <a:spcPct val="100000"/>
              </a:lnSpc>
              <a:spcBef>
                <a:spcPts val="100"/>
              </a:spcBef>
            </a:pPr>
            <a:r>
              <a:rPr dirty="0" sz="2000" spc="-15">
                <a:solidFill>
                  <a:srgbClr val="FFFFFF"/>
                </a:solidFill>
                <a:latin typeface="Carlito"/>
                <a:cs typeface="Carlito"/>
              </a:rPr>
              <a:t>Otto Wahl, </a:t>
            </a:r>
            <a:r>
              <a:rPr dirty="0" sz="2000" spc="-10">
                <a:solidFill>
                  <a:srgbClr val="FFFFFF"/>
                </a:solidFill>
                <a:latin typeface="Carlito"/>
                <a:cs typeface="Carlito"/>
              </a:rPr>
              <a:t>Ph.D., University </a:t>
            </a: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dirty="0" sz="2000" spc="-15">
                <a:solidFill>
                  <a:srgbClr val="FFFFFF"/>
                </a:solidFill>
                <a:latin typeface="Carlito"/>
                <a:cs typeface="Carlito"/>
              </a:rPr>
              <a:t>Hartford  </a:t>
            </a: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Corrie Thompson, </a:t>
            </a:r>
            <a:r>
              <a:rPr dirty="0" sz="2000">
                <a:solidFill>
                  <a:srgbClr val="FFFFFF"/>
                </a:solidFill>
                <a:latin typeface="Carlito"/>
                <a:cs typeface="Carlito"/>
              </a:rPr>
              <a:t>M.A., </a:t>
            </a:r>
            <a:r>
              <a:rPr dirty="0" sz="2000" spc="-10">
                <a:solidFill>
                  <a:srgbClr val="FFFFFF"/>
                </a:solidFill>
                <a:latin typeface="Carlito"/>
                <a:cs typeface="Carlito"/>
              </a:rPr>
              <a:t>Doctoral </a:t>
            </a: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Practicum</a:t>
            </a:r>
            <a:r>
              <a:rPr dirty="0" sz="2000" spc="-4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Student</a:t>
            </a:r>
            <a:endParaRPr sz="2000">
              <a:latin typeface="Carlito"/>
              <a:cs typeface="Carlito"/>
            </a:endParaRPr>
          </a:p>
          <a:p>
            <a:pPr marL="573405">
              <a:lnSpc>
                <a:spcPct val="100000"/>
              </a:lnSpc>
            </a:pPr>
            <a:r>
              <a:rPr dirty="0" sz="2000" spc="-10">
                <a:solidFill>
                  <a:srgbClr val="FFFFFF"/>
                </a:solidFill>
                <a:latin typeface="Carlito"/>
                <a:cs typeface="Carlito"/>
              </a:rPr>
              <a:t>Syeda </a:t>
            </a:r>
            <a:r>
              <a:rPr dirty="0" sz="2000" spc="-25">
                <a:solidFill>
                  <a:srgbClr val="FFFFFF"/>
                </a:solidFill>
                <a:latin typeface="Carlito"/>
                <a:cs typeface="Carlito"/>
              </a:rPr>
              <a:t>Younus, </a:t>
            </a: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ETS </a:t>
            </a:r>
            <a:r>
              <a:rPr dirty="0" sz="2000" spc="-30">
                <a:solidFill>
                  <a:srgbClr val="FFFFFF"/>
                </a:solidFill>
                <a:latin typeface="Carlito"/>
                <a:cs typeface="Carlito"/>
              </a:rPr>
              <a:t>Young </a:t>
            </a:r>
            <a:r>
              <a:rPr dirty="0" sz="2000">
                <a:solidFill>
                  <a:srgbClr val="FFFFFF"/>
                </a:solidFill>
                <a:latin typeface="Carlito"/>
                <a:cs typeface="Carlito"/>
              </a:rPr>
              <a:t>Adult</a:t>
            </a:r>
            <a:r>
              <a:rPr dirty="0" sz="2000" spc="-4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arlito"/>
                <a:cs typeface="Carlito"/>
              </a:rPr>
              <a:t>Presenter</a:t>
            </a:r>
            <a:endParaRPr sz="2000">
              <a:latin typeface="Carlito"/>
              <a:cs typeface="Carlito"/>
            </a:endParaRPr>
          </a:p>
          <a:p>
            <a:pPr marL="441959">
              <a:lnSpc>
                <a:spcPct val="100000"/>
              </a:lnSpc>
            </a:pPr>
            <a:r>
              <a:rPr dirty="0" sz="2000" spc="-10">
                <a:solidFill>
                  <a:srgbClr val="FFFFFF"/>
                </a:solidFill>
                <a:latin typeface="Carlito"/>
                <a:cs typeface="Carlito"/>
              </a:rPr>
              <a:t>Jennifer </a:t>
            </a: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Rothman, </a:t>
            </a:r>
            <a:r>
              <a:rPr dirty="0" sz="2000" spc="-15">
                <a:solidFill>
                  <a:srgbClr val="FFFFFF"/>
                </a:solidFill>
                <a:latin typeface="Carlito"/>
                <a:cs typeface="Carlito"/>
              </a:rPr>
              <a:t>Program </a:t>
            </a:r>
            <a:r>
              <a:rPr dirty="0" sz="2000" spc="-20">
                <a:solidFill>
                  <a:srgbClr val="FFFFFF"/>
                </a:solidFill>
                <a:latin typeface="Carlito"/>
                <a:cs typeface="Carlito"/>
              </a:rPr>
              <a:t>Manager,</a:t>
            </a:r>
            <a:r>
              <a:rPr dirty="0" sz="2000" spc="-5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000">
                <a:solidFill>
                  <a:srgbClr val="FFFFFF"/>
                </a:solidFill>
                <a:latin typeface="Carlito"/>
                <a:cs typeface="Carlito"/>
              </a:rPr>
              <a:t>NAMI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8900" y="300608"/>
            <a:ext cx="5551805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360">
                <a:latin typeface="Arial"/>
                <a:cs typeface="Arial"/>
              </a:rPr>
              <a:t>Research </a:t>
            </a:r>
            <a:r>
              <a:rPr dirty="0" spc="-305">
                <a:latin typeface="Arial"/>
                <a:cs typeface="Arial"/>
              </a:rPr>
              <a:t>Design</a:t>
            </a:r>
            <a:r>
              <a:rPr dirty="0" spc="-165">
                <a:latin typeface="Arial"/>
                <a:cs typeface="Arial"/>
              </a:rPr>
              <a:t> </a:t>
            </a:r>
            <a:r>
              <a:rPr dirty="0" spc="-130">
                <a:latin typeface="Arial"/>
                <a:cs typeface="Arial"/>
              </a:rPr>
              <a:t>(cont’d)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359788"/>
            <a:ext cx="7266940" cy="40005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41300" indent="-228600">
              <a:lnSpc>
                <a:spcPts val="2970"/>
              </a:lnSpc>
              <a:spcBef>
                <a:spcPts val="10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600" spc="-10">
                <a:solidFill>
                  <a:srgbClr val="FFFFFF"/>
                </a:solidFill>
                <a:latin typeface="Carlito"/>
                <a:cs typeface="Carlito"/>
              </a:rPr>
              <a:t>Demographic</a:t>
            </a:r>
            <a:r>
              <a:rPr dirty="0" sz="2600" spc="-2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Carlito"/>
                <a:cs typeface="Carlito"/>
              </a:rPr>
              <a:t>questionnaire</a:t>
            </a:r>
            <a:endParaRPr sz="2600">
              <a:latin typeface="Carlito"/>
              <a:cs typeface="Carlito"/>
            </a:endParaRPr>
          </a:p>
          <a:p>
            <a:pPr lvl="1" marL="697865" indent="-228600">
              <a:lnSpc>
                <a:spcPts val="2490"/>
              </a:lnSpc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2200" spc="-35">
                <a:solidFill>
                  <a:srgbClr val="FFFFFF"/>
                </a:solidFill>
                <a:latin typeface="Carlito"/>
                <a:cs typeface="Carlito"/>
              </a:rPr>
              <a:t>Gender, </a:t>
            </a:r>
            <a:r>
              <a:rPr dirty="0" sz="2200" spc="-10">
                <a:solidFill>
                  <a:srgbClr val="FFFFFF"/>
                </a:solidFill>
                <a:latin typeface="Carlito"/>
                <a:cs typeface="Carlito"/>
              </a:rPr>
              <a:t>age,</a:t>
            </a:r>
            <a:r>
              <a:rPr dirty="0" sz="2200" spc="5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Carlito"/>
                <a:cs typeface="Carlito"/>
              </a:rPr>
              <a:t>ethnicity</a:t>
            </a:r>
            <a:endParaRPr sz="220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Clr>
                <a:srgbClr val="FFFFFF"/>
              </a:buClr>
              <a:buFont typeface="Arial"/>
              <a:buChar char="•"/>
            </a:pPr>
            <a:endParaRPr sz="2650">
              <a:latin typeface="Carlito"/>
              <a:cs typeface="Carlito"/>
            </a:endParaRPr>
          </a:p>
          <a:p>
            <a:pPr marL="241300" indent="-228600">
              <a:lnSpc>
                <a:spcPts val="2980"/>
              </a:lnSpc>
              <a:buFont typeface="Arial"/>
              <a:buChar char="•"/>
              <a:tabLst>
                <a:tab pos="241300" algn="l"/>
              </a:tabLst>
            </a:pPr>
            <a:r>
              <a:rPr dirty="0" sz="2600">
                <a:solidFill>
                  <a:srgbClr val="FFFFFF"/>
                </a:solidFill>
                <a:latin typeface="Carlito"/>
                <a:cs typeface="Carlito"/>
              </a:rPr>
              <a:t>12 </a:t>
            </a:r>
            <a:r>
              <a:rPr dirty="0" sz="2600" spc="-5">
                <a:solidFill>
                  <a:srgbClr val="FFFFFF"/>
                </a:solidFill>
                <a:latin typeface="Carlito"/>
                <a:cs typeface="Carlito"/>
              </a:rPr>
              <a:t>item</a:t>
            </a:r>
            <a:r>
              <a:rPr dirty="0" sz="2600" spc="-5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Carlito"/>
                <a:cs typeface="Carlito"/>
              </a:rPr>
              <a:t>questionnaire</a:t>
            </a:r>
            <a:endParaRPr sz="2600">
              <a:latin typeface="Carlito"/>
              <a:cs typeface="Carlito"/>
            </a:endParaRPr>
          </a:p>
          <a:p>
            <a:pPr lvl="1" marL="697865" marR="10160" indent="-228600">
              <a:lnSpc>
                <a:spcPct val="70000"/>
              </a:lnSpc>
              <a:spcBef>
                <a:spcPts val="65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2200" spc="-10">
                <a:solidFill>
                  <a:srgbClr val="FFFFFF"/>
                </a:solidFill>
                <a:latin typeface="Carlito"/>
                <a:cs typeface="Carlito"/>
              </a:rPr>
              <a:t>Intended </a:t>
            </a:r>
            <a:r>
              <a:rPr dirty="0" sz="2200" spc="-2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dirty="0" sz="2200" spc="-5">
                <a:solidFill>
                  <a:srgbClr val="FFFFFF"/>
                </a:solidFill>
                <a:latin typeface="Carlito"/>
                <a:cs typeface="Carlito"/>
              </a:rPr>
              <a:t>assess </a:t>
            </a:r>
            <a:r>
              <a:rPr dirty="0" sz="2200" spc="-10">
                <a:solidFill>
                  <a:srgbClr val="FFFFFF"/>
                </a:solidFill>
                <a:latin typeface="Carlito"/>
                <a:cs typeface="Carlito"/>
              </a:rPr>
              <a:t>knowledge </a:t>
            </a:r>
            <a:r>
              <a:rPr dirty="0" sz="2200" spc="-5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dirty="0" sz="2200" spc="-15">
                <a:solidFill>
                  <a:srgbClr val="FFFFFF"/>
                </a:solidFill>
                <a:latin typeface="Carlito"/>
                <a:cs typeface="Carlito"/>
              </a:rPr>
              <a:t>attitudes </a:t>
            </a:r>
            <a:r>
              <a:rPr dirty="0" sz="2200" spc="-5">
                <a:solidFill>
                  <a:srgbClr val="FFFFFF"/>
                </a:solidFill>
                <a:latin typeface="Carlito"/>
                <a:cs typeface="Carlito"/>
              </a:rPr>
              <a:t>about </a:t>
            </a:r>
            <a:r>
              <a:rPr dirty="0" sz="2200" spc="-15">
                <a:solidFill>
                  <a:srgbClr val="FFFFFF"/>
                </a:solidFill>
                <a:latin typeface="Carlito"/>
                <a:cs typeface="Carlito"/>
              </a:rPr>
              <a:t>mental  </a:t>
            </a:r>
            <a:r>
              <a:rPr dirty="0" sz="2200" spc="-10">
                <a:solidFill>
                  <a:srgbClr val="FFFFFF"/>
                </a:solidFill>
                <a:latin typeface="Carlito"/>
                <a:cs typeface="Carlito"/>
              </a:rPr>
              <a:t>health</a:t>
            </a:r>
            <a:endParaRPr sz="2200">
              <a:latin typeface="Carlito"/>
              <a:cs typeface="Carlito"/>
            </a:endParaRPr>
          </a:p>
          <a:p>
            <a:pPr lvl="1" marL="697865" indent="-228600">
              <a:lnSpc>
                <a:spcPts val="1945"/>
              </a:lnSpc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2200" spc="-10">
                <a:solidFill>
                  <a:srgbClr val="FFFFFF"/>
                </a:solidFill>
                <a:latin typeface="Carlito"/>
                <a:cs typeface="Carlito"/>
              </a:rPr>
              <a:t>Completed </a:t>
            </a:r>
            <a:r>
              <a:rPr dirty="0" sz="2200" spc="-20">
                <a:solidFill>
                  <a:srgbClr val="FFFFFF"/>
                </a:solidFill>
                <a:latin typeface="Carlito"/>
                <a:cs typeface="Carlito"/>
              </a:rPr>
              <a:t>before, </a:t>
            </a:r>
            <a:r>
              <a:rPr dirty="0" sz="2200" spc="-10">
                <a:solidFill>
                  <a:srgbClr val="FFFFFF"/>
                </a:solidFill>
                <a:latin typeface="Carlito"/>
                <a:cs typeface="Carlito"/>
              </a:rPr>
              <a:t>immediately </a:t>
            </a:r>
            <a:r>
              <a:rPr dirty="0" sz="2200" spc="-45">
                <a:solidFill>
                  <a:srgbClr val="FFFFFF"/>
                </a:solidFill>
                <a:latin typeface="Carlito"/>
                <a:cs typeface="Carlito"/>
              </a:rPr>
              <a:t>after, </a:t>
            </a:r>
            <a:r>
              <a:rPr dirty="0" sz="2200" spc="-5">
                <a:solidFill>
                  <a:srgbClr val="FFFFFF"/>
                </a:solidFill>
                <a:latin typeface="Carlito"/>
                <a:cs typeface="Carlito"/>
              </a:rPr>
              <a:t>and 4-6 </a:t>
            </a:r>
            <a:r>
              <a:rPr dirty="0" sz="2200" spc="-15">
                <a:solidFill>
                  <a:srgbClr val="FFFFFF"/>
                </a:solidFill>
                <a:latin typeface="Carlito"/>
                <a:cs typeface="Carlito"/>
              </a:rPr>
              <a:t>weeks</a:t>
            </a:r>
            <a:r>
              <a:rPr dirty="0" sz="2200" spc="22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Carlito"/>
                <a:cs typeface="Carlito"/>
              </a:rPr>
              <a:t>after</a:t>
            </a:r>
            <a:endParaRPr sz="2200">
              <a:latin typeface="Carlito"/>
              <a:cs typeface="Carlito"/>
            </a:endParaRPr>
          </a:p>
          <a:p>
            <a:pPr marL="697865">
              <a:lnSpc>
                <a:spcPts val="2245"/>
              </a:lnSpc>
            </a:pPr>
            <a:r>
              <a:rPr dirty="0" sz="2200" spc="-15">
                <a:solidFill>
                  <a:srgbClr val="FFFFFF"/>
                </a:solidFill>
                <a:latin typeface="Carlito"/>
                <a:cs typeface="Carlito"/>
              </a:rPr>
              <a:t>presentation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650">
              <a:latin typeface="Carlito"/>
              <a:cs typeface="Carlito"/>
            </a:endParaRPr>
          </a:p>
          <a:p>
            <a:pPr marL="241300" indent="-228600">
              <a:lnSpc>
                <a:spcPts val="2980"/>
              </a:lnSpc>
              <a:buFont typeface="Arial"/>
              <a:buChar char="•"/>
              <a:tabLst>
                <a:tab pos="241300" algn="l"/>
              </a:tabLst>
            </a:pPr>
            <a:r>
              <a:rPr dirty="0" sz="2600" spc="-5">
                <a:solidFill>
                  <a:srgbClr val="FFFFFF"/>
                </a:solidFill>
                <a:latin typeface="Carlito"/>
                <a:cs typeface="Carlito"/>
              </a:rPr>
              <a:t>Fidelity</a:t>
            </a:r>
            <a:r>
              <a:rPr dirty="0" sz="2600" spc="-2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Carlito"/>
                <a:cs typeface="Carlito"/>
              </a:rPr>
              <a:t>assessment</a:t>
            </a:r>
            <a:endParaRPr sz="2600">
              <a:latin typeface="Carlito"/>
              <a:cs typeface="Carlito"/>
            </a:endParaRPr>
          </a:p>
          <a:p>
            <a:pPr lvl="1" marL="697865" indent="-228600">
              <a:lnSpc>
                <a:spcPts val="2350"/>
              </a:lnSpc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2200" spc="-10">
                <a:solidFill>
                  <a:srgbClr val="FFFFFF"/>
                </a:solidFill>
                <a:latin typeface="Carlito"/>
                <a:cs typeface="Carlito"/>
              </a:rPr>
              <a:t>Checklist </a:t>
            </a:r>
            <a:r>
              <a:rPr dirty="0" sz="220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dirty="0" sz="2200" spc="-10">
                <a:solidFill>
                  <a:srgbClr val="FFFFFF"/>
                </a:solidFill>
                <a:latin typeface="Carlito"/>
                <a:cs typeface="Carlito"/>
              </a:rPr>
              <a:t>important elements </a:t>
            </a:r>
            <a:r>
              <a:rPr dirty="0" sz="2200" spc="-5">
                <a:solidFill>
                  <a:srgbClr val="FFFFFF"/>
                </a:solidFill>
                <a:latin typeface="Carlito"/>
                <a:cs typeface="Carlito"/>
              </a:rPr>
              <a:t>of the</a:t>
            </a:r>
            <a:r>
              <a:rPr dirty="0" sz="2200" spc="8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Carlito"/>
                <a:cs typeface="Carlito"/>
              </a:rPr>
              <a:t>presentation</a:t>
            </a:r>
            <a:endParaRPr sz="2200">
              <a:latin typeface="Carlito"/>
              <a:cs typeface="Carlito"/>
            </a:endParaRPr>
          </a:p>
          <a:p>
            <a:pPr lvl="1" marL="697865" indent="-228600">
              <a:lnSpc>
                <a:spcPts val="2490"/>
              </a:lnSpc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2200" spc="-10">
                <a:solidFill>
                  <a:srgbClr val="FFFFFF"/>
                </a:solidFill>
                <a:latin typeface="Carlito"/>
                <a:cs typeface="Carlito"/>
              </a:rPr>
              <a:t>Completed by </a:t>
            </a:r>
            <a:r>
              <a:rPr dirty="0" sz="2200" spc="-5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dirty="0" sz="2200" spc="4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Carlito"/>
                <a:cs typeface="Carlito"/>
              </a:rPr>
              <a:t>non-presenter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89535" rIns="0" bIns="0" rtlCol="0" vert="horz">
            <a:spAutoFit/>
          </a:bodyPr>
          <a:lstStyle/>
          <a:p>
            <a:pPr marL="1569720" marR="5080" indent="-1557655">
              <a:lnSpc>
                <a:spcPts val="4750"/>
              </a:lnSpc>
              <a:spcBef>
                <a:spcPts val="705"/>
              </a:spcBef>
            </a:pPr>
            <a:r>
              <a:rPr dirty="0" spc="-245"/>
              <a:t>Characteristics </a:t>
            </a:r>
            <a:r>
              <a:rPr dirty="0" spc="-190"/>
              <a:t>of</a:t>
            </a:r>
            <a:r>
              <a:rPr dirty="0" spc="-459"/>
              <a:t> </a:t>
            </a:r>
            <a:r>
              <a:rPr dirty="0" spc="-200"/>
              <a:t>Student  </a:t>
            </a:r>
            <a:r>
              <a:rPr dirty="0" spc="-240"/>
              <a:t>Participants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41777" y="1756613"/>
            <a:ext cx="4061460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78330" algn="l"/>
              </a:tabLst>
            </a:pPr>
            <a:r>
              <a:rPr dirty="0" sz="3600">
                <a:solidFill>
                  <a:srgbClr val="FFFFFF"/>
                </a:solidFill>
                <a:latin typeface="Carlito"/>
                <a:cs typeface="Carlito"/>
              </a:rPr>
              <a:t>530 </a:t>
            </a:r>
            <a:r>
              <a:rPr dirty="0" sz="3600" spc="-15">
                <a:solidFill>
                  <a:srgbClr val="FFFFFF"/>
                </a:solidFill>
                <a:latin typeface="Carlito"/>
                <a:cs typeface="Carlito"/>
              </a:rPr>
              <a:t>ETS	</a:t>
            </a:r>
            <a:r>
              <a:rPr dirty="0" sz="3600">
                <a:solidFill>
                  <a:srgbClr val="FFFFFF"/>
                </a:solidFill>
                <a:latin typeface="Carlito"/>
                <a:cs typeface="Carlito"/>
              </a:rPr>
              <a:t>402</a:t>
            </a:r>
            <a:r>
              <a:rPr dirty="0" sz="3600" spc="-6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3600" spc="-20">
                <a:solidFill>
                  <a:srgbClr val="FFFFFF"/>
                </a:solidFill>
                <a:latin typeface="Carlito"/>
                <a:cs typeface="Carlito"/>
              </a:rPr>
              <a:t>Control</a:t>
            </a:r>
            <a:endParaRPr sz="36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4508" y="2951988"/>
            <a:ext cx="4021836" cy="27843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416552" y="2951988"/>
            <a:ext cx="4655820" cy="28498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4433" y="300608"/>
            <a:ext cx="5755005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85"/>
              <a:t>Questionnaire </a:t>
            </a:r>
            <a:r>
              <a:rPr dirty="0" spc="-175"/>
              <a:t>and</a:t>
            </a:r>
            <a:r>
              <a:rPr dirty="0" spc="-585"/>
              <a:t> </a:t>
            </a:r>
            <a:r>
              <a:rPr dirty="0" spc="-185"/>
              <a:t>Scores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388745"/>
            <a:ext cx="7315834" cy="40963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41300" indent="-228600">
              <a:lnSpc>
                <a:spcPts val="3115"/>
              </a:lnSpc>
              <a:spcBef>
                <a:spcPts val="10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600">
                <a:solidFill>
                  <a:srgbClr val="FFFFFF"/>
                </a:solidFill>
                <a:latin typeface="Carlito"/>
                <a:cs typeface="Carlito"/>
              </a:rPr>
              <a:t>12</a:t>
            </a:r>
            <a:r>
              <a:rPr dirty="0" sz="2600" spc="-2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600" spc="-15">
                <a:solidFill>
                  <a:srgbClr val="FFFFFF"/>
                </a:solidFill>
                <a:latin typeface="Carlito"/>
                <a:cs typeface="Carlito"/>
              </a:rPr>
              <a:t>items/statements</a:t>
            </a:r>
            <a:endParaRPr sz="2600">
              <a:latin typeface="Carlito"/>
              <a:cs typeface="Carlito"/>
            </a:endParaRPr>
          </a:p>
          <a:p>
            <a:pPr lvl="1" marL="697865" indent="-228600">
              <a:lnSpc>
                <a:spcPts val="2370"/>
              </a:lnSpc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2200" spc="-15">
                <a:solidFill>
                  <a:srgbClr val="FFFFFF"/>
                </a:solidFill>
                <a:latin typeface="Carlito"/>
                <a:cs typeface="Carlito"/>
              </a:rPr>
              <a:t>Rated </a:t>
            </a:r>
            <a:r>
              <a:rPr dirty="0" sz="2200" spc="-5">
                <a:solidFill>
                  <a:srgbClr val="FFFFFF"/>
                </a:solidFill>
                <a:latin typeface="Carlito"/>
                <a:cs typeface="Carlito"/>
              </a:rPr>
              <a:t>on a </a:t>
            </a:r>
            <a:r>
              <a:rPr dirty="0" sz="2200" spc="-15">
                <a:solidFill>
                  <a:srgbClr val="FFFFFF"/>
                </a:solidFill>
                <a:latin typeface="Carlito"/>
                <a:cs typeface="Carlito"/>
              </a:rPr>
              <a:t>5-</a:t>
            </a:r>
            <a:r>
              <a:rPr dirty="0" sz="2200" spc="-15">
                <a:solidFill>
                  <a:srgbClr val="FFFFFF"/>
                </a:solidFill>
                <a:latin typeface="Arial"/>
                <a:cs typeface="Arial"/>
              </a:rPr>
              <a:t>point </a:t>
            </a:r>
            <a:r>
              <a:rPr dirty="0" sz="2200" spc="-145">
                <a:solidFill>
                  <a:srgbClr val="FFFFFF"/>
                </a:solidFill>
                <a:latin typeface="Arial"/>
                <a:cs typeface="Arial"/>
              </a:rPr>
              <a:t>scale </a:t>
            </a:r>
            <a:r>
              <a:rPr dirty="0" sz="2200" spc="-25">
                <a:solidFill>
                  <a:srgbClr val="FFFFFF"/>
                </a:solidFill>
                <a:latin typeface="Arial"/>
                <a:cs typeface="Arial"/>
              </a:rPr>
              <a:t>from </a:t>
            </a:r>
            <a:r>
              <a:rPr dirty="0" sz="2200" spc="-70">
                <a:solidFill>
                  <a:srgbClr val="FFFFFF"/>
                </a:solidFill>
                <a:latin typeface="Arial"/>
                <a:cs typeface="Arial"/>
              </a:rPr>
              <a:t>“Strongly </a:t>
            </a:r>
            <a:r>
              <a:rPr dirty="0" sz="2200" spc="-100">
                <a:solidFill>
                  <a:srgbClr val="FFFFFF"/>
                </a:solidFill>
                <a:latin typeface="Arial"/>
                <a:cs typeface="Arial"/>
              </a:rPr>
              <a:t>Disagree”</a:t>
            </a:r>
            <a:r>
              <a:rPr dirty="0" sz="2200" spc="-2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10">
                <a:solidFill>
                  <a:srgbClr val="FFFFFF"/>
                </a:solidFill>
                <a:latin typeface="Arial"/>
                <a:cs typeface="Arial"/>
              </a:rPr>
              <a:t>to</a:t>
            </a:r>
            <a:endParaRPr sz="2200">
              <a:latin typeface="Arial"/>
              <a:cs typeface="Arial"/>
            </a:endParaRPr>
          </a:p>
          <a:p>
            <a:pPr marL="697865">
              <a:lnSpc>
                <a:spcPts val="2375"/>
              </a:lnSpc>
            </a:pPr>
            <a:r>
              <a:rPr dirty="0" sz="2200" spc="-70">
                <a:solidFill>
                  <a:srgbClr val="FFFFFF"/>
                </a:solidFill>
                <a:latin typeface="Arial"/>
                <a:cs typeface="Arial"/>
              </a:rPr>
              <a:t>“Strongly</a:t>
            </a:r>
            <a:r>
              <a:rPr dirty="0" sz="2200" spc="-1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75">
                <a:solidFill>
                  <a:srgbClr val="FFFFFF"/>
                </a:solidFill>
                <a:latin typeface="Arial"/>
                <a:cs typeface="Arial"/>
              </a:rPr>
              <a:t>Agree”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241300" marR="5080" indent="-228600">
              <a:lnSpc>
                <a:spcPct val="80000"/>
              </a:lnSpc>
              <a:spcBef>
                <a:spcPts val="194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600" spc="-5">
                <a:solidFill>
                  <a:srgbClr val="FFFFFF"/>
                </a:solidFill>
                <a:latin typeface="Carlito"/>
                <a:cs typeface="Carlito"/>
              </a:rPr>
              <a:t>Items </a:t>
            </a:r>
            <a:r>
              <a:rPr dirty="0" sz="2600" spc="-15">
                <a:solidFill>
                  <a:srgbClr val="FFFFFF"/>
                </a:solidFill>
                <a:latin typeface="Carlito"/>
                <a:cs typeface="Carlito"/>
              </a:rPr>
              <a:t>scored </a:t>
            </a:r>
            <a:r>
              <a:rPr dirty="0" sz="2600" spc="-10">
                <a:solidFill>
                  <a:srgbClr val="FFFFFF"/>
                </a:solidFill>
                <a:latin typeface="Carlito"/>
                <a:cs typeface="Carlito"/>
              </a:rPr>
              <a:t>from </a:t>
            </a:r>
            <a:r>
              <a:rPr dirty="0" sz="2600" spc="-5">
                <a:solidFill>
                  <a:srgbClr val="FFFFFF"/>
                </a:solidFill>
                <a:latin typeface="Carlito"/>
                <a:cs typeface="Carlito"/>
              </a:rPr>
              <a:t>1-5 so that HIGHER </a:t>
            </a:r>
            <a:r>
              <a:rPr dirty="0" sz="2600" spc="-10">
                <a:solidFill>
                  <a:srgbClr val="FFFFFF"/>
                </a:solidFill>
                <a:latin typeface="Carlito"/>
                <a:cs typeface="Carlito"/>
              </a:rPr>
              <a:t>SCORES  </a:t>
            </a:r>
            <a:r>
              <a:rPr dirty="0" sz="2600" spc="-25">
                <a:solidFill>
                  <a:srgbClr val="FFFFFF"/>
                </a:solidFill>
                <a:latin typeface="Carlito"/>
                <a:cs typeface="Carlito"/>
              </a:rPr>
              <a:t>INDICATE </a:t>
            </a:r>
            <a:r>
              <a:rPr dirty="0" sz="2600" spc="5">
                <a:solidFill>
                  <a:srgbClr val="FFFFFF"/>
                </a:solidFill>
                <a:latin typeface="Carlito"/>
                <a:cs typeface="Carlito"/>
              </a:rPr>
              <a:t>BETTER </a:t>
            </a:r>
            <a:r>
              <a:rPr dirty="0" sz="2600" spc="-5">
                <a:solidFill>
                  <a:srgbClr val="FFFFFF"/>
                </a:solidFill>
                <a:latin typeface="Carlito"/>
                <a:cs typeface="Carlito"/>
              </a:rPr>
              <a:t>KNOWLEDGE </a:t>
            </a:r>
            <a:r>
              <a:rPr dirty="0" sz="2600">
                <a:solidFill>
                  <a:srgbClr val="FFFFFF"/>
                </a:solidFill>
                <a:latin typeface="Carlito"/>
                <a:cs typeface="Carlito"/>
              </a:rPr>
              <a:t>AND MORE</a:t>
            </a:r>
            <a:r>
              <a:rPr dirty="0" sz="2600" spc="-10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600">
                <a:solidFill>
                  <a:srgbClr val="FFFFFF"/>
                </a:solidFill>
                <a:latin typeface="Carlito"/>
                <a:cs typeface="Carlito"/>
              </a:rPr>
              <a:t>POSITIVE  </a:t>
            </a:r>
            <a:r>
              <a:rPr dirty="0" sz="2600" spc="-25">
                <a:solidFill>
                  <a:srgbClr val="FFFFFF"/>
                </a:solidFill>
                <a:latin typeface="Carlito"/>
                <a:cs typeface="Carlito"/>
              </a:rPr>
              <a:t>ATTITUDES</a:t>
            </a:r>
            <a:endParaRPr sz="2600">
              <a:latin typeface="Carlito"/>
              <a:cs typeface="Carlito"/>
            </a:endParaRPr>
          </a:p>
          <a:p>
            <a:pPr lvl="1" marL="697865" indent="-228600">
              <a:lnSpc>
                <a:spcPts val="2620"/>
              </a:lnSpc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2200" spc="-15">
                <a:solidFill>
                  <a:srgbClr val="FFFFFF"/>
                </a:solidFill>
                <a:latin typeface="Carlito"/>
                <a:cs typeface="Carlito"/>
              </a:rPr>
              <a:t>For </a:t>
            </a:r>
            <a:r>
              <a:rPr dirty="0" sz="2200" spc="-10">
                <a:solidFill>
                  <a:srgbClr val="FFFFFF"/>
                </a:solidFill>
                <a:latin typeface="Carlito"/>
                <a:cs typeface="Carlito"/>
              </a:rPr>
              <a:t>seven items, Strongly </a:t>
            </a:r>
            <a:r>
              <a:rPr dirty="0" sz="2200" spc="-5">
                <a:solidFill>
                  <a:srgbClr val="FFFFFF"/>
                </a:solidFill>
                <a:latin typeface="Carlito"/>
                <a:cs typeface="Carlito"/>
              </a:rPr>
              <a:t>Disagree = </a:t>
            </a:r>
            <a:r>
              <a:rPr dirty="0" sz="2200">
                <a:solidFill>
                  <a:srgbClr val="FFFFFF"/>
                </a:solidFill>
                <a:latin typeface="Carlito"/>
                <a:cs typeface="Carlito"/>
              </a:rPr>
              <a:t>1, </a:t>
            </a:r>
            <a:r>
              <a:rPr dirty="0" sz="2200" spc="-5">
                <a:solidFill>
                  <a:srgbClr val="FFFFFF"/>
                </a:solidFill>
                <a:latin typeface="Carlito"/>
                <a:cs typeface="Carlito"/>
              </a:rPr>
              <a:t>Disagree = 2,</a:t>
            </a:r>
            <a:r>
              <a:rPr dirty="0" sz="2200" spc="3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Carlito"/>
                <a:cs typeface="Carlito"/>
              </a:rPr>
              <a:t>etc.</a:t>
            </a:r>
            <a:endParaRPr sz="2200">
              <a:latin typeface="Carlito"/>
              <a:cs typeface="Carlito"/>
            </a:endParaRPr>
          </a:p>
          <a:p>
            <a:pPr lvl="1" marL="697865" indent="-228600">
              <a:lnSpc>
                <a:spcPts val="2630"/>
              </a:lnSpc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2200" spc="-15">
                <a:solidFill>
                  <a:srgbClr val="FFFFFF"/>
                </a:solidFill>
                <a:latin typeface="Carlito"/>
                <a:cs typeface="Carlito"/>
              </a:rPr>
              <a:t>For five </a:t>
            </a:r>
            <a:r>
              <a:rPr dirty="0" sz="2200" spc="-10">
                <a:solidFill>
                  <a:srgbClr val="FFFFFF"/>
                </a:solidFill>
                <a:latin typeface="Carlito"/>
                <a:cs typeface="Carlito"/>
              </a:rPr>
              <a:t>items, Strongly </a:t>
            </a:r>
            <a:r>
              <a:rPr dirty="0" sz="2200" spc="-5">
                <a:solidFill>
                  <a:srgbClr val="FFFFFF"/>
                </a:solidFill>
                <a:latin typeface="Carlito"/>
                <a:cs typeface="Carlito"/>
              </a:rPr>
              <a:t>Disagree = 5, Disagree = </a:t>
            </a:r>
            <a:r>
              <a:rPr dirty="0" sz="2200">
                <a:solidFill>
                  <a:srgbClr val="FFFFFF"/>
                </a:solidFill>
                <a:latin typeface="Carlito"/>
                <a:cs typeface="Carlito"/>
              </a:rPr>
              <a:t>4,</a:t>
            </a:r>
            <a:r>
              <a:rPr dirty="0" sz="2200" spc="6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Carlito"/>
                <a:cs typeface="Carlito"/>
              </a:rPr>
              <a:t>etc.</a:t>
            </a:r>
            <a:endParaRPr sz="220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endParaRPr sz="315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dirty="0" sz="2600" spc="-10">
                <a:solidFill>
                  <a:srgbClr val="FFFFFF"/>
                </a:solidFill>
                <a:latin typeface="Carlito"/>
                <a:cs typeface="Carlito"/>
              </a:rPr>
              <a:t>Overall (total) scores </a:t>
            </a:r>
            <a:r>
              <a:rPr dirty="0" sz="2600" spc="-15">
                <a:solidFill>
                  <a:srgbClr val="FFFFFF"/>
                </a:solidFill>
                <a:latin typeface="Carlito"/>
                <a:cs typeface="Carlito"/>
              </a:rPr>
              <a:t>ranged </a:t>
            </a:r>
            <a:r>
              <a:rPr dirty="0" sz="2600" spc="-10">
                <a:solidFill>
                  <a:srgbClr val="FFFFFF"/>
                </a:solidFill>
                <a:latin typeface="Carlito"/>
                <a:cs typeface="Carlito"/>
              </a:rPr>
              <a:t>from </a:t>
            </a:r>
            <a:r>
              <a:rPr dirty="0" sz="2600">
                <a:solidFill>
                  <a:srgbClr val="FFFFFF"/>
                </a:solidFill>
                <a:latin typeface="Carlito"/>
                <a:cs typeface="Carlito"/>
              </a:rPr>
              <a:t>12 </a:t>
            </a:r>
            <a:r>
              <a:rPr dirty="0" sz="2600" spc="-10">
                <a:solidFill>
                  <a:srgbClr val="FFFFFF"/>
                </a:solidFill>
                <a:latin typeface="Carlito"/>
                <a:cs typeface="Carlito"/>
              </a:rPr>
              <a:t>to</a:t>
            </a:r>
            <a:r>
              <a:rPr dirty="0" sz="2600" spc="-6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Carlito"/>
                <a:cs typeface="Carlito"/>
              </a:rPr>
              <a:t>60.</a:t>
            </a:r>
            <a:endParaRPr sz="2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6601" y="300608"/>
            <a:ext cx="458851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70"/>
              <a:t>Companion</a:t>
            </a:r>
            <a:r>
              <a:rPr dirty="0" spc="-415"/>
              <a:t> </a:t>
            </a:r>
            <a:r>
              <a:rPr dirty="0" spc="-185"/>
              <a:t>Findings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416177"/>
            <a:ext cx="7449184" cy="28816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Similar </a:t>
            </a:r>
            <a:r>
              <a:rPr dirty="0" sz="2800" spc="-20">
                <a:solidFill>
                  <a:srgbClr val="FFFFFF"/>
                </a:solidFill>
                <a:latin typeface="Carlito"/>
                <a:cs typeface="Carlito"/>
              </a:rPr>
              <a:t>pattern </a:t>
            </a:r>
            <a:r>
              <a:rPr dirty="0" sz="2800" spc="-25">
                <a:solidFill>
                  <a:srgbClr val="FFFFFF"/>
                </a:solidFill>
                <a:latin typeface="Carlito"/>
                <a:cs typeface="Carlito"/>
              </a:rPr>
              <a:t>for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each of the 10 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study</a:t>
            </a:r>
            <a:r>
              <a:rPr dirty="0" sz="2800" spc="14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schools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FFFFF"/>
              </a:buClr>
              <a:buFont typeface="Arial"/>
              <a:buChar char="•"/>
            </a:pPr>
            <a:endParaRPr sz="38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Similar </a:t>
            </a:r>
            <a:r>
              <a:rPr dirty="0" sz="2800" spc="-20">
                <a:solidFill>
                  <a:srgbClr val="FFFFFF"/>
                </a:solidFill>
                <a:latin typeface="Carlito"/>
                <a:cs typeface="Carlito"/>
              </a:rPr>
              <a:t>pattern </a:t>
            </a:r>
            <a:r>
              <a:rPr dirty="0" sz="2800" spc="-25">
                <a:solidFill>
                  <a:srgbClr val="FFFFFF"/>
                </a:solidFill>
                <a:latin typeface="Carlito"/>
                <a:cs typeface="Carlito"/>
              </a:rPr>
              <a:t>for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males and</a:t>
            </a:r>
            <a:r>
              <a:rPr dirty="0" sz="2800" spc="8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females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endParaRPr sz="4150">
              <a:latin typeface="Carlito"/>
              <a:cs typeface="Carlito"/>
            </a:endParaRPr>
          </a:p>
          <a:p>
            <a:pPr marL="241300" marR="5080" indent="-228600">
              <a:lnSpc>
                <a:spcPts val="3030"/>
              </a:lnSpc>
              <a:spcBef>
                <a:spcPts val="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Similar </a:t>
            </a:r>
            <a:r>
              <a:rPr dirty="0" sz="2800" spc="-20">
                <a:solidFill>
                  <a:srgbClr val="FFFFFF"/>
                </a:solidFill>
                <a:latin typeface="Carlito"/>
                <a:cs typeface="Carlito"/>
              </a:rPr>
              <a:t>pattern </a:t>
            </a:r>
            <a:r>
              <a:rPr dirty="0" sz="2800" spc="-25">
                <a:solidFill>
                  <a:srgbClr val="FFFFFF"/>
                </a:solidFill>
                <a:latin typeface="Carlito"/>
                <a:cs typeface="Carlito"/>
              </a:rPr>
              <a:t>for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Caucasians,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African-Americans,  and</a:t>
            </a:r>
            <a:r>
              <a:rPr dirty="0" sz="2800" spc="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Hispanics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9535" rIns="0" bIns="0" rtlCol="0" vert="horz">
            <a:spAutoFit/>
          </a:bodyPr>
          <a:lstStyle/>
          <a:p>
            <a:pPr marL="1349375" marR="5080" indent="-1332230">
              <a:lnSpc>
                <a:spcPts val="4750"/>
              </a:lnSpc>
              <a:spcBef>
                <a:spcPts val="705"/>
              </a:spcBef>
            </a:pPr>
            <a:r>
              <a:rPr dirty="0" spc="-195"/>
              <a:t>Items </a:t>
            </a:r>
            <a:r>
              <a:rPr dirty="0" spc="-185"/>
              <a:t>Changing </a:t>
            </a:r>
            <a:r>
              <a:rPr dirty="0" u="heavy" spc="25">
                <a:uFill>
                  <a:solidFill>
                    <a:srgbClr val="FFFFFF"/>
                  </a:solidFill>
                </a:uFill>
              </a:rPr>
              <a:t>Most</a:t>
            </a:r>
            <a:r>
              <a:rPr dirty="0" spc="-930"/>
              <a:t> </a:t>
            </a:r>
            <a:r>
              <a:rPr dirty="0" spc="-204"/>
              <a:t>from </a:t>
            </a:r>
            <a:r>
              <a:rPr dirty="0" spc="-250"/>
              <a:t>Pre </a:t>
            </a:r>
            <a:r>
              <a:rPr dirty="0" spc="-204"/>
              <a:t>to  </a:t>
            </a:r>
            <a:r>
              <a:rPr dirty="0" spc="-210"/>
              <a:t>Post </a:t>
            </a:r>
            <a:r>
              <a:rPr dirty="0" spc="-229"/>
              <a:t>for </a:t>
            </a:r>
            <a:r>
              <a:rPr dirty="0" spc="-265"/>
              <a:t>ETS</a:t>
            </a:r>
            <a:r>
              <a:rPr dirty="0" spc="-565"/>
              <a:t> </a:t>
            </a:r>
            <a:r>
              <a:rPr dirty="0" spc="-185"/>
              <a:t>Students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71272" y="1493519"/>
            <a:ext cx="8872855" cy="4893945"/>
            <a:chOff x="271272" y="1493519"/>
            <a:chExt cx="8872855" cy="4893945"/>
          </a:xfrm>
        </p:grpSpPr>
        <p:sp>
          <p:nvSpPr>
            <p:cNvPr id="4" name="object 4"/>
            <p:cNvSpPr/>
            <p:nvPr/>
          </p:nvSpPr>
          <p:spPr>
            <a:xfrm>
              <a:off x="271272" y="1891283"/>
              <a:ext cx="4300728" cy="4495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4572000" y="1493519"/>
              <a:ext cx="4572000" cy="489356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9535" rIns="0" bIns="0" rtlCol="0" vert="horz">
            <a:spAutoFit/>
          </a:bodyPr>
          <a:lstStyle/>
          <a:p>
            <a:pPr marL="615315" marR="5080" indent="-586740">
              <a:lnSpc>
                <a:spcPts val="4750"/>
              </a:lnSpc>
              <a:spcBef>
                <a:spcPts val="705"/>
              </a:spcBef>
            </a:pPr>
            <a:r>
              <a:rPr dirty="0" spc="-195"/>
              <a:t>Items </a:t>
            </a:r>
            <a:r>
              <a:rPr dirty="0" spc="-185"/>
              <a:t>Changing </a:t>
            </a:r>
            <a:r>
              <a:rPr dirty="0" u="heavy" spc="-155">
                <a:uFill>
                  <a:solidFill>
                    <a:srgbClr val="FFFFFF"/>
                  </a:solidFill>
                </a:uFill>
              </a:rPr>
              <a:t>Moderately</a:t>
            </a:r>
            <a:r>
              <a:rPr dirty="0" spc="-695"/>
              <a:t> </a:t>
            </a:r>
            <a:r>
              <a:rPr dirty="0" spc="-210"/>
              <a:t>from  </a:t>
            </a:r>
            <a:r>
              <a:rPr dirty="0" spc="-250"/>
              <a:t>Pre </a:t>
            </a:r>
            <a:r>
              <a:rPr dirty="0" spc="-204"/>
              <a:t>to Post </a:t>
            </a:r>
            <a:r>
              <a:rPr dirty="0" spc="-229"/>
              <a:t>for </a:t>
            </a:r>
            <a:r>
              <a:rPr dirty="0" spc="-265"/>
              <a:t>ETS</a:t>
            </a:r>
            <a:r>
              <a:rPr dirty="0" spc="-790"/>
              <a:t> </a:t>
            </a:r>
            <a:r>
              <a:rPr dirty="0" spc="-180"/>
              <a:t>Students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52043" y="1517903"/>
            <a:ext cx="8792210" cy="4799330"/>
            <a:chOff x="352043" y="1517903"/>
            <a:chExt cx="8792210" cy="4799330"/>
          </a:xfrm>
        </p:grpSpPr>
        <p:sp>
          <p:nvSpPr>
            <p:cNvPr id="4" name="object 4"/>
            <p:cNvSpPr/>
            <p:nvPr/>
          </p:nvSpPr>
          <p:spPr>
            <a:xfrm>
              <a:off x="352043" y="1773935"/>
              <a:ext cx="4319015" cy="454304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4671059" y="1517903"/>
              <a:ext cx="4472940" cy="466344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9535" rIns="0" bIns="0" rtlCol="0" vert="horz">
            <a:spAutoFit/>
          </a:bodyPr>
          <a:lstStyle/>
          <a:p>
            <a:pPr marL="615315" marR="5080" indent="-586740">
              <a:lnSpc>
                <a:spcPts val="4750"/>
              </a:lnSpc>
              <a:spcBef>
                <a:spcPts val="705"/>
              </a:spcBef>
            </a:pPr>
            <a:r>
              <a:rPr dirty="0" spc="-195"/>
              <a:t>Items </a:t>
            </a:r>
            <a:r>
              <a:rPr dirty="0" spc="-185"/>
              <a:t>Changing </a:t>
            </a:r>
            <a:r>
              <a:rPr dirty="0" spc="-155"/>
              <a:t>Moderately</a:t>
            </a:r>
            <a:r>
              <a:rPr dirty="0" spc="-690"/>
              <a:t> </a:t>
            </a:r>
            <a:r>
              <a:rPr dirty="0" spc="-210"/>
              <a:t>from  </a:t>
            </a:r>
            <a:r>
              <a:rPr dirty="0" spc="-250"/>
              <a:t>Pre </a:t>
            </a:r>
            <a:r>
              <a:rPr dirty="0" spc="-204"/>
              <a:t>to Post </a:t>
            </a:r>
            <a:r>
              <a:rPr dirty="0" spc="-229"/>
              <a:t>for </a:t>
            </a:r>
            <a:r>
              <a:rPr dirty="0" spc="-265"/>
              <a:t>ETS</a:t>
            </a:r>
            <a:r>
              <a:rPr dirty="0" spc="-790"/>
              <a:t> </a:t>
            </a:r>
            <a:r>
              <a:rPr dirty="0" spc="-180"/>
              <a:t>Students</a:t>
            </a:r>
          </a:p>
        </p:txBody>
      </p:sp>
      <p:sp>
        <p:nvSpPr>
          <p:cNvPr id="3" name="object 3"/>
          <p:cNvSpPr/>
          <p:nvPr/>
        </p:nvSpPr>
        <p:spPr>
          <a:xfrm>
            <a:off x="228600" y="1947672"/>
            <a:ext cx="4203192" cy="43662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727447" y="1822704"/>
            <a:ext cx="4416552" cy="44912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9535" rIns="0" bIns="0" rtlCol="0" vert="horz">
            <a:spAutoFit/>
          </a:bodyPr>
          <a:lstStyle/>
          <a:p>
            <a:pPr marL="1349375" marR="5080" indent="-1337310">
              <a:lnSpc>
                <a:spcPts val="4750"/>
              </a:lnSpc>
              <a:spcBef>
                <a:spcPts val="705"/>
              </a:spcBef>
            </a:pPr>
            <a:r>
              <a:rPr dirty="0" spc="-195"/>
              <a:t>Items </a:t>
            </a:r>
            <a:r>
              <a:rPr dirty="0" spc="-185"/>
              <a:t>Changing </a:t>
            </a:r>
            <a:r>
              <a:rPr dirty="0" u="heavy" spc="-254">
                <a:uFill>
                  <a:solidFill>
                    <a:srgbClr val="FFFFFF"/>
                  </a:solidFill>
                </a:uFill>
              </a:rPr>
              <a:t>Least</a:t>
            </a:r>
            <a:r>
              <a:rPr dirty="0" spc="-254"/>
              <a:t> </a:t>
            </a:r>
            <a:r>
              <a:rPr dirty="0" spc="-204"/>
              <a:t>from </a:t>
            </a:r>
            <a:r>
              <a:rPr dirty="0" spc="-250"/>
              <a:t>Pre</a:t>
            </a:r>
            <a:r>
              <a:rPr dirty="0" spc="-935"/>
              <a:t> </a:t>
            </a:r>
            <a:r>
              <a:rPr dirty="0" spc="-204"/>
              <a:t>to  </a:t>
            </a:r>
            <a:r>
              <a:rPr dirty="0" spc="-210"/>
              <a:t>Post </a:t>
            </a:r>
            <a:r>
              <a:rPr dirty="0" spc="-229"/>
              <a:t>for </a:t>
            </a:r>
            <a:r>
              <a:rPr dirty="0" spc="-265"/>
              <a:t>ETS</a:t>
            </a:r>
            <a:r>
              <a:rPr dirty="0" spc="-565"/>
              <a:t> </a:t>
            </a:r>
            <a:r>
              <a:rPr dirty="0" spc="-185"/>
              <a:t>Students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66700" y="1603247"/>
            <a:ext cx="8877300" cy="4657725"/>
            <a:chOff x="266700" y="1603247"/>
            <a:chExt cx="8877300" cy="4657725"/>
          </a:xfrm>
        </p:grpSpPr>
        <p:sp>
          <p:nvSpPr>
            <p:cNvPr id="4" name="object 4"/>
            <p:cNvSpPr/>
            <p:nvPr/>
          </p:nvSpPr>
          <p:spPr>
            <a:xfrm>
              <a:off x="266700" y="1824227"/>
              <a:ext cx="4094988" cy="432968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4361688" y="1603247"/>
              <a:ext cx="4782312" cy="465734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23005" y="300608"/>
            <a:ext cx="269621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75"/>
              <a:t>Conclusions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382648"/>
            <a:ext cx="7681595" cy="4032250"/>
          </a:xfrm>
          <a:prstGeom prst="rect">
            <a:avLst/>
          </a:prstGeom>
        </p:spPr>
        <p:txBody>
          <a:bodyPr wrap="square" lIns="0" tIns="93980" rIns="0" bIns="0" rtlCol="0" vert="horz">
            <a:spAutoFit/>
          </a:bodyPr>
          <a:lstStyle/>
          <a:p>
            <a:pPr marL="241300" marR="40005" indent="-228600">
              <a:lnSpc>
                <a:spcPts val="2690"/>
              </a:lnSpc>
              <a:spcBef>
                <a:spcPts val="740"/>
              </a:spcBef>
              <a:buFont typeface="Arial"/>
              <a:buChar char="•"/>
              <a:tabLst>
                <a:tab pos="241300" algn="l"/>
                <a:tab pos="3091815" algn="l"/>
              </a:tabLst>
            </a:pP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ETS has</a:t>
            </a:r>
            <a:r>
              <a:rPr dirty="0" sz="2800" spc="3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an</a:t>
            </a:r>
            <a:r>
              <a:rPr dirty="0" sz="2800" spc="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impact.	It </a:t>
            </a:r>
            <a:r>
              <a:rPr dirty="0" sz="2800" spc="-20">
                <a:solidFill>
                  <a:srgbClr val="FFFFFF"/>
                </a:solidFill>
                <a:latin typeface="Carlito"/>
                <a:cs typeface="Carlito"/>
              </a:rPr>
              <a:t>improves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knowledge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and  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attitudes </a:t>
            </a:r>
            <a:r>
              <a:rPr dirty="0" sz="2800" spc="-25">
                <a:solidFill>
                  <a:srgbClr val="FFFFFF"/>
                </a:solidFill>
                <a:latin typeface="Carlito"/>
                <a:cs typeface="Carlito"/>
              </a:rPr>
              <a:t>toward 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mental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health conditions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and  </a:t>
            </a:r>
            <a:r>
              <a:rPr dirty="0" sz="2800" spc="-25">
                <a:solidFill>
                  <a:srgbClr val="FFFFFF"/>
                </a:solidFill>
                <a:latin typeface="Carlito"/>
                <a:cs typeface="Carlito"/>
              </a:rPr>
              <a:t>toward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treatment-seeking </a:t>
            </a:r>
            <a:r>
              <a:rPr dirty="0" sz="2800" spc="-25">
                <a:solidFill>
                  <a:srgbClr val="FFFFFF"/>
                </a:solidFill>
                <a:latin typeface="Carlito"/>
                <a:cs typeface="Carlito"/>
              </a:rPr>
              <a:t>for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high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school</a:t>
            </a:r>
            <a:r>
              <a:rPr dirty="0" sz="2800" spc="9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students.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FFFFF"/>
              </a:buClr>
              <a:buFont typeface="Arial"/>
              <a:buChar char="•"/>
            </a:pPr>
            <a:endParaRPr sz="3850">
              <a:latin typeface="Carlito"/>
              <a:cs typeface="Carlito"/>
            </a:endParaRPr>
          </a:p>
          <a:p>
            <a:pPr marL="241300" marR="5080" indent="-228600">
              <a:lnSpc>
                <a:spcPct val="80000"/>
              </a:lnSpc>
              <a:buFont typeface="Arial"/>
              <a:buChar char="•"/>
              <a:tabLst>
                <a:tab pos="241300" algn="l"/>
                <a:tab pos="3249295" algn="l"/>
                <a:tab pos="4878070" algn="l"/>
              </a:tabLst>
            </a:pP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dirty="0" sz="2800" spc="-25">
                <a:solidFill>
                  <a:srgbClr val="FFFFFF"/>
                </a:solidFill>
                <a:latin typeface="Carlito"/>
                <a:cs typeface="Carlito"/>
              </a:rPr>
              <a:t>effect</a:t>
            </a:r>
            <a:r>
              <a:rPr dirty="0" sz="2800" spc="2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is</a:t>
            </a:r>
            <a:r>
              <a:rPr dirty="0" sz="2800" spc="1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800" spc="-20">
                <a:solidFill>
                  <a:srgbClr val="FFFFFF"/>
                </a:solidFill>
                <a:latin typeface="Carlito"/>
                <a:cs typeface="Carlito"/>
              </a:rPr>
              <a:t>robust.	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It 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occurs across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regions, 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across 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schools,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and</a:t>
            </a:r>
            <a:r>
              <a:rPr dirty="0" sz="2800" spc="8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across</a:t>
            </a:r>
            <a:r>
              <a:rPr dirty="0" sz="2800" spc="1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800" spc="-20">
                <a:solidFill>
                  <a:srgbClr val="FFFFFF"/>
                </a:solidFill>
                <a:latin typeface="Carlito"/>
                <a:cs typeface="Carlito"/>
              </a:rPr>
              <a:t>presenters.	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It 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occurs across 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gender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across</a:t>
            </a:r>
            <a:r>
              <a:rPr dirty="0" sz="2800" spc="3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800" spc="-25">
                <a:solidFill>
                  <a:srgbClr val="FFFFFF"/>
                </a:solidFill>
                <a:latin typeface="Carlito"/>
                <a:cs typeface="Carlito"/>
              </a:rPr>
              <a:t>race/ethnicity.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FFFF"/>
              </a:buClr>
              <a:buFont typeface="Arial"/>
              <a:buChar char="•"/>
            </a:pPr>
            <a:endParaRPr sz="3800">
              <a:latin typeface="Carlito"/>
              <a:cs typeface="Carlito"/>
            </a:endParaRPr>
          </a:p>
          <a:p>
            <a:pPr marL="241300" marR="172720" indent="-228600">
              <a:lnSpc>
                <a:spcPct val="80000"/>
              </a:lnSpc>
              <a:buFont typeface="Arial"/>
              <a:buChar char="•"/>
              <a:tabLst>
                <a:tab pos="241300" algn="l"/>
                <a:tab pos="3256279" algn="l"/>
              </a:tabLst>
            </a:pP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dirty="0" sz="2800" spc="-25">
                <a:solidFill>
                  <a:srgbClr val="FFFFFF"/>
                </a:solidFill>
                <a:latin typeface="Carlito"/>
                <a:cs typeface="Carlito"/>
              </a:rPr>
              <a:t>effect</a:t>
            </a:r>
            <a:r>
              <a:rPr dirty="0" sz="2800" spc="2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is</a:t>
            </a:r>
            <a:r>
              <a:rPr dirty="0" sz="2800" spc="1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lasting.	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Improvement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is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not 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just 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immediate, but lasts 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beyond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the ETS</a:t>
            </a:r>
            <a:r>
              <a:rPr dirty="0" sz="2800" spc="3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presentation.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9535" rIns="0" bIns="0" rtlCol="0" vert="horz">
            <a:spAutoFit/>
          </a:bodyPr>
          <a:lstStyle/>
          <a:p>
            <a:pPr marL="2926715" marR="5080" indent="-1889125">
              <a:lnSpc>
                <a:spcPts val="4750"/>
              </a:lnSpc>
              <a:spcBef>
                <a:spcPts val="705"/>
              </a:spcBef>
            </a:pPr>
            <a:r>
              <a:rPr dirty="0" spc="-170"/>
              <a:t>Ending </a:t>
            </a:r>
            <a:r>
              <a:rPr dirty="0" spc="-215"/>
              <a:t>the </a:t>
            </a:r>
            <a:r>
              <a:rPr dirty="0" spc="-229"/>
              <a:t>Silence</a:t>
            </a:r>
            <a:r>
              <a:rPr dirty="0" spc="-690"/>
              <a:t> </a:t>
            </a:r>
            <a:r>
              <a:rPr dirty="0" spc="-280"/>
              <a:t>(ETS)  </a:t>
            </a:r>
            <a:r>
              <a:rPr dirty="0" spc="-200"/>
              <a:t>History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810257"/>
            <a:ext cx="7449820" cy="275336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241300" marR="5080" indent="-228600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Developed 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by </a:t>
            </a:r>
            <a:r>
              <a:rPr dirty="0" sz="2800" spc="-20">
                <a:solidFill>
                  <a:srgbClr val="FFFFFF"/>
                </a:solidFill>
                <a:latin typeface="Carlito"/>
                <a:cs typeface="Carlito"/>
              </a:rPr>
              <a:t>David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&amp;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Brenda Hilligoss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with NAMI  </a:t>
            </a:r>
            <a:r>
              <a:rPr dirty="0" sz="2800" spc="-20">
                <a:solidFill>
                  <a:srgbClr val="FFFFFF"/>
                </a:solidFill>
                <a:latin typeface="Carlito"/>
                <a:cs typeface="Carlito"/>
              </a:rPr>
              <a:t>DuPage,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Illinois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in</a:t>
            </a:r>
            <a:r>
              <a:rPr dirty="0" sz="2800" spc="5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2007</a:t>
            </a:r>
            <a:endParaRPr sz="2800">
              <a:latin typeface="Carlito"/>
              <a:cs typeface="Carlito"/>
            </a:endParaRPr>
          </a:p>
          <a:p>
            <a:pPr marL="241300" marR="98425" indent="-228600">
              <a:lnSpc>
                <a:spcPts val="3020"/>
              </a:lnSpc>
              <a:spcBef>
                <a:spcPts val="101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40">
                <a:solidFill>
                  <a:srgbClr val="FFFFFF"/>
                </a:solidFill>
                <a:latin typeface="Carlito"/>
                <a:cs typeface="Carlito"/>
              </a:rPr>
              <a:t>Was 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available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affiliates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in 6 </a:t>
            </a:r>
            <a:r>
              <a:rPr dirty="0" sz="2800" spc="-25">
                <a:solidFill>
                  <a:srgbClr val="FFFFFF"/>
                </a:solidFill>
                <a:latin typeface="Carlito"/>
                <a:cs typeface="Carlito"/>
              </a:rPr>
              <a:t>different states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and  </a:t>
            </a:r>
            <a:r>
              <a:rPr dirty="0" sz="2800" spc="-20">
                <a:solidFill>
                  <a:srgbClr val="FFFFFF"/>
                </a:solidFill>
                <a:latin typeface="Carlito"/>
                <a:cs typeface="Carlito"/>
              </a:rPr>
              <a:t>statewide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in</a:t>
            </a:r>
            <a:r>
              <a:rPr dirty="0" sz="2800" spc="1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California</a:t>
            </a:r>
            <a:endParaRPr sz="28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Had reached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60,000 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students by</a:t>
            </a:r>
            <a:r>
              <a:rPr dirty="0" sz="2800" spc="14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mid-2013</a:t>
            </a:r>
            <a:endParaRPr sz="28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Gifted </a:t>
            </a:r>
            <a:r>
              <a:rPr dirty="0" sz="2800" spc="-2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NAMI in </a:t>
            </a:r>
            <a:r>
              <a:rPr dirty="0" sz="2800" spc="-20">
                <a:solidFill>
                  <a:srgbClr val="FFFFFF"/>
                </a:solidFill>
                <a:latin typeface="Carlito"/>
                <a:cs typeface="Carlito"/>
              </a:rPr>
              <a:t>late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2013, launched in</a:t>
            </a:r>
            <a:r>
              <a:rPr dirty="0" sz="2800" spc="14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2014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67785" y="300608"/>
            <a:ext cx="2408555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35"/>
              <a:t>Next</a:t>
            </a:r>
            <a:r>
              <a:rPr dirty="0" spc="-395"/>
              <a:t> </a:t>
            </a:r>
            <a:r>
              <a:rPr dirty="0" spc="-200"/>
              <a:t>Steps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147978"/>
            <a:ext cx="7585709" cy="499491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Secondary 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study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on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middle</a:t>
            </a:r>
            <a:r>
              <a:rPr dirty="0" sz="2800" spc="10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schools</a:t>
            </a:r>
            <a:endParaRPr sz="28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Apply </a:t>
            </a:r>
            <a:r>
              <a:rPr dirty="0" sz="2800" spc="-25">
                <a:solidFill>
                  <a:srgbClr val="FFFFFF"/>
                </a:solidFill>
                <a:latin typeface="Carlito"/>
                <a:cs typeface="Carlito"/>
              </a:rPr>
              <a:t>for 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Evidence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Based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Practice</a:t>
            </a:r>
            <a:r>
              <a:rPr dirty="0" sz="2800" spc="7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designation</a:t>
            </a:r>
            <a:endParaRPr sz="2800">
              <a:latin typeface="Carlito"/>
              <a:cs typeface="Carlito"/>
            </a:endParaRPr>
          </a:p>
          <a:p>
            <a:pPr lvl="1" marL="697865" indent="-228600">
              <a:lnSpc>
                <a:spcPts val="2735"/>
              </a:lnSpc>
              <a:spcBef>
                <a:spcPts val="229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400">
                <a:solidFill>
                  <a:srgbClr val="FFFFFF"/>
                </a:solidFill>
                <a:latin typeface="Carlito"/>
                <a:cs typeface="Carlito"/>
              </a:rPr>
              <a:t>With </a:t>
            </a:r>
            <a:r>
              <a:rPr dirty="0" sz="2400" spc="-10">
                <a:solidFill>
                  <a:srgbClr val="FFFFFF"/>
                </a:solidFill>
                <a:latin typeface="Carlito"/>
                <a:cs typeface="Carlito"/>
              </a:rPr>
              <a:t>National Registry </a:t>
            </a:r>
            <a:r>
              <a:rPr dirty="0" sz="2400" spc="-5">
                <a:solidFill>
                  <a:srgbClr val="FFFFFF"/>
                </a:solidFill>
                <a:latin typeface="Carlito"/>
                <a:cs typeface="Carlito"/>
              </a:rPr>
              <a:t>of Evidence-based </a:t>
            </a:r>
            <a:r>
              <a:rPr dirty="0" sz="2400" spc="-15">
                <a:solidFill>
                  <a:srgbClr val="FFFFFF"/>
                </a:solidFill>
                <a:latin typeface="Carlito"/>
                <a:cs typeface="Carlito"/>
              </a:rPr>
              <a:t>Programs</a:t>
            </a:r>
            <a:r>
              <a:rPr dirty="0" sz="2400" spc="-6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400">
                <a:solidFill>
                  <a:srgbClr val="FFFFFF"/>
                </a:solidFill>
                <a:latin typeface="Carlito"/>
                <a:cs typeface="Carlito"/>
              </a:rPr>
              <a:t>and</a:t>
            </a:r>
            <a:endParaRPr sz="2400">
              <a:latin typeface="Carlito"/>
              <a:cs typeface="Carlito"/>
            </a:endParaRPr>
          </a:p>
          <a:p>
            <a:pPr marL="697865">
              <a:lnSpc>
                <a:spcPts val="2735"/>
              </a:lnSpc>
            </a:pPr>
            <a:r>
              <a:rPr dirty="0" sz="2400" spc="-5">
                <a:solidFill>
                  <a:srgbClr val="FFFFFF"/>
                </a:solidFill>
                <a:latin typeface="Carlito"/>
                <a:cs typeface="Carlito"/>
              </a:rPr>
              <a:t>Practices (NREPP) </a:t>
            </a:r>
            <a:r>
              <a:rPr dirty="0" sz="2400">
                <a:solidFill>
                  <a:srgbClr val="FFFFFF"/>
                </a:solidFill>
                <a:latin typeface="Carlito"/>
                <a:cs typeface="Carlito"/>
              </a:rPr>
              <a:t>with</a:t>
            </a:r>
            <a:r>
              <a:rPr dirty="0" sz="2400" spc="-7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Carlito"/>
                <a:cs typeface="Carlito"/>
              </a:rPr>
              <a:t>SAMHSA</a:t>
            </a:r>
            <a:endParaRPr sz="24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4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Submission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results </a:t>
            </a:r>
            <a:r>
              <a:rPr dirty="0" sz="2800" spc="-25">
                <a:solidFill>
                  <a:srgbClr val="FFFFFF"/>
                </a:solidFill>
                <a:latin typeface="Carlito"/>
                <a:cs typeface="Carlito"/>
              </a:rPr>
              <a:t>for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journal</a:t>
            </a:r>
            <a:r>
              <a:rPr dirty="0" sz="2800" spc="12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publication</a:t>
            </a:r>
            <a:endParaRPr sz="28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ETS </a:t>
            </a:r>
            <a:r>
              <a:rPr dirty="0" sz="2800" spc="-25">
                <a:solidFill>
                  <a:srgbClr val="FFFFFF"/>
                </a:solidFill>
                <a:latin typeface="Carlito"/>
                <a:cs typeface="Carlito"/>
              </a:rPr>
              <a:t>for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School </a:t>
            </a:r>
            <a:r>
              <a:rPr dirty="0" sz="2800" spc="-20">
                <a:solidFill>
                  <a:srgbClr val="FFFFFF"/>
                </a:solidFill>
                <a:latin typeface="Carlito"/>
                <a:cs typeface="Carlito"/>
              </a:rPr>
              <a:t>Staff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and</a:t>
            </a:r>
            <a:r>
              <a:rPr dirty="0" sz="2800" spc="2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Families</a:t>
            </a:r>
            <a:endParaRPr sz="2800">
              <a:latin typeface="Carlito"/>
              <a:cs typeface="Carlito"/>
            </a:endParaRPr>
          </a:p>
          <a:p>
            <a:pPr lvl="1" marL="697865" indent="-228600">
              <a:lnSpc>
                <a:spcPct val="100000"/>
              </a:lnSpc>
              <a:spcBef>
                <a:spcPts val="245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400" spc="-10">
                <a:solidFill>
                  <a:srgbClr val="FFFFFF"/>
                </a:solidFill>
                <a:latin typeface="Carlito"/>
                <a:cs typeface="Carlito"/>
              </a:rPr>
              <a:t>Incorporating </a:t>
            </a:r>
            <a:r>
              <a:rPr dirty="0" sz="2400" spc="-20">
                <a:solidFill>
                  <a:srgbClr val="FFFFFF"/>
                </a:solidFill>
                <a:latin typeface="Carlito"/>
                <a:cs typeface="Carlito"/>
              </a:rPr>
              <a:t>Parents </a:t>
            </a:r>
            <a:r>
              <a:rPr dirty="0" sz="2400">
                <a:solidFill>
                  <a:srgbClr val="FFFFFF"/>
                </a:solidFill>
                <a:latin typeface="Carlito"/>
                <a:cs typeface="Carlito"/>
              </a:rPr>
              <a:t>&amp; </a:t>
            </a:r>
            <a:r>
              <a:rPr dirty="0" sz="2400" spc="-35">
                <a:solidFill>
                  <a:srgbClr val="FFFFFF"/>
                </a:solidFill>
                <a:latin typeface="Carlito"/>
                <a:cs typeface="Carlito"/>
              </a:rPr>
              <a:t>Teachers </a:t>
            </a:r>
            <a:r>
              <a:rPr dirty="0" sz="2400">
                <a:solidFill>
                  <a:srgbClr val="FFFFFF"/>
                </a:solidFill>
                <a:latin typeface="Carlito"/>
                <a:cs typeface="Carlito"/>
              </a:rPr>
              <a:t>as</a:t>
            </a:r>
            <a:r>
              <a:rPr dirty="0" sz="2400" spc="1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400">
                <a:solidFill>
                  <a:srgbClr val="FFFFFF"/>
                </a:solidFill>
                <a:latin typeface="Carlito"/>
                <a:cs typeface="Carlito"/>
              </a:rPr>
              <a:t>Allies</a:t>
            </a:r>
            <a:endParaRPr sz="24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3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Expansion</a:t>
            </a:r>
            <a:endParaRPr sz="2800">
              <a:latin typeface="Carlito"/>
              <a:cs typeface="Carlito"/>
            </a:endParaRPr>
          </a:p>
          <a:p>
            <a:pPr lvl="1" marL="697865" indent="-228600">
              <a:lnSpc>
                <a:spcPct val="100000"/>
              </a:lnSpc>
              <a:spcBef>
                <a:spcPts val="240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400" spc="-5">
                <a:solidFill>
                  <a:srgbClr val="FFFFFF"/>
                </a:solidFill>
                <a:latin typeface="Carlito"/>
                <a:cs typeface="Carlito"/>
              </a:rPr>
              <a:t>New </a:t>
            </a:r>
            <a:r>
              <a:rPr dirty="0" sz="2400" spc="-20">
                <a:solidFill>
                  <a:srgbClr val="FFFFFF"/>
                </a:solidFill>
                <a:latin typeface="Carlito"/>
                <a:cs typeface="Carlito"/>
              </a:rPr>
              <a:t>states</a:t>
            </a:r>
            <a:endParaRPr sz="2400">
              <a:latin typeface="Carlito"/>
              <a:cs typeface="Carlito"/>
            </a:endParaRPr>
          </a:p>
          <a:p>
            <a:pPr lvl="1" marL="697865" indent="-228600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400" spc="-5">
                <a:solidFill>
                  <a:srgbClr val="FFFFFF"/>
                </a:solidFill>
                <a:latin typeface="Carlito"/>
                <a:cs typeface="Carlito"/>
              </a:rPr>
              <a:t>New </a:t>
            </a:r>
            <a:r>
              <a:rPr dirty="0" sz="2400" spc="-15">
                <a:solidFill>
                  <a:srgbClr val="FFFFFF"/>
                </a:solidFill>
                <a:latin typeface="Carlito"/>
                <a:cs typeface="Carlito"/>
              </a:rPr>
              <a:t>affiliates </a:t>
            </a:r>
            <a:r>
              <a:rPr dirty="0" sz="240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dirty="0" sz="2400" spc="-5">
                <a:solidFill>
                  <a:srgbClr val="FFFFFF"/>
                </a:solidFill>
                <a:latin typeface="Carlito"/>
                <a:cs typeface="Carlito"/>
              </a:rPr>
              <a:t>participating</a:t>
            </a:r>
            <a:r>
              <a:rPr dirty="0" sz="2400" spc="-3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400" spc="-20">
                <a:solidFill>
                  <a:srgbClr val="FFFFFF"/>
                </a:solidFill>
                <a:latin typeface="Carlito"/>
                <a:cs typeface="Carlito"/>
              </a:rPr>
              <a:t>states</a:t>
            </a:r>
            <a:endParaRPr sz="24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5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Presenter training</a:t>
            </a:r>
            <a:r>
              <a:rPr dirty="0" sz="2800" spc="3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online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3950" y="2223591"/>
            <a:ext cx="4353560" cy="10318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600" spc="-135"/>
              <a:t>QUESTIONS?</a:t>
            </a:r>
            <a:endParaRPr sz="6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38829" y="300608"/>
            <a:ext cx="247015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15"/>
              <a:t>Since</a:t>
            </a:r>
            <a:r>
              <a:rPr dirty="0" spc="-385"/>
              <a:t> </a:t>
            </a:r>
            <a:r>
              <a:rPr dirty="0" spc="-80"/>
              <a:t>2014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330601"/>
            <a:ext cx="5401945" cy="3997325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Launched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in 27</a:t>
            </a:r>
            <a:r>
              <a:rPr dirty="0" sz="2800" spc="5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800" spc="-25">
                <a:solidFill>
                  <a:srgbClr val="FFFFFF"/>
                </a:solidFill>
                <a:latin typeface="Carlito"/>
                <a:cs typeface="Carlito"/>
              </a:rPr>
              <a:t>states</a:t>
            </a:r>
            <a:endParaRPr sz="28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74 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affiliates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reporting</a:t>
            </a:r>
            <a:r>
              <a:rPr dirty="0" sz="2800" spc="-2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presentations</a:t>
            </a:r>
            <a:endParaRPr sz="2800">
              <a:latin typeface="Carlito"/>
              <a:cs typeface="Carlito"/>
            </a:endParaRPr>
          </a:p>
          <a:p>
            <a:pPr lvl="1" marL="697865" indent="-228600">
              <a:lnSpc>
                <a:spcPct val="100000"/>
              </a:lnSpc>
              <a:spcBef>
                <a:spcPts val="235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400" spc="-5">
                <a:solidFill>
                  <a:srgbClr val="FFFFFF"/>
                </a:solidFill>
                <a:latin typeface="Carlito"/>
                <a:cs typeface="Carlito"/>
              </a:rPr>
              <a:t>190 </a:t>
            </a:r>
            <a:r>
              <a:rPr dirty="0" sz="2400" spc="-15">
                <a:solidFill>
                  <a:srgbClr val="FFFFFF"/>
                </a:solidFill>
                <a:latin typeface="Carlito"/>
                <a:cs typeface="Carlito"/>
              </a:rPr>
              <a:t>affiliates </a:t>
            </a:r>
            <a:r>
              <a:rPr dirty="0" sz="2400" spc="-10">
                <a:solidFill>
                  <a:srgbClr val="FFFFFF"/>
                </a:solidFill>
                <a:latin typeface="Carlito"/>
                <a:cs typeface="Carlito"/>
              </a:rPr>
              <a:t>designated </a:t>
            </a:r>
            <a:r>
              <a:rPr dirty="0" sz="2400">
                <a:solidFill>
                  <a:srgbClr val="FFFFFF"/>
                </a:solidFill>
                <a:latin typeface="Carlito"/>
                <a:cs typeface="Carlito"/>
              </a:rPr>
              <a:t>in NAMI</a:t>
            </a:r>
            <a:r>
              <a:rPr dirty="0" sz="2400" spc="-3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Carlito"/>
                <a:cs typeface="Carlito"/>
              </a:rPr>
              <a:t>360</a:t>
            </a:r>
            <a:endParaRPr sz="24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4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5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National</a:t>
            </a:r>
            <a:r>
              <a:rPr dirty="0" sz="2800" spc="2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800" spc="-40">
                <a:solidFill>
                  <a:srgbClr val="FFFFFF"/>
                </a:solidFill>
                <a:latin typeface="Carlito"/>
                <a:cs typeface="Carlito"/>
              </a:rPr>
              <a:t>Trainers</a:t>
            </a:r>
            <a:endParaRPr sz="28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52 </a:t>
            </a:r>
            <a:r>
              <a:rPr dirty="0" sz="2800" spc="-25">
                <a:solidFill>
                  <a:srgbClr val="FFFFFF"/>
                </a:solidFill>
                <a:latin typeface="Carlito"/>
                <a:cs typeface="Carlito"/>
              </a:rPr>
              <a:t>State</a:t>
            </a:r>
            <a:r>
              <a:rPr dirty="0" sz="2800" spc="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800" spc="-40">
                <a:solidFill>
                  <a:srgbClr val="FFFFFF"/>
                </a:solidFill>
                <a:latin typeface="Carlito"/>
                <a:cs typeface="Carlito"/>
              </a:rPr>
              <a:t>Trainers</a:t>
            </a:r>
            <a:endParaRPr sz="28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300+ </a:t>
            </a:r>
            <a:r>
              <a:rPr dirty="0" sz="2800" spc="-20">
                <a:solidFill>
                  <a:srgbClr val="FFFFFF"/>
                </a:solidFill>
                <a:latin typeface="Carlito"/>
                <a:cs typeface="Carlito"/>
              </a:rPr>
              <a:t>presenters</a:t>
            </a:r>
            <a:r>
              <a:rPr dirty="0" sz="2800" spc="5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trained</a:t>
            </a:r>
            <a:endParaRPr sz="28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4,500+ 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presentations</a:t>
            </a:r>
            <a:r>
              <a:rPr dirty="0" sz="2800" spc="7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given</a:t>
            </a:r>
            <a:endParaRPr sz="28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Reached 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over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200,000</a:t>
            </a:r>
            <a:r>
              <a:rPr dirty="0" sz="2800" spc="5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students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7514" y="609676"/>
            <a:ext cx="219138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60"/>
              <a:t>ETS</a:t>
            </a:r>
            <a:r>
              <a:rPr dirty="0" spc="-409"/>
              <a:t> </a:t>
            </a:r>
            <a:r>
              <a:rPr dirty="0" spc="-190"/>
              <a:t>Goals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483563"/>
            <a:ext cx="7684770" cy="4418330"/>
          </a:xfrm>
          <a:prstGeom prst="rect">
            <a:avLst/>
          </a:prstGeom>
        </p:spPr>
        <p:txBody>
          <a:bodyPr wrap="square" lIns="0" tIns="60325" rIns="0" bIns="0" rtlCol="0" vert="horz">
            <a:spAutoFit/>
          </a:bodyPr>
          <a:lstStyle/>
          <a:p>
            <a:pPr marL="241300" marR="555625" indent="-228600">
              <a:lnSpc>
                <a:spcPts val="3030"/>
              </a:lnSpc>
              <a:spcBef>
                <a:spcPts val="47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20">
                <a:solidFill>
                  <a:srgbClr val="FFFFFF"/>
                </a:solidFill>
                <a:latin typeface="Carlito"/>
                <a:cs typeface="Carlito"/>
              </a:rPr>
              <a:t>Recognize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warning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signs </a:t>
            </a:r>
            <a:r>
              <a:rPr dirty="0" sz="2800" spc="-25">
                <a:solidFill>
                  <a:srgbClr val="FFFFFF"/>
                </a:solidFill>
                <a:latin typeface="Carlito"/>
                <a:cs typeface="Carlito"/>
              </a:rPr>
              <a:t>for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themselves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and  their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friends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how </a:t>
            </a:r>
            <a:r>
              <a:rPr dirty="0" sz="2800" spc="-2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get</a:t>
            </a:r>
            <a:r>
              <a:rPr dirty="0" sz="2800" spc="9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help</a:t>
            </a:r>
            <a:endParaRPr sz="2800">
              <a:latin typeface="Carlito"/>
              <a:cs typeface="Carlito"/>
            </a:endParaRPr>
          </a:p>
          <a:p>
            <a:pPr marL="241300" marR="419734" indent="-228600">
              <a:lnSpc>
                <a:spcPts val="302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Raise 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awareness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change perceptions 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around  mental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health</a:t>
            </a:r>
            <a:r>
              <a:rPr dirty="0" sz="2800" spc="2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conditions</a:t>
            </a:r>
            <a:endParaRPr sz="28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Develop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community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of</a:t>
            </a:r>
            <a:r>
              <a:rPr dirty="0" sz="2800" spc="4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support</a:t>
            </a:r>
            <a:endParaRPr sz="2800">
              <a:latin typeface="Carlito"/>
              <a:cs typeface="Carlito"/>
            </a:endParaRPr>
          </a:p>
          <a:p>
            <a:pPr marL="241300" marR="5080" indent="-228600">
              <a:lnSpc>
                <a:spcPts val="3020"/>
              </a:lnSpc>
              <a:spcBef>
                <a:spcPts val="104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Provide practical, current information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about 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mental 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health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challenges</a:t>
            </a:r>
            <a:endParaRPr sz="2800">
              <a:latin typeface="Carlito"/>
              <a:cs typeface="Carlito"/>
            </a:endParaRPr>
          </a:p>
          <a:p>
            <a:pPr marL="241300" marR="221615" indent="-228600">
              <a:lnSpc>
                <a:spcPts val="303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Diminish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stigma 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around mental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health  conditions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so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teens </a:t>
            </a:r>
            <a:r>
              <a:rPr dirty="0" sz="2800" spc="-25">
                <a:solidFill>
                  <a:srgbClr val="FFFFFF"/>
                </a:solidFill>
                <a:latin typeface="Carlito"/>
                <a:cs typeface="Carlito"/>
              </a:rPr>
              <a:t>feel </a:t>
            </a:r>
            <a:r>
              <a:rPr dirty="0" sz="2800" spc="-20">
                <a:solidFill>
                  <a:srgbClr val="FFFFFF"/>
                </a:solidFill>
                <a:latin typeface="Carlito"/>
                <a:cs typeface="Carlito"/>
              </a:rPr>
              <a:t>comfortable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talking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about  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how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they </a:t>
            </a:r>
            <a:r>
              <a:rPr dirty="0" sz="2800" spc="-25">
                <a:solidFill>
                  <a:srgbClr val="FFFFFF"/>
                </a:solidFill>
                <a:latin typeface="Carlito"/>
                <a:cs typeface="Carlito"/>
              </a:rPr>
              <a:t>feel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order to get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help they</a:t>
            </a:r>
            <a:r>
              <a:rPr dirty="0" sz="2800" spc="15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need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5933" y="609676"/>
            <a:ext cx="461073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20"/>
              <a:t>Presentation</a:t>
            </a:r>
            <a:r>
              <a:rPr dirty="0" spc="-409"/>
              <a:t> </a:t>
            </a:r>
            <a:r>
              <a:rPr dirty="0" spc="-229"/>
              <a:t>Format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707918"/>
            <a:ext cx="7588250" cy="3387725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50</a:t>
            </a:r>
            <a:r>
              <a:rPr dirty="0" sz="2800" spc="1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minutes</a:t>
            </a:r>
            <a:endParaRPr sz="28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50">
                <a:solidFill>
                  <a:srgbClr val="FFFFFF"/>
                </a:solidFill>
                <a:latin typeface="Carlito"/>
                <a:cs typeface="Carlito"/>
              </a:rPr>
              <a:t>Two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segments,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each with a </a:t>
            </a:r>
            <a:r>
              <a:rPr dirty="0" sz="2800" spc="-25">
                <a:solidFill>
                  <a:srgbClr val="FFFFFF"/>
                </a:solidFill>
                <a:latin typeface="Carlito"/>
                <a:cs typeface="Carlito"/>
              </a:rPr>
              <a:t>different</a:t>
            </a:r>
            <a:r>
              <a:rPr dirty="0" sz="2800" spc="10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presenter:</a:t>
            </a:r>
            <a:endParaRPr sz="2800">
              <a:latin typeface="Carlito"/>
              <a:cs typeface="Carlito"/>
            </a:endParaRPr>
          </a:p>
          <a:p>
            <a:pPr lvl="1" marL="697865" marR="5080" indent="-228600">
              <a:lnSpc>
                <a:spcPts val="2590"/>
              </a:lnSpc>
              <a:spcBef>
                <a:spcPts val="565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400" spc="-10">
                <a:solidFill>
                  <a:srgbClr val="FFFFFF"/>
                </a:solidFill>
                <a:latin typeface="Carlito"/>
                <a:cs typeface="Carlito"/>
              </a:rPr>
              <a:t>Slideshow presentation by </a:t>
            </a:r>
            <a:r>
              <a:rPr dirty="0" sz="2400" spc="-5">
                <a:solidFill>
                  <a:srgbClr val="FFFFFF"/>
                </a:solidFill>
                <a:latin typeface="Carlito"/>
                <a:cs typeface="Carlito"/>
              </a:rPr>
              <a:t>Lead </a:t>
            </a:r>
            <a:r>
              <a:rPr dirty="0" sz="2400" spc="-10">
                <a:solidFill>
                  <a:srgbClr val="FFFFFF"/>
                </a:solidFill>
                <a:latin typeface="Carlito"/>
                <a:cs typeface="Carlito"/>
              </a:rPr>
              <a:t>Presenter </a:t>
            </a:r>
            <a:r>
              <a:rPr dirty="0" sz="2400" spc="-5">
                <a:solidFill>
                  <a:srgbClr val="FFFFFF"/>
                </a:solidFill>
                <a:latin typeface="Carlito"/>
                <a:cs typeface="Carlito"/>
              </a:rPr>
              <a:t>(individual or  </a:t>
            </a:r>
            <a:r>
              <a:rPr dirty="0" sz="2400" spc="-10">
                <a:solidFill>
                  <a:srgbClr val="FFFFFF"/>
                </a:solidFill>
                <a:latin typeface="Carlito"/>
                <a:cs typeface="Carlito"/>
              </a:rPr>
              <a:t>family </a:t>
            </a:r>
            <a:r>
              <a:rPr dirty="0" sz="2400" spc="-5">
                <a:solidFill>
                  <a:srgbClr val="FFFFFF"/>
                </a:solidFill>
                <a:latin typeface="Carlito"/>
                <a:cs typeface="Carlito"/>
              </a:rPr>
              <a:t>member): </a:t>
            </a:r>
            <a:r>
              <a:rPr dirty="0" sz="2400">
                <a:solidFill>
                  <a:srgbClr val="FFFFFF"/>
                </a:solidFill>
                <a:latin typeface="Carlito"/>
                <a:cs typeface="Carlito"/>
              </a:rPr>
              <a:t>25</a:t>
            </a:r>
            <a:r>
              <a:rPr dirty="0" sz="2400" spc="-4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400">
                <a:solidFill>
                  <a:srgbClr val="FFFFFF"/>
                </a:solidFill>
                <a:latin typeface="Carlito"/>
                <a:cs typeface="Carlito"/>
              </a:rPr>
              <a:t>min</a:t>
            </a:r>
            <a:endParaRPr sz="2400">
              <a:latin typeface="Carlito"/>
              <a:cs typeface="Carlito"/>
            </a:endParaRPr>
          </a:p>
          <a:p>
            <a:pPr lvl="1" marL="697865" marR="887730" indent="-228600">
              <a:lnSpc>
                <a:spcPts val="2590"/>
              </a:lnSpc>
              <a:spcBef>
                <a:spcPts val="505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400" spc="-15">
                <a:solidFill>
                  <a:srgbClr val="FFFFFF"/>
                </a:solidFill>
                <a:latin typeface="Carlito"/>
                <a:cs typeface="Carlito"/>
              </a:rPr>
              <a:t>Personal story </a:t>
            </a:r>
            <a:r>
              <a:rPr dirty="0" sz="2400" spc="-10">
                <a:solidFill>
                  <a:srgbClr val="FFFFFF"/>
                </a:solidFill>
                <a:latin typeface="Carlito"/>
                <a:cs typeface="Carlito"/>
              </a:rPr>
              <a:t>by </a:t>
            </a:r>
            <a:r>
              <a:rPr dirty="0" sz="2400" spc="-40">
                <a:solidFill>
                  <a:srgbClr val="FFFFFF"/>
                </a:solidFill>
                <a:latin typeface="Carlito"/>
                <a:cs typeface="Carlito"/>
              </a:rPr>
              <a:t>Young </a:t>
            </a:r>
            <a:r>
              <a:rPr dirty="0" sz="2400">
                <a:solidFill>
                  <a:srgbClr val="FFFFFF"/>
                </a:solidFill>
                <a:latin typeface="Carlito"/>
                <a:cs typeface="Carlito"/>
              </a:rPr>
              <a:t>Adult </a:t>
            </a:r>
            <a:r>
              <a:rPr dirty="0" sz="2400" spc="-15">
                <a:solidFill>
                  <a:srgbClr val="FFFFFF"/>
                </a:solidFill>
                <a:latin typeface="Carlito"/>
                <a:cs typeface="Carlito"/>
              </a:rPr>
              <a:t>Speaker </a:t>
            </a:r>
            <a:r>
              <a:rPr dirty="0" sz="2400">
                <a:solidFill>
                  <a:srgbClr val="FFFFFF"/>
                </a:solidFill>
                <a:latin typeface="Carlito"/>
                <a:cs typeface="Carlito"/>
              </a:rPr>
              <a:t>with </a:t>
            </a:r>
            <a:r>
              <a:rPr dirty="0" sz="2400" spc="-10">
                <a:solidFill>
                  <a:srgbClr val="FFFFFF"/>
                </a:solidFill>
                <a:latin typeface="Carlito"/>
                <a:cs typeface="Carlito"/>
              </a:rPr>
              <a:t>lived  </a:t>
            </a:r>
            <a:r>
              <a:rPr dirty="0" sz="2400" spc="-5">
                <a:solidFill>
                  <a:srgbClr val="FFFFFF"/>
                </a:solidFill>
                <a:latin typeface="Carlito"/>
                <a:cs typeface="Carlito"/>
              </a:rPr>
              <a:t>experience of </a:t>
            </a:r>
            <a:r>
              <a:rPr dirty="0" sz="2400" spc="-10">
                <a:solidFill>
                  <a:srgbClr val="FFFFFF"/>
                </a:solidFill>
                <a:latin typeface="Carlito"/>
                <a:cs typeface="Carlito"/>
              </a:rPr>
              <a:t>mental </a:t>
            </a:r>
            <a:r>
              <a:rPr dirty="0" sz="2400">
                <a:solidFill>
                  <a:srgbClr val="FFFFFF"/>
                </a:solidFill>
                <a:latin typeface="Carlito"/>
                <a:cs typeface="Carlito"/>
              </a:rPr>
              <a:t>illness: 10</a:t>
            </a:r>
            <a:r>
              <a:rPr dirty="0" sz="2400" spc="-6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400">
                <a:solidFill>
                  <a:srgbClr val="FFFFFF"/>
                </a:solidFill>
                <a:latin typeface="Carlito"/>
                <a:cs typeface="Carlito"/>
              </a:rPr>
              <a:t>min</a:t>
            </a:r>
            <a:endParaRPr sz="2400">
              <a:latin typeface="Carlito"/>
              <a:cs typeface="Carlito"/>
            </a:endParaRPr>
          </a:p>
          <a:p>
            <a:pPr marL="241300" marR="217170" indent="-228600">
              <a:lnSpc>
                <a:spcPts val="3020"/>
              </a:lnSpc>
              <a:spcBef>
                <a:spcPts val="98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Remainder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time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(10-15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minutes) </a:t>
            </a:r>
            <a:r>
              <a:rPr dirty="0" sz="2800" spc="-25">
                <a:solidFill>
                  <a:srgbClr val="FFFFFF"/>
                </a:solidFill>
                <a:latin typeface="Carlito"/>
                <a:cs typeface="Carlito"/>
              </a:rPr>
              <a:t>for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Q &amp; A and  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Evaluation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14929" y="300608"/>
            <a:ext cx="391287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14"/>
              <a:t>A </a:t>
            </a:r>
            <a:r>
              <a:rPr dirty="0" spc="-150"/>
              <a:t>New</a:t>
            </a:r>
            <a:r>
              <a:rPr dirty="0" spc="-630"/>
              <a:t> </a:t>
            </a:r>
            <a:r>
              <a:rPr dirty="0" spc="-240"/>
              <a:t>Tomorrow</a:t>
            </a:r>
          </a:p>
        </p:txBody>
      </p:sp>
      <p:sp>
        <p:nvSpPr>
          <p:cNvPr id="3" name="object 3"/>
          <p:cNvSpPr/>
          <p:nvPr/>
        </p:nvSpPr>
        <p:spPr>
          <a:xfrm>
            <a:off x="702563" y="1447800"/>
            <a:ext cx="7737348" cy="43510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7642" y="300608"/>
            <a:ext cx="3190875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40"/>
              <a:t>Where </a:t>
            </a:r>
            <a:r>
              <a:rPr dirty="0" spc="-185"/>
              <a:t>is</a:t>
            </a:r>
            <a:r>
              <a:rPr dirty="0" spc="-595"/>
              <a:t> </a:t>
            </a:r>
            <a:r>
              <a:rPr dirty="0" spc="-95"/>
              <a:t>ETS?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0479" y="1360042"/>
            <a:ext cx="8134350" cy="4260215"/>
          </a:xfrm>
          <a:prstGeom prst="rect">
            <a:avLst/>
          </a:prstGeom>
        </p:spPr>
        <p:txBody>
          <a:bodyPr wrap="square" lIns="0" tIns="6794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53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Generally at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high schools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&amp; middle</a:t>
            </a:r>
            <a:r>
              <a:rPr dirty="0" sz="2800" spc="12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schools</a:t>
            </a:r>
            <a:endParaRPr sz="2800">
              <a:latin typeface="Carlito"/>
              <a:cs typeface="Carlito"/>
            </a:endParaRPr>
          </a:p>
          <a:p>
            <a:pPr lvl="1" marL="1155700" indent="-229235">
              <a:lnSpc>
                <a:spcPts val="2280"/>
              </a:lnSpc>
              <a:spcBef>
                <a:spcPts val="320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Schools </a:t>
            </a:r>
            <a:r>
              <a:rPr dirty="0" sz="2000" spc="-10">
                <a:solidFill>
                  <a:srgbClr val="FFFFFF"/>
                </a:solidFill>
                <a:latin typeface="Carlito"/>
                <a:cs typeface="Carlito"/>
              </a:rPr>
              <a:t>incorporate </a:t>
            </a:r>
            <a:r>
              <a:rPr dirty="0" sz="2000">
                <a:solidFill>
                  <a:srgbClr val="FFFFFF"/>
                </a:solidFill>
                <a:latin typeface="Carlito"/>
                <a:cs typeface="Carlito"/>
              </a:rPr>
              <a:t>it as </a:t>
            </a: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part of their </a:t>
            </a:r>
            <a:r>
              <a:rPr dirty="0" sz="2000" spc="-10">
                <a:solidFill>
                  <a:srgbClr val="FFFFFF"/>
                </a:solidFill>
                <a:latin typeface="Carlito"/>
                <a:cs typeface="Carlito"/>
              </a:rPr>
              <a:t>mental </a:t>
            </a: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health</a:t>
            </a:r>
            <a:r>
              <a:rPr dirty="0" sz="2000" spc="2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education</a:t>
            </a:r>
            <a:endParaRPr sz="2000">
              <a:latin typeface="Carlito"/>
              <a:cs typeface="Carlito"/>
            </a:endParaRPr>
          </a:p>
          <a:p>
            <a:pPr marL="1155700">
              <a:lnSpc>
                <a:spcPts val="2280"/>
              </a:lnSpc>
            </a:pPr>
            <a:r>
              <a:rPr dirty="0" sz="2000" spc="-10">
                <a:solidFill>
                  <a:srgbClr val="FFFFFF"/>
                </a:solidFill>
                <a:latin typeface="Carlito"/>
                <a:cs typeface="Carlito"/>
              </a:rPr>
              <a:t>programs</a:t>
            </a:r>
            <a:endParaRPr sz="2000">
              <a:latin typeface="Carlito"/>
              <a:cs typeface="Carlito"/>
            </a:endParaRPr>
          </a:p>
          <a:p>
            <a:pPr lvl="1" marL="1155700" indent="-229235">
              <a:lnSpc>
                <a:spcPct val="100000"/>
              </a:lnSpc>
              <a:spcBef>
                <a:spcPts val="254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Assemblies or </a:t>
            </a:r>
            <a:r>
              <a:rPr dirty="0" sz="2000">
                <a:solidFill>
                  <a:srgbClr val="FFFFFF"/>
                </a:solidFill>
                <a:latin typeface="Carlito"/>
                <a:cs typeface="Carlito"/>
              </a:rPr>
              <a:t>class</a:t>
            </a:r>
            <a:r>
              <a:rPr dirty="0" sz="2000" spc="3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arlito"/>
                <a:cs typeface="Carlito"/>
              </a:rPr>
              <a:t>presentations</a:t>
            </a:r>
            <a:endParaRPr sz="2000">
              <a:latin typeface="Carlito"/>
              <a:cs typeface="Carlito"/>
            </a:endParaRPr>
          </a:p>
          <a:p>
            <a:pPr marL="241300" marR="76200" indent="-228600">
              <a:lnSpc>
                <a:spcPts val="3020"/>
              </a:lnSpc>
              <a:spcBef>
                <a:spcPts val="100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25">
                <a:solidFill>
                  <a:srgbClr val="FFFFFF"/>
                </a:solidFill>
                <a:latin typeface="Carlito"/>
                <a:cs typeface="Carlito"/>
              </a:rPr>
              <a:t>Occasionally,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community 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events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such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as 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youth groups, 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or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after </a:t>
            </a:r>
            <a:r>
              <a:rPr dirty="0" sz="2800" spc="-20">
                <a:solidFill>
                  <a:srgbClr val="FFFFFF"/>
                </a:solidFill>
                <a:latin typeface="Carlito"/>
                <a:cs typeface="Carlito"/>
              </a:rPr>
              <a:t>hours 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at</a:t>
            </a:r>
            <a:r>
              <a:rPr dirty="0" sz="2800" spc="3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schools</a:t>
            </a:r>
            <a:endParaRPr sz="2800">
              <a:latin typeface="Carlito"/>
              <a:cs typeface="Carlito"/>
            </a:endParaRPr>
          </a:p>
          <a:p>
            <a:pPr lvl="1" marL="1155700" indent="-229235">
              <a:lnSpc>
                <a:spcPts val="2280"/>
              </a:lnSpc>
              <a:spcBef>
                <a:spcPts val="270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Student-led symposium </a:t>
            </a:r>
            <a:r>
              <a:rPr dirty="0" sz="2000" spc="-10">
                <a:solidFill>
                  <a:srgbClr val="FFFFFF"/>
                </a:solidFill>
                <a:latin typeface="Carlito"/>
                <a:cs typeface="Carlito"/>
              </a:rPr>
              <a:t>at </a:t>
            </a:r>
            <a:r>
              <a:rPr dirty="0" sz="200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high school </a:t>
            </a:r>
            <a:r>
              <a:rPr dirty="0" sz="200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honor </a:t>
            </a:r>
            <a:r>
              <a:rPr dirty="0" sz="200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dirty="0" sz="2000" spc="-10">
                <a:solidFill>
                  <a:srgbClr val="FFFFFF"/>
                </a:solidFill>
                <a:latin typeface="Carlito"/>
                <a:cs typeface="Carlito"/>
              </a:rPr>
              <a:t>Mental</a:t>
            </a:r>
            <a:r>
              <a:rPr dirty="0" sz="2000" spc="-1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Health</a:t>
            </a:r>
            <a:endParaRPr sz="2000">
              <a:latin typeface="Carlito"/>
              <a:cs typeface="Carlito"/>
            </a:endParaRPr>
          </a:p>
          <a:p>
            <a:pPr marL="1155700">
              <a:lnSpc>
                <a:spcPts val="2280"/>
              </a:lnSpc>
            </a:pP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Awareness</a:t>
            </a:r>
            <a:endParaRPr sz="2000">
              <a:latin typeface="Carlito"/>
              <a:cs typeface="Carlito"/>
            </a:endParaRPr>
          </a:p>
          <a:p>
            <a:pPr lvl="1" marL="1155700" indent="-229235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dirty="0" sz="2000" spc="-35">
                <a:solidFill>
                  <a:srgbClr val="FFFFFF"/>
                </a:solidFill>
                <a:latin typeface="Carlito"/>
                <a:cs typeface="Carlito"/>
              </a:rPr>
              <a:t>LGBTQ Youth </a:t>
            </a: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Meeting </a:t>
            </a:r>
            <a:r>
              <a:rPr dirty="0" sz="2000" spc="-15">
                <a:solidFill>
                  <a:srgbClr val="FFFFFF"/>
                </a:solidFill>
                <a:latin typeface="Carlito"/>
                <a:cs typeface="Carlito"/>
              </a:rPr>
              <a:t>at </a:t>
            </a:r>
            <a:r>
              <a:rPr dirty="0" sz="200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church </a:t>
            </a:r>
            <a:r>
              <a:rPr dirty="0" sz="2000" spc="-45">
                <a:solidFill>
                  <a:srgbClr val="FFFFFF"/>
                </a:solidFill>
                <a:latin typeface="Carlito"/>
                <a:cs typeface="Carlito"/>
              </a:rPr>
              <a:t>Teen </a:t>
            </a:r>
            <a:r>
              <a:rPr dirty="0" sz="2000" spc="-10">
                <a:solidFill>
                  <a:srgbClr val="FFFFFF"/>
                </a:solidFill>
                <a:latin typeface="Carlito"/>
                <a:cs typeface="Carlito"/>
              </a:rPr>
              <a:t>Center </a:t>
            </a: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in</a:t>
            </a:r>
            <a:r>
              <a:rPr dirty="0" sz="2000" spc="13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Carlito"/>
                <a:cs typeface="Carlito"/>
              </a:rPr>
              <a:t>Fairfax</a:t>
            </a:r>
            <a:endParaRPr sz="2000">
              <a:latin typeface="Carlito"/>
              <a:cs typeface="Carlito"/>
            </a:endParaRPr>
          </a:p>
          <a:p>
            <a:pPr lvl="1" marL="1155700" marR="5080" indent="-228600">
              <a:lnSpc>
                <a:spcPts val="2160"/>
              </a:lnSpc>
              <a:spcBef>
                <a:spcPts val="535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dirty="0" sz="2000">
                <a:solidFill>
                  <a:srgbClr val="FFFFFF"/>
                </a:solidFill>
                <a:latin typeface="Carlito"/>
                <a:cs typeface="Carlito"/>
              </a:rPr>
              <a:t>Whole </a:t>
            </a: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Child </a:t>
            </a:r>
            <a:r>
              <a:rPr dirty="0" sz="2000" spc="-10">
                <a:solidFill>
                  <a:srgbClr val="FFFFFF"/>
                </a:solidFill>
                <a:latin typeface="Carlito"/>
                <a:cs typeface="Carlito"/>
              </a:rPr>
              <a:t>Conference </a:t>
            </a:r>
            <a:r>
              <a:rPr dirty="0" sz="2000" spc="-114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dirty="0" sz="2000" spc="-10">
                <a:solidFill>
                  <a:srgbClr val="FFFFFF"/>
                </a:solidFill>
                <a:latin typeface="Carlito"/>
                <a:cs typeface="Carlito"/>
              </a:rPr>
              <a:t>mental </a:t>
            </a: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health </a:t>
            </a:r>
            <a:r>
              <a:rPr dirty="0" sz="2000" spc="-10">
                <a:solidFill>
                  <a:srgbClr val="FFFFFF"/>
                </a:solidFill>
                <a:latin typeface="Carlito"/>
                <a:cs typeface="Carlito"/>
              </a:rPr>
              <a:t>conference </a:t>
            </a:r>
            <a:r>
              <a:rPr dirty="0" sz="2000" spc="-15">
                <a:solidFill>
                  <a:srgbClr val="FFFFFF"/>
                </a:solidFill>
                <a:latin typeface="Carlito"/>
                <a:cs typeface="Carlito"/>
              </a:rPr>
              <a:t>at </a:t>
            </a:r>
            <a:r>
              <a:rPr dirty="0" sz="2000">
                <a:solidFill>
                  <a:srgbClr val="FFFFFF"/>
                </a:solidFill>
                <a:latin typeface="Carlito"/>
                <a:cs typeface="Carlito"/>
              </a:rPr>
              <a:t>an </a:t>
            </a:r>
            <a:r>
              <a:rPr dirty="0" sz="2000" spc="-10">
                <a:solidFill>
                  <a:srgbClr val="FFFFFF"/>
                </a:solidFill>
                <a:latin typeface="Carlito"/>
                <a:cs typeface="Carlito"/>
              </a:rPr>
              <a:t>Arlington  </a:t>
            </a: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high</a:t>
            </a:r>
            <a:r>
              <a:rPr dirty="0" sz="2000" spc="-2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school</a:t>
            </a:r>
            <a:endParaRPr sz="2000">
              <a:latin typeface="Carlito"/>
              <a:cs typeface="Carlito"/>
            </a:endParaRPr>
          </a:p>
          <a:p>
            <a:pPr lvl="1" marL="1155700" indent="-229235">
              <a:lnSpc>
                <a:spcPct val="100000"/>
              </a:lnSpc>
              <a:spcBef>
                <a:spcPts val="220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Adolescent </a:t>
            </a:r>
            <a:r>
              <a:rPr dirty="0" sz="2000" spc="-10">
                <a:solidFill>
                  <a:srgbClr val="FFFFFF"/>
                </a:solidFill>
                <a:latin typeface="Carlito"/>
                <a:cs typeface="Carlito"/>
              </a:rPr>
              <a:t>Intensive </a:t>
            </a: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Outpatient </a:t>
            </a:r>
            <a:r>
              <a:rPr dirty="0" sz="2000" spc="-15">
                <a:solidFill>
                  <a:srgbClr val="FFFFFF"/>
                </a:solidFill>
                <a:latin typeface="Carlito"/>
                <a:cs typeface="Carlito"/>
              </a:rPr>
              <a:t>Program </a:t>
            </a:r>
            <a:r>
              <a:rPr dirty="0" sz="2000" spc="-10">
                <a:solidFill>
                  <a:srgbClr val="FFFFFF"/>
                </a:solidFill>
                <a:latin typeface="Carlito"/>
                <a:cs typeface="Carlito"/>
              </a:rPr>
              <a:t>at </a:t>
            </a:r>
            <a:r>
              <a:rPr dirty="0" sz="200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hospital </a:t>
            </a:r>
            <a:r>
              <a:rPr dirty="0" sz="2000">
                <a:solidFill>
                  <a:srgbClr val="FFFFFF"/>
                </a:solidFill>
                <a:latin typeface="Carlito"/>
                <a:cs typeface="Carlito"/>
              </a:rPr>
              <a:t>in</a:t>
            </a:r>
            <a:r>
              <a:rPr dirty="0" sz="2000" spc="8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000">
                <a:solidFill>
                  <a:srgbClr val="FFFFFF"/>
                </a:solidFill>
                <a:latin typeface="Carlito"/>
                <a:cs typeface="Carlito"/>
              </a:rPr>
              <a:t>Ashburn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6791" y="300608"/>
            <a:ext cx="6624955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85"/>
              <a:t>My</a:t>
            </a:r>
            <a:r>
              <a:rPr dirty="0" spc="-700"/>
              <a:t> </a:t>
            </a:r>
            <a:r>
              <a:rPr dirty="0" spc="-240"/>
              <a:t>Experience </a:t>
            </a:r>
            <a:r>
              <a:rPr dirty="0" spc="-160"/>
              <a:t>as </a:t>
            </a:r>
            <a:r>
              <a:rPr dirty="0" spc="-240"/>
              <a:t>a </a:t>
            </a:r>
            <a:r>
              <a:rPr dirty="0" spc="-225"/>
              <a:t>Presenter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9557" y="1416177"/>
            <a:ext cx="4804410" cy="351409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240665" marR="47625" indent="-228600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Both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Lead 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Presenter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dirty="0" sz="2800" spc="-50">
                <a:solidFill>
                  <a:srgbClr val="FFFFFF"/>
                </a:solidFill>
                <a:latin typeface="Carlito"/>
                <a:cs typeface="Carlito"/>
              </a:rPr>
              <a:t>Young 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Adult</a:t>
            </a:r>
            <a:r>
              <a:rPr dirty="0" sz="2800" spc="2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Presenter</a:t>
            </a:r>
            <a:endParaRPr sz="2800">
              <a:latin typeface="Carlito"/>
              <a:cs typeface="Carlito"/>
            </a:endParaRPr>
          </a:p>
          <a:p>
            <a:pPr lvl="1" marL="698500" marR="5080" indent="-228600">
              <a:lnSpc>
                <a:spcPts val="2590"/>
              </a:lnSpc>
              <a:spcBef>
                <a:spcPts val="535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400" spc="-10">
                <a:solidFill>
                  <a:srgbClr val="FFFFFF"/>
                </a:solidFill>
                <a:latin typeface="Carlito"/>
                <a:cs typeface="Carlito"/>
              </a:rPr>
              <a:t>Student engagement </a:t>
            </a:r>
            <a:r>
              <a:rPr dirty="0" sz="240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dirty="0" sz="2400" spc="-5">
                <a:solidFill>
                  <a:srgbClr val="FFFFFF"/>
                </a:solidFill>
                <a:latin typeface="Carlito"/>
                <a:cs typeface="Carlito"/>
              </a:rPr>
              <a:t>sharing  of </a:t>
            </a:r>
            <a:r>
              <a:rPr dirty="0" sz="2400">
                <a:solidFill>
                  <a:srgbClr val="FFFFFF"/>
                </a:solidFill>
                <a:latin typeface="Carlito"/>
                <a:cs typeface="Carlito"/>
              </a:rPr>
              <a:t>their </a:t>
            </a:r>
            <a:r>
              <a:rPr dirty="0" sz="2400" spc="-10">
                <a:solidFill>
                  <a:srgbClr val="FFFFFF"/>
                </a:solidFill>
                <a:latin typeface="Carlito"/>
                <a:cs typeface="Carlito"/>
              </a:rPr>
              <a:t>personal</a:t>
            </a:r>
            <a:r>
              <a:rPr dirty="0" sz="2400" spc="-3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400" spc="-15">
                <a:solidFill>
                  <a:srgbClr val="FFFFFF"/>
                </a:solidFill>
                <a:latin typeface="Carlito"/>
                <a:cs typeface="Carlito"/>
              </a:rPr>
              <a:t>stories</a:t>
            </a:r>
            <a:endParaRPr sz="2400">
              <a:latin typeface="Carlito"/>
              <a:cs typeface="Carlito"/>
            </a:endParaRPr>
          </a:p>
          <a:p>
            <a:pPr lvl="1" marL="698500" marR="250825" indent="-228600">
              <a:lnSpc>
                <a:spcPts val="2590"/>
              </a:lnSpc>
              <a:spcBef>
                <a:spcPts val="505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400" spc="-5">
                <a:solidFill>
                  <a:srgbClr val="FFFFFF"/>
                </a:solidFill>
                <a:latin typeface="Carlito"/>
                <a:cs typeface="Carlito"/>
              </a:rPr>
              <a:t>Questions </a:t>
            </a:r>
            <a:r>
              <a:rPr dirty="0" sz="2400">
                <a:solidFill>
                  <a:srgbClr val="FFFFFF"/>
                </a:solidFill>
                <a:latin typeface="Carlito"/>
                <a:cs typeface="Carlito"/>
              </a:rPr>
              <a:t>about </a:t>
            </a:r>
            <a:r>
              <a:rPr dirty="0" sz="2400" spc="-5">
                <a:solidFill>
                  <a:srgbClr val="FFFFFF"/>
                </a:solidFill>
                <a:latin typeface="Carlito"/>
                <a:cs typeface="Carlito"/>
              </a:rPr>
              <a:t>helping</a:t>
            </a:r>
            <a:r>
              <a:rPr dirty="0" sz="2400" spc="-10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Carlito"/>
                <a:cs typeface="Carlito"/>
              </a:rPr>
              <a:t>family  </a:t>
            </a:r>
            <a:r>
              <a:rPr dirty="0" sz="2400" spc="-5">
                <a:solidFill>
                  <a:srgbClr val="FFFFFF"/>
                </a:solidFill>
                <a:latin typeface="Carlito"/>
                <a:cs typeface="Carlito"/>
              </a:rPr>
              <a:t>members or</a:t>
            </a:r>
            <a:r>
              <a:rPr dirty="0" sz="2400" spc="-4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Carlito"/>
                <a:cs typeface="Carlito"/>
              </a:rPr>
              <a:t>friend</a:t>
            </a:r>
            <a:endParaRPr sz="2400">
              <a:latin typeface="Carlito"/>
              <a:cs typeface="Carlito"/>
            </a:endParaRPr>
          </a:p>
          <a:p>
            <a:pPr lvl="2" marL="1155700" indent="-229235">
              <a:lnSpc>
                <a:spcPct val="100000"/>
              </a:lnSpc>
              <a:spcBef>
                <a:spcPts val="245"/>
              </a:spcBef>
              <a:buFont typeface="Arial"/>
              <a:buChar char="•"/>
              <a:tabLst>
                <a:tab pos="1155065" algn="l"/>
                <a:tab pos="1156335" algn="l"/>
              </a:tabLst>
            </a:pPr>
            <a:r>
              <a:rPr dirty="0" sz="2000" spc="-20">
                <a:solidFill>
                  <a:srgbClr val="FFFFFF"/>
                </a:solidFill>
                <a:latin typeface="Carlito"/>
                <a:cs typeface="Carlito"/>
              </a:rPr>
              <a:t>Refer </a:t>
            </a:r>
            <a:r>
              <a:rPr dirty="0" sz="2000" spc="-1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school</a:t>
            </a:r>
            <a:r>
              <a:rPr dirty="0" sz="2000" spc="-2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counselor</a:t>
            </a:r>
            <a:endParaRPr sz="2000">
              <a:latin typeface="Carlito"/>
              <a:cs typeface="Carlito"/>
            </a:endParaRPr>
          </a:p>
          <a:p>
            <a:pPr marL="240665" marR="542290" indent="-228600">
              <a:lnSpc>
                <a:spcPts val="3020"/>
              </a:lnSpc>
              <a:spcBef>
                <a:spcPts val="100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40">
                <a:solidFill>
                  <a:srgbClr val="FFFFFF"/>
                </a:solidFill>
                <a:latin typeface="Carlito"/>
                <a:cs typeface="Carlito"/>
              </a:rPr>
              <a:t>Very </a:t>
            </a:r>
            <a:r>
              <a:rPr dirty="0" sz="2800" spc="-20">
                <a:solidFill>
                  <a:srgbClr val="FFFFFF"/>
                </a:solidFill>
                <a:latin typeface="Carlito"/>
                <a:cs typeface="Carlito"/>
              </a:rPr>
              <a:t>rewarding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positive  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experience </a:t>
            </a:r>
            <a:r>
              <a:rPr dirty="0" sz="2800" spc="-25">
                <a:solidFill>
                  <a:srgbClr val="FFFFFF"/>
                </a:solidFill>
                <a:latin typeface="Carlito"/>
                <a:cs typeface="Carlito"/>
              </a:rPr>
              <a:t>for</a:t>
            </a:r>
            <a:r>
              <a:rPr dirty="0" sz="2800" spc="3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me!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68111" y="1447800"/>
            <a:ext cx="3047999" cy="4064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26182" y="300608"/>
            <a:ext cx="369189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25"/>
              <a:t>Research</a:t>
            </a:r>
            <a:r>
              <a:rPr dirty="0" spc="-405"/>
              <a:t> </a:t>
            </a:r>
            <a:r>
              <a:rPr dirty="0" spc="-145"/>
              <a:t>Design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416177"/>
            <a:ext cx="7073265" cy="367030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241300" marR="5080" indent="-228600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20">
                <a:solidFill>
                  <a:srgbClr val="FFFFFF"/>
                </a:solidFill>
                <a:latin typeface="Carlito"/>
                <a:cs typeface="Carlito"/>
              </a:rPr>
              <a:t>Data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collected </a:t>
            </a:r>
            <a:r>
              <a:rPr dirty="0" sz="2800" spc="-20">
                <a:solidFill>
                  <a:srgbClr val="FFFFFF"/>
                </a:solidFill>
                <a:latin typeface="Carlito"/>
                <a:cs typeface="Carlito"/>
              </a:rPr>
              <a:t>from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schools </a:t>
            </a:r>
            <a:r>
              <a:rPr dirty="0" sz="2800" spc="-20">
                <a:solidFill>
                  <a:srgbClr val="FFFFFF"/>
                </a:solidFill>
                <a:latin typeface="Carlito"/>
                <a:cs typeface="Carlito"/>
              </a:rPr>
              <a:t>from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5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areas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of the 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country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FFFFF"/>
              </a:buClr>
              <a:buFont typeface="Arial"/>
              <a:buChar char="•"/>
            </a:pPr>
            <a:endParaRPr sz="38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2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High Schools </a:t>
            </a:r>
            <a:r>
              <a:rPr dirty="0" sz="2800" spc="-20">
                <a:solidFill>
                  <a:srgbClr val="FFFFFF"/>
                </a:solidFill>
                <a:latin typeface="Carlito"/>
                <a:cs typeface="Carlito"/>
              </a:rPr>
              <a:t>from </a:t>
            </a: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each 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area</a:t>
            </a:r>
            <a:r>
              <a:rPr dirty="0" sz="2800" spc="9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participated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FFFFF"/>
              </a:buClr>
              <a:buFont typeface="Arial"/>
              <a:buChar char="•"/>
            </a:pPr>
            <a:endParaRPr sz="3800">
              <a:latin typeface="Carlito"/>
              <a:cs typeface="Carlito"/>
            </a:endParaRPr>
          </a:p>
          <a:p>
            <a:pPr algn="r" marL="228600" marR="1596390" indent="-228600">
              <a:lnSpc>
                <a:spcPct val="100000"/>
              </a:lnSpc>
              <a:buFont typeface="Arial"/>
              <a:buChar char="•"/>
              <a:tabLst>
                <a:tab pos="228600" algn="l"/>
              </a:tabLst>
            </a:pPr>
            <a:r>
              <a:rPr dirty="0" sz="2800" spc="-5">
                <a:solidFill>
                  <a:srgbClr val="FFFFFF"/>
                </a:solidFill>
                <a:latin typeface="Carlito"/>
                <a:cs typeface="Carlito"/>
              </a:rPr>
              <a:t>6 classes </a:t>
            </a:r>
            <a:r>
              <a:rPr dirty="0" sz="2800" spc="-15">
                <a:solidFill>
                  <a:srgbClr val="FFFFFF"/>
                </a:solidFill>
                <a:latin typeface="Carlito"/>
                <a:cs typeface="Carlito"/>
              </a:rPr>
              <a:t>at </a:t>
            </a:r>
            <a:r>
              <a:rPr dirty="0" sz="2800">
                <a:solidFill>
                  <a:srgbClr val="FFFFFF"/>
                </a:solidFill>
                <a:latin typeface="Carlito"/>
                <a:cs typeface="Carlito"/>
              </a:rPr>
              <a:t>each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school</a:t>
            </a:r>
            <a:r>
              <a:rPr dirty="0" sz="2800" spc="1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Carlito"/>
                <a:cs typeface="Carlito"/>
              </a:rPr>
              <a:t>participated</a:t>
            </a:r>
            <a:endParaRPr sz="2800">
              <a:latin typeface="Carlito"/>
              <a:cs typeface="Carlito"/>
            </a:endParaRPr>
          </a:p>
          <a:p>
            <a:pPr algn="r" lvl="1" marL="228600" marR="1518920" indent="-228600">
              <a:lnSpc>
                <a:spcPct val="100000"/>
              </a:lnSpc>
              <a:spcBef>
                <a:spcPts val="229"/>
              </a:spcBef>
              <a:buFont typeface="Arial"/>
              <a:buChar char="•"/>
              <a:tabLst>
                <a:tab pos="228600" algn="l"/>
              </a:tabLst>
            </a:pPr>
            <a:r>
              <a:rPr dirty="0" sz="2400">
                <a:solidFill>
                  <a:srgbClr val="FFFFFF"/>
                </a:solidFill>
                <a:latin typeface="Carlito"/>
                <a:cs typeface="Carlito"/>
              </a:rPr>
              <a:t>3 </a:t>
            </a:r>
            <a:r>
              <a:rPr dirty="0" sz="2400" spc="-5">
                <a:solidFill>
                  <a:srgbClr val="FFFFFF"/>
                </a:solidFill>
                <a:latin typeface="Carlito"/>
                <a:cs typeface="Carlito"/>
              </a:rPr>
              <a:t>classes </a:t>
            </a:r>
            <a:r>
              <a:rPr dirty="0" sz="2400" spc="-10">
                <a:solidFill>
                  <a:srgbClr val="FFFFFF"/>
                </a:solidFill>
                <a:latin typeface="Carlito"/>
                <a:cs typeface="Carlito"/>
              </a:rPr>
              <a:t>viewed </a:t>
            </a:r>
            <a:r>
              <a:rPr dirty="0" sz="240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dirty="0" sz="2400" spc="-10">
                <a:solidFill>
                  <a:srgbClr val="FFFFFF"/>
                </a:solidFill>
                <a:latin typeface="Carlito"/>
                <a:cs typeface="Carlito"/>
              </a:rPr>
              <a:t>presentation</a:t>
            </a:r>
            <a:r>
              <a:rPr dirty="0" sz="2400" spc="-5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Carlito"/>
                <a:cs typeface="Carlito"/>
              </a:rPr>
              <a:t>(ETS)</a:t>
            </a:r>
            <a:endParaRPr sz="2400">
              <a:latin typeface="Carlito"/>
              <a:cs typeface="Carlito"/>
            </a:endParaRPr>
          </a:p>
          <a:p>
            <a:pPr lvl="1" marL="697865" indent="-228600">
              <a:lnSpc>
                <a:spcPct val="100000"/>
              </a:lnSpc>
              <a:spcBef>
                <a:spcPts val="219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400">
                <a:solidFill>
                  <a:srgbClr val="FFFFFF"/>
                </a:solidFill>
                <a:latin typeface="Carlito"/>
                <a:cs typeface="Carlito"/>
              </a:rPr>
              <a:t>3 </a:t>
            </a:r>
            <a:r>
              <a:rPr dirty="0" sz="2400" spc="-5">
                <a:solidFill>
                  <a:srgbClr val="FFFFFF"/>
                </a:solidFill>
                <a:latin typeface="Carlito"/>
                <a:cs typeface="Carlito"/>
              </a:rPr>
              <a:t>classes did not view </a:t>
            </a:r>
            <a:r>
              <a:rPr dirty="0" sz="240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dirty="0" sz="2400" spc="-10">
                <a:solidFill>
                  <a:srgbClr val="FFFFFF"/>
                </a:solidFill>
                <a:latin typeface="Carlito"/>
                <a:cs typeface="Carlito"/>
              </a:rPr>
              <a:t>presentation</a:t>
            </a:r>
            <a:r>
              <a:rPr dirty="0" sz="2400" spc="-7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Carlito"/>
                <a:cs typeface="Carlito"/>
              </a:rPr>
              <a:t>(Control)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2023-11-03T06:08:02Z</dcterms:created>
  <dcterms:modified xsi:type="dcterms:W3CDTF">2023-11-03T06:08:02Z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2023-11-03T00:00:00Z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2023-11-03T00:00:00Z</vt:filetime>
  </property>
</Properties>
</file>