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82" r:id="rId17"/>
    <p:sldId id="283" r:id="rId18"/>
    <p:sldId id="273" r:id="rId19"/>
    <p:sldId id="288" r:id="rId20"/>
    <p:sldId id="274" r:id="rId21"/>
    <p:sldId id="272" r:id="rId22"/>
    <p:sldId id="289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97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1FDCD-F5AD-40D8-AA7F-6684B0E6483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98C0C-CF6A-4A8E-A2C2-449D52BF2B91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000" b="1" dirty="0"/>
            <a:t>RAISE – ETP </a:t>
          </a:r>
        </a:p>
        <a:p>
          <a:r>
            <a:rPr lang="en-US" sz="2000" b="1" dirty="0"/>
            <a:t>n = 404</a:t>
          </a:r>
        </a:p>
      </dgm:t>
    </dgm:pt>
    <dgm:pt modelId="{8ED6672C-A235-45CA-8388-B13574ACC5DE}" type="parTrans" cxnId="{37F0DA8E-5323-4EAA-BD4A-4F7D666614EA}">
      <dgm:prSet/>
      <dgm:spPr/>
      <dgm:t>
        <a:bodyPr/>
        <a:lstStyle/>
        <a:p>
          <a:endParaRPr lang="en-US"/>
        </a:p>
      </dgm:t>
    </dgm:pt>
    <dgm:pt modelId="{71D101B2-B5F0-49D9-8CBD-A1B9907DC47E}" type="sibTrans" cxnId="{37F0DA8E-5323-4EAA-BD4A-4F7D666614EA}">
      <dgm:prSet/>
      <dgm:spPr/>
      <dgm:t>
        <a:bodyPr/>
        <a:lstStyle/>
        <a:p>
          <a:endParaRPr lang="en-US"/>
        </a:p>
      </dgm:t>
    </dgm:pt>
    <dgm:pt modelId="{77FE8429-55E8-42AE-902D-95819D01ABE2}">
      <dgm:prSet phldrT="[Text]" custT="1"/>
      <dgm:spPr/>
      <dgm:t>
        <a:bodyPr/>
        <a:lstStyle/>
        <a:p>
          <a:r>
            <a:rPr lang="en-US" sz="2400" dirty="0"/>
            <a:t>NAVIGATE</a:t>
          </a:r>
        </a:p>
      </dgm:t>
    </dgm:pt>
    <dgm:pt modelId="{BBC7C96B-51D7-4205-B869-4518EFE09A79}" type="parTrans" cxnId="{5CABD37E-8CBB-42EB-BF8C-2C5E86281C55}">
      <dgm:prSet/>
      <dgm:spPr/>
      <dgm:t>
        <a:bodyPr/>
        <a:lstStyle/>
        <a:p>
          <a:endParaRPr lang="en-US" dirty="0"/>
        </a:p>
      </dgm:t>
    </dgm:pt>
    <dgm:pt modelId="{C2E008A3-42DD-4CE2-9D5E-21A5174B080D}" type="sibTrans" cxnId="{5CABD37E-8CBB-42EB-BF8C-2C5E86281C55}">
      <dgm:prSet/>
      <dgm:spPr/>
      <dgm:t>
        <a:bodyPr/>
        <a:lstStyle/>
        <a:p>
          <a:endParaRPr lang="en-US"/>
        </a:p>
      </dgm:t>
    </dgm:pt>
    <dgm:pt modelId="{94DF5A03-8F30-4D75-B5E8-7FC12C21CE41}">
      <dgm:prSet phldrT="[Text]" custT="1"/>
      <dgm:spPr/>
      <dgm:t>
        <a:bodyPr/>
        <a:lstStyle/>
        <a:p>
          <a:r>
            <a:rPr lang="en-US" sz="2400" dirty="0"/>
            <a:t>17 sites  </a:t>
          </a:r>
        </a:p>
        <a:p>
          <a:r>
            <a:rPr lang="en-US" sz="2400" dirty="0"/>
            <a:t>n = 223</a:t>
          </a:r>
        </a:p>
      </dgm:t>
    </dgm:pt>
    <dgm:pt modelId="{86BEDDC5-DE24-4CCA-B676-4F722F2589F2}" type="parTrans" cxnId="{37B3CC41-DBA6-474D-A5E4-5CC5F08F28BD}">
      <dgm:prSet/>
      <dgm:spPr/>
      <dgm:t>
        <a:bodyPr/>
        <a:lstStyle/>
        <a:p>
          <a:endParaRPr lang="en-US" dirty="0"/>
        </a:p>
      </dgm:t>
    </dgm:pt>
    <dgm:pt modelId="{2BBA640A-8829-42C6-98AE-1104B3F9D5D2}" type="sibTrans" cxnId="{37B3CC41-DBA6-474D-A5E4-5CC5F08F28BD}">
      <dgm:prSet/>
      <dgm:spPr/>
      <dgm:t>
        <a:bodyPr/>
        <a:lstStyle/>
        <a:p>
          <a:endParaRPr lang="en-US"/>
        </a:p>
      </dgm:t>
    </dgm:pt>
    <dgm:pt modelId="{1F352B1E-53B0-46D8-9F80-5E2E9B9234AD}">
      <dgm:prSet phldrT="[Text]" custT="1"/>
      <dgm:spPr/>
      <dgm:t>
        <a:bodyPr/>
        <a:lstStyle/>
        <a:p>
          <a:r>
            <a:rPr lang="en-US" sz="2400" dirty="0"/>
            <a:t>17 sites </a:t>
          </a:r>
        </a:p>
        <a:p>
          <a:r>
            <a:rPr lang="en-US" sz="2400" dirty="0"/>
            <a:t>n = 181</a:t>
          </a:r>
        </a:p>
      </dgm:t>
    </dgm:pt>
    <dgm:pt modelId="{FF5A9D8E-9E90-4D78-BC24-7AAB8B2AB777}" type="parTrans" cxnId="{2843845E-E60D-43E0-B62C-01DF2E3A8517}">
      <dgm:prSet/>
      <dgm:spPr/>
      <dgm:t>
        <a:bodyPr/>
        <a:lstStyle/>
        <a:p>
          <a:endParaRPr lang="en-US" dirty="0"/>
        </a:p>
      </dgm:t>
    </dgm:pt>
    <dgm:pt modelId="{54C0942C-47E5-44E4-92C1-BF5900555EC4}" type="sibTrans" cxnId="{2843845E-E60D-43E0-B62C-01DF2E3A8517}">
      <dgm:prSet/>
      <dgm:spPr/>
      <dgm:t>
        <a:bodyPr/>
        <a:lstStyle/>
        <a:p>
          <a:endParaRPr lang="en-US"/>
        </a:p>
      </dgm:t>
    </dgm:pt>
    <dgm:pt modelId="{73882752-506F-4C83-9047-0A598BA672E6}">
      <dgm:prSet phldrT="[Text]" custT="1"/>
      <dgm:spPr/>
      <dgm:t>
        <a:bodyPr/>
        <a:lstStyle/>
        <a:p>
          <a:r>
            <a:rPr lang="en-US" sz="2000" dirty="0"/>
            <a:t>COMMUNITY CARE</a:t>
          </a:r>
        </a:p>
      </dgm:t>
    </dgm:pt>
    <dgm:pt modelId="{EF9A2B01-7883-425F-A7F2-B141A4F5352D}" type="sibTrans" cxnId="{FBAFB577-8872-4A07-9ACB-7C6429B76FC4}">
      <dgm:prSet/>
      <dgm:spPr/>
      <dgm:t>
        <a:bodyPr/>
        <a:lstStyle/>
        <a:p>
          <a:endParaRPr lang="en-US"/>
        </a:p>
      </dgm:t>
    </dgm:pt>
    <dgm:pt modelId="{C5BDCE01-B60D-4017-9E6F-CFA45C28CFE1}" type="parTrans" cxnId="{FBAFB577-8872-4A07-9ACB-7C6429B76FC4}">
      <dgm:prSet/>
      <dgm:spPr/>
      <dgm:t>
        <a:bodyPr/>
        <a:lstStyle/>
        <a:p>
          <a:endParaRPr lang="en-US" dirty="0"/>
        </a:p>
      </dgm:t>
    </dgm:pt>
    <dgm:pt modelId="{F78F8A6B-42CF-473C-A181-E43F3EBC876A}" type="pres">
      <dgm:prSet presAssocID="{F691FDCD-F5AD-40D8-AA7F-6684B0E648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D1B5AF-E350-42AA-A38F-4BA39F14136D}" type="pres">
      <dgm:prSet presAssocID="{EA798C0C-CF6A-4A8E-A2C2-449D52BF2B91}" presName="root1" presStyleCnt="0"/>
      <dgm:spPr/>
    </dgm:pt>
    <dgm:pt modelId="{3AC03421-C915-47F4-B9FC-C772327FDAB2}" type="pres">
      <dgm:prSet presAssocID="{EA798C0C-CF6A-4A8E-A2C2-449D52BF2B91}" presName="LevelOneTextNode" presStyleLbl="node0" presStyleIdx="0" presStyleCnt="1" custLinFactNeighborX="4653" custLinFactNeighborY="2240">
        <dgm:presLayoutVars>
          <dgm:chPref val="3"/>
        </dgm:presLayoutVars>
      </dgm:prSet>
      <dgm:spPr/>
    </dgm:pt>
    <dgm:pt modelId="{AF6FBDFE-D2F1-4A01-8E6F-D6390F7EA655}" type="pres">
      <dgm:prSet presAssocID="{EA798C0C-CF6A-4A8E-A2C2-449D52BF2B91}" presName="level2hierChild" presStyleCnt="0"/>
      <dgm:spPr/>
    </dgm:pt>
    <dgm:pt modelId="{4123BECB-C271-44DA-8D0A-AB51583127A8}" type="pres">
      <dgm:prSet presAssocID="{BBC7C96B-51D7-4205-B869-4518EFE09A79}" presName="conn2-1" presStyleLbl="parChTrans1D2" presStyleIdx="0" presStyleCnt="2"/>
      <dgm:spPr/>
    </dgm:pt>
    <dgm:pt modelId="{A73E66C9-CC54-448A-9851-E208C9B8DD5E}" type="pres">
      <dgm:prSet presAssocID="{BBC7C96B-51D7-4205-B869-4518EFE09A79}" presName="connTx" presStyleLbl="parChTrans1D2" presStyleIdx="0" presStyleCnt="2"/>
      <dgm:spPr/>
    </dgm:pt>
    <dgm:pt modelId="{CE28382E-9B31-4204-B42C-8B74FD7A474F}" type="pres">
      <dgm:prSet presAssocID="{77FE8429-55E8-42AE-902D-95819D01ABE2}" presName="root2" presStyleCnt="0"/>
      <dgm:spPr/>
    </dgm:pt>
    <dgm:pt modelId="{9019F487-B0C0-42C6-853D-31641FEEA96A}" type="pres">
      <dgm:prSet presAssocID="{77FE8429-55E8-42AE-902D-95819D01ABE2}" presName="LevelTwoTextNode" presStyleLbl="node2" presStyleIdx="0" presStyleCnt="2">
        <dgm:presLayoutVars>
          <dgm:chPref val="3"/>
        </dgm:presLayoutVars>
      </dgm:prSet>
      <dgm:spPr/>
    </dgm:pt>
    <dgm:pt modelId="{BEBC186D-A896-4BE8-AF29-A10B13D66540}" type="pres">
      <dgm:prSet presAssocID="{77FE8429-55E8-42AE-902D-95819D01ABE2}" presName="level3hierChild" presStyleCnt="0"/>
      <dgm:spPr/>
    </dgm:pt>
    <dgm:pt modelId="{22EAEE26-9E53-4F9B-AB68-7A824385780C}" type="pres">
      <dgm:prSet presAssocID="{86BEDDC5-DE24-4CCA-B676-4F722F2589F2}" presName="conn2-1" presStyleLbl="parChTrans1D3" presStyleIdx="0" presStyleCnt="2"/>
      <dgm:spPr/>
    </dgm:pt>
    <dgm:pt modelId="{3490ACBA-0B29-4226-A618-420965F8CC60}" type="pres">
      <dgm:prSet presAssocID="{86BEDDC5-DE24-4CCA-B676-4F722F2589F2}" presName="connTx" presStyleLbl="parChTrans1D3" presStyleIdx="0" presStyleCnt="2"/>
      <dgm:spPr/>
    </dgm:pt>
    <dgm:pt modelId="{6D22474F-5908-485D-94B7-73E646F5D56C}" type="pres">
      <dgm:prSet presAssocID="{94DF5A03-8F30-4D75-B5E8-7FC12C21CE41}" presName="root2" presStyleCnt="0"/>
      <dgm:spPr/>
    </dgm:pt>
    <dgm:pt modelId="{1F629966-7A40-4B15-BA02-22A225EF6654}" type="pres">
      <dgm:prSet presAssocID="{94DF5A03-8F30-4D75-B5E8-7FC12C21CE41}" presName="LevelTwoTextNode" presStyleLbl="node3" presStyleIdx="0" presStyleCnt="2">
        <dgm:presLayoutVars>
          <dgm:chPref val="3"/>
        </dgm:presLayoutVars>
      </dgm:prSet>
      <dgm:spPr/>
    </dgm:pt>
    <dgm:pt modelId="{FED065E8-BBCE-4E75-9411-88C9FE95125F}" type="pres">
      <dgm:prSet presAssocID="{94DF5A03-8F30-4D75-B5E8-7FC12C21CE41}" presName="level3hierChild" presStyleCnt="0"/>
      <dgm:spPr/>
    </dgm:pt>
    <dgm:pt modelId="{7255B79B-9E10-4674-9B24-E4476D97BCE4}" type="pres">
      <dgm:prSet presAssocID="{C5BDCE01-B60D-4017-9E6F-CFA45C28CFE1}" presName="conn2-1" presStyleLbl="parChTrans1D2" presStyleIdx="1" presStyleCnt="2"/>
      <dgm:spPr/>
    </dgm:pt>
    <dgm:pt modelId="{C8842E1A-8C87-457D-BAA7-28F1D51F1116}" type="pres">
      <dgm:prSet presAssocID="{C5BDCE01-B60D-4017-9E6F-CFA45C28CFE1}" presName="connTx" presStyleLbl="parChTrans1D2" presStyleIdx="1" presStyleCnt="2"/>
      <dgm:spPr/>
    </dgm:pt>
    <dgm:pt modelId="{1189EA81-A9FE-4851-8F8D-FE3C796A7AD7}" type="pres">
      <dgm:prSet presAssocID="{73882752-506F-4C83-9047-0A598BA672E6}" presName="root2" presStyleCnt="0"/>
      <dgm:spPr/>
    </dgm:pt>
    <dgm:pt modelId="{8626C44C-81B0-47CC-B64C-C923ACCC23DD}" type="pres">
      <dgm:prSet presAssocID="{73882752-506F-4C83-9047-0A598BA672E6}" presName="LevelTwoTextNode" presStyleLbl="node2" presStyleIdx="1" presStyleCnt="2">
        <dgm:presLayoutVars>
          <dgm:chPref val="3"/>
        </dgm:presLayoutVars>
      </dgm:prSet>
      <dgm:spPr/>
    </dgm:pt>
    <dgm:pt modelId="{D4A553FB-6792-43EE-ADDE-2A0A12E3A3EB}" type="pres">
      <dgm:prSet presAssocID="{73882752-506F-4C83-9047-0A598BA672E6}" presName="level3hierChild" presStyleCnt="0"/>
      <dgm:spPr/>
    </dgm:pt>
    <dgm:pt modelId="{D9FF9468-8668-42F2-AA8D-16B86B3E275E}" type="pres">
      <dgm:prSet presAssocID="{FF5A9D8E-9E90-4D78-BC24-7AAB8B2AB777}" presName="conn2-1" presStyleLbl="parChTrans1D3" presStyleIdx="1" presStyleCnt="2"/>
      <dgm:spPr/>
    </dgm:pt>
    <dgm:pt modelId="{350BD0C1-D7E7-416A-BE57-03F6AEB7572D}" type="pres">
      <dgm:prSet presAssocID="{FF5A9D8E-9E90-4D78-BC24-7AAB8B2AB777}" presName="connTx" presStyleLbl="parChTrans1D3" presStyleIdx="1" presStyleCnt="2"/>
      <dgm:spPr/>
    </dgm:pt>
    <dgm:pt modelId="{FCC0C5BC-E7D9-4330-9176-D700D2C5C069}" type="pres">
      <dgm:prSet presAssocID="{1F352B1E-53B0-46D8-9F80-5E2E9B9234AD}" presName="root2" presStyleCnt="0"/>
      <dgm:spPr/>
    </dgm:pt>
    <dgm:pt modelId="{93781B2B-7D52-44E8-BE35-60F5D34F367F}" type="pres">
      <dgm:prSet presAssocID="{1F352B1E-53B0-46D8-9F80-5E2E9B9234AD}" presName="LevelTwoTextNode" presStyleLbl="node3" presStyleIdx="1" presStyleCnt="2">
        <dgm:presLayoutVars>
          <dgm:chPref val="3"/>
        </dgm:presLayoutVars>
      </dgm:prSet>
      <dgm:spPr/>
    </dgm:pt>
    <dgm:pt modelId="{2A404D26-C210-435A-BCA6-2D7F1A79C9CC}" type="pres">
      <dgm:prSet presAssocID="{1F352B1E-53B0-46D8-9F80-5E2E9B9234AD}" presName="level3hierChild" presStyleCnt="0"/>
      <dgm:spPr/>
    </dgm:pt>
  </dgm:ptLst>
  <dgm:cxnLst>
    <dgm:cxn modelId="{48D57B14-098B-9D49-8BB3-050430F03CCA}" type="presOf" srcId="{EA798C0C-CF6A-4A8E-A2C2-449D52BF2B91}" destId="{3AC03421-C915-47F4-B9FC-C772327FDAB2}" srcOrd="0" destOrd="0" presId="urn:microsoft.com/office/officeart/2005/8/layout/hierarchy2"/>
    <dgm:cxn modelId="{3B1D3B1D-1A2E-7142-A8FC-5608B9C639B6}" type="presOf" srcId="{BBC7C96B-51D7-4205-B869-4518EFE09A79}" destId="{A73E66C9-CC54-448A-9851-E208C9B8DD5E}" srcOrd="1" destOrd="0" presId="urn:microsoft.com/office/officeart/2005/8/layout/hierarchy2"/>
    <dgm:cxn modelId="{C8373224-4F53-F741-83BC-FD24DA0E65DE}" type="presOf" srcId="{1F352B1E-53B0-46D8-9F80-5E2E9B9234AD}" destId="{93781B2B-7D52-44E8-BE35-60F5D34F367F}" srcOrd="0" destOrd="0" presId="urn:microsoft.com/office/officeart/2005/8/layout/hierarchy2"/>
    <dgm:cxn modelId="{A326B02A-6976-3F4F-AC85-402C2B894F7D}" type="presOf" srcId="{86BEDDC5-DE24-4CCA-B676-4F722F2589F2}" destId="{22EAEE26-9E53-4F9B-AB68-7A824385780C}" srcOrd="0" destOrd="0" presId="urn:microsoft.com/office/officeart/2005/8/layout/hierarchy2"/>
    <dgm:cxn modelId="{2CF36132-9FBA-AA4B-A44C-12E317043B25}" type="presOf" srcId="{BBC7C96B-51D7-4205-B869-4518EFE09A79}" destId="{4123BECB-C271-44DA-8D0A-AB51583127A8}" srcOrd="0" destOrd="0" presId="urn:microsoft.com/office/officeart/2005/8/layout/hierarchy2"/>
    <dgm:cxn modelId="{D736653F-89EC-634B-89CA-A499F6E0EDFF}" type="presOf" srcId="{94DF5A03-8F30-4D75-B5E8-7FC12C21CE41}" destId="{1F629966-7A40-4B15-BA02-22A225EF6654}" srcOrd="0" destOrd="0" presId="urn:microsoft.com/office/officeart/2005/8/layout/hierarchy2"/>
    <dgm:cxn modelId="{2843845E-E60D-43E0-B62C-01DF2E3A8517}" srcId="{73882752-506F-4C83-9047-0A598BA672E6}" destId="{1F352B1E-53B0-46D8-9F80-5E2E9B9234AD}" srcOrd="0" destOrd="0" parTransId="{FF5A9D8E-9E90-4D78-BC24-7AAB8B2AB777}" sibTransId="{54C0942C-47E5-44E4-92C1-BF5900555EC4}"/>
    <dgm:cxn modelId="{37B3CC41-DBA6-474D-A5E4-5CC5F08F28BD}" srcId="{77FE8429-55E8-42AE-902D-95819D01ABE2}" destId="{94DF5A03-8F30-4D75-B5E8-7FC12C21CE41}" srcOrd="0" destOrd="0" parTransId="{86BEDDC5-DE24-4CCA-B676-4F722F2589F2}" sibTransId="{2BBA640A-8829-42C6-98AE-1104B3F9D5D2}"/>
    <dgm:cxn modelId="{3B072542-F8DB-7343-94D2-DE74FBBE09F3}" type="presOf" srcId="{73882752-506F-4C83-9047-0A598BA672E6}" destId="{8626C44C-81B0-47CC-B64C-C923ACCC23DD}" srcOrd="0" destOrd="0" presId="urn:microsoft.com/office/officeart/2005/8/layout/hierarchy2"/>
    <dgm:cxn modelId="{5AB4894C-EFAC-FD43-9831-ED68E3A4B8C1}" type="presOf" srcId="{F691FDCD-F5AD-40D8-AA7F-6684B0E64839}" destId="{F78F8A6B-42CF-473C-A181-E43F3EBC876A}" srcOrd="0" destOrd="0" presId="urn:microsoft.com/office/officeart/2005/8/layout/hierarchy2"/>
    <dgm:cxn modelId="{F31F156D-AC8D-2341-B1A8-AB7FB31103E5}" type="presOf" srcId="{FF5A9D8E-9E90-4D78-BC24-7AAB8B2AB777}" destId="{D9FF9468-8668-42F2-AA8D-16B86B3E275E}" srcOrd="0" destOrd="0" presId="urn:microsoft.com/office/officeart/2005/8/layout/hierarchy2"/>
    <dgm:cxn modelId="{FBAFB577-8872-4A07-9ACB-7C6429B76FC4}" srcId="{EA798C0C-CF6A-4A8E-A2C2-449D52BF2B91}" destId="{73882752-506F-4C83-9047-0A598BA672E6}" srcOrd="1" destOrd="0" parTransId="{C5BDCE01-B60D-4017-9E6F-CFA45C28CFE1}" sibTransId="{EF9A2B01-7883-425F-A7F2-B141A4F5352D}"/>
    <dgm:cxn modelId="{6ADF0A7C-EBAA-254E-8436-BCE8ABB076BC}" type="presOf" srcId="{86BEDDC5-DE24-4CCA-B676-4F722F2589F2}" destId="{3490ACBA-0B29-4226-A618-420965F8CC60}" srcOrd="1" destOrd="0" presId="urn:microsoft.com/office/officeart/2005/8/layout/hierarchy2"/>
    <dgm:cxn modelId="{5CABD37E-8CBB-42EB-BF8C-2C5E86281C55}" srcId="{EA798C0C-CF6A-4A8E-A2C2-449D52BF2B91}" destId="{77FE8429-55E8-42AE-902D-95819D01ABE2}" srcOrd="0" destOrd="0" parTransId="{BBC7C96B-51D7-4205-B869-4518EFE09A79}" sibTransId="{C2E008A3-42DD-4CE2-9D5E-21A5174B080D}"/>
    <dgm:cxn modelId="{37F0DA8E-5323-4EAA-BD4A-4F7D666614EA}" srcId="{F691FDCD-F5AD-40D8-AA7F-6684B0E64839}" destId="{EA798C0C-CF6A-4A8E-A2C2-449D52BF2B91}" srcOrd="0" destOrd="0" parTransId="{8ED6672C-A235-45CA-8388-B13574ACC5DE}" sibTransId="{71D101B2-B5F0-49D9-8CBD-A1B9907DC47E}"/>
    <dgm:cxn modelId="{22392A90-A757-C54F-9B38-0A7F9EE82ACF}" type="presOf" srcId="{C5BDCE01-B60D-4017-9E6F-CFA45C28CFE1}" destId="{7255B79B-9E10-4674-9B24-E4476D97BCE4}" srcOrd="0" destOrd="0" presId="urn:microsoft.com/office/officeart/2005/8/layout/hierarchy2"/>
    <dgm:cxn modelId="{02280BC1-D1A4-4E46-860C-456D2027EAD3}" type="presOf" srcId="{C5BDCE01-B60D-4017-9E6F-CFA45C28CFE1}" destId="{C8842E1A-8C87-457D-BAA7-28F1D51F1116}" srcOrd="1" destOrd="0" presId="urn:microsoft.com/office/officeart/2005/8/layout/hierarchy2"/>
    <dgm:cxn modelId="{7ECBB0D9-B776-F845-9B8A-F5E08CADF484}" type="presOf" srcId="{77FE8429-55E8-42AE-902D-95819D01ABE2}" destId="{9019F487-B0C0-42C6-853D-31641FEEA96A}" srcOrd="0" destOrd="0" presId="urn:microsoft.com/office/officeart/2005/8/layout/hierarchy2"/>
    <dgm:cxn modelId="{8A9638E6-ECD0-DA47-8E15-79448E171DE5}" type="presOf" srcId="{FF5A9D8E-9E90-4D78-BC24-7AAB8B2AB777}" destId="{350BD0C1-D7E7-416A-BE57-03F6AEB7572D}" srcOrd="1" destOrd="0" presId="urn:microsoft.com/office/officeart/2005/8/layout/hierarchy2"/>
    <dgm:cxn modelId="{77953B36-CB6F-5B47-864A-EE1AABD66EEA}" type="presParOf" srcId="{F78F8A6B-42CF-473C-A181-E43F3EBC876A}" destId="{C1D1B5AF-E350-42AA-A38F-4BA39F14136D}" srcOrd="0" destOrd="0" presId="urn:microsoft.com/office/officeart/2005/8/layout/hierarchy2"/>
    <dgm:cxn modelId="{5A8D08FD-05F3-4940-A72F-E994EC335314}" type="presParOf" srcId="{C1D1B5AF-E350-42AA-A38F-4BA39F14136D}" destId="{3AC03421-C915-47F4-B9FC-C772327FDAB2}" srcOrd="0" destOrd="0" presId="urn:microsoft.com/office/officeart/2005/8/layout/hierarchy2"/>
    <dgm:cxn modelId="{D76A7122-6A4E-504F-BADE-6A415C18C4F8}" type="presParOf" srcId="{C1D1B5AF-E350-42AA-A38F-4BA39F14136D}" destId="{AF6FBDFE-D2F1-4A01-8E6F-D6390F7EA655}" srcOrd="1" destOrd="0" presId="urn:microsoft.com/office/officeart/2005/8/layout/hierarchy2"/>
    <dgm:cxn modelId="{A25A7CA6-9215-0A41-B387-BEB18DA6BE6C}" type="presParOf" srcId="{AF6FBDFE-D2F1-4A01-8E6F-D6390F7EA655}" destId="{4123BECB-C271-44DA-8D0A-AB51583127A8}" srcOrd="0" destOrd="0" presId="urn:microsoft.com/office/officeart/2005/8/layout/hierarchy2"/>
    <dgm:cxn modelId="{618A6CDE-9D71-4043-9A75-72E43168BF31}" type="presParOf" srcId="{4123BECB-C271-44DA-8D0A-AB51583127A8}" destId="{A73E66C9-CC54-448A-9851-E208C9B8DD5E}" srcOrd="0" destOrd="0" presId="urn:microsoft.com/office/officeart/2005/8/layout/hierarchy2"/>
    <dgm:cxn modelId="{BA159FE9-93D0-BB40-89C0-30544FF5EDA8}" type="presParOf" srcId="{AF6FBDFE-D2F1-4A01-8E6F-D6390F7EA655}" destId="{CE28382E-9B31-4204-B42C-8B74FD7A474F}" srcOrd="1" destOrd="0" presId="urn:microsoft.com/office/officeart/2005/8/layout/hierarchy2"/>
    <dgm:cxn modelId="{FBA651AB-22D2-FE4D-A5DC-11C0DFA293F2}" type="presParOf" srcId="{CE28382E-9B31-4204-B42C-8B74FD7A474F}" destId="{9019F487-B0C0-42C6-853D-31641FEEA96A}" srcOrd="0" destOrd="0" presId="urn:microsoft.com/office/officeart/2005/8/layout/hierarchy2"/>
    <dgm:cxn modelId="{268551C5-7BF0-744A-85B3-33C7185AE1CA}" type="presParOf" srcId="{CE28382E-9B31-4204-B42C-8B74FD7A474F}" destId="{BEBC186D-A896-4BE8-AF29-A10B13D66540}" srcOrd="1" destOrd="0" presId="urn:microsoft.com/office/officeart/2005/8/layout/hierarchy2"/>
    <dgm:cxn modelId="{DD9A5EDB-8065-7542-8741-6C60BB8B3ECD}" type="presParOf" srcId="{BEBC186D-A896-4BE8-AF29-A10B13D66540}" destId="{22EAEE26-9E53-4F9B-AB68-7A824385780C}" srcOrd="0" destOrd="0" presId="urn:microsoft.com/office/officeart/2005/8/layout/hierarchy2"/>
    <dgm:cxn modelId="{50B3AD5D-8153-6441-A583-F8C108546259}" type="presParOf" srcId="{22EAEE26-9E53-4F9B-AB68-7A824385780C}" destId="{3490ACBA-0B29-4226-A618-420965F8CC60}" srcOrd="0" destOrd="0" presId="urn:microsoft.com/office/officeart/2005/8/layout/hierarchy2"/>
    <dgm:cxn modelId="{546776D7-C0EC-F744-8883-98D45DEDA2BB}" type="presParOf" srcId="{BEBC186D-A896-4BE8-AF29-A10B13D66540}" destId="{6D22474F-5908-485D-94B7-73E646F5D56C}" srcOrd="1" destOrd="0" presId="urn:microsoft.com/office/officeart/2005/8/layout/hierarchy2"/>
    <dgm:cxn modelId="{408856AA-E0B0-D048-ADDE-A2CB81000313}" type="presParOf" srcId="{6D22474F-5908-485D-94B7-73E646F5D56C}" destId="{1F629966-7A40-4B15-BA02-22A225EF6654}" srcOrd="0" destOrd="0" presId="urn:microsoft.com/office/officeart/2005/8/layout/hierarchy2"/>
    <dgm:cxn modelId="{F66A8BEA-8FE6-8943-86AC-33A8267036EB}" type="presParOf" srcId="{6D22474F-5908-485D-94B7-73E646F5D56C}" destId="{FED065E8-BBCE-4E75-9411-88C9FE95125F}" srcOrd="1" destOrd="0" presId="urn:microsoft.com/office/officeart/2005/8/layout/hierarchy2"/>
    <dgm:cxn modelId="{97AB5ED9-8021-8B4D-8E9D-572474E301B5}" type="presParOf" srcId="{AF6FBDFE-D2F1-4A01-8E6F-D6390F7EA655}" destId="{7255B79B-9E10-4674-9B24-E4476D97BCE4}" srcOrd="2" destOrd="0" presId="urn:microsoft.com/office/officeart/2005/8/layout/hierarchy2"/>
    <dgm:cxn modelId="{8DD7BAE7-2909-544C-83AA-FF7DFA245FFA}" type="presParOf" srcId="{7255B79B-9E10-4674-9B24-E4476D97BCE4}" destId="{C8842E1A-8C87-457D-BAA7-28F1D51F1116}" srcOrd="0" destOrd="0" presId="urn:microsoft.com/office/officeart/2005/8/layout/hierarchy2"/>
    <dgm:cxn modelId="{2A9F611C-7E61-444D-B9B6-1F7B3AE6888D}" type="presParOf" srcId="{AF6FBDFE-D2F1-4A01-8E6F-D6390F7EA655}" destId="{1189EA81-A9FE-4851-8F8D-FE3C796A7AD7}" srcOrd="3" destOrd="0" presId="urn:microsoft.com/office/officeart/2005/8/layout/hierarchy2"/>
    <dgm:cxn modelId="{B9E1D656-8C8E-2D43-B2D9-CC7DFCD20336}" type="presParOf" srcId="{1189EA81-A9FE-4851-8F8D-FE3C796A7AD7}" destId="{8626C44C-81B0-47CC-B64C-C923ACCC23DD}" srcOrd="0" destOrd="0" presId="urn:microsoft.com/office/officeart/2005/8/layout/hierarchy2"/>
    <dgm:cxn modelId="{D1BB527A-5CE0-E84D-8610-37C6DEC1EE3A}" type="presParOf" srcId="{1189EA81-A9FE-4851-8F8D-FE3C796A7AD7}" destId="{D4A553FB-6792-43EE-ADDE-2A0A12E3A3EB}" srcOrd="1" destOrd="0" presId="urn:microsoft.com/office/officeart/2005/8/layout/hierarchy2"/>
    <dgm:cxn modelId="{AD7CCA89-B859-2D4D-AAE6-AD221301B5CA}" type="presParOf" srcId="{D4A553FB-6792-43EE-ADDE-2A0A12E3A3EB}" destId="{D9FF9468-8668-42F2-AA8D-16B86B3E275E}" srcOrd="0" destOrd="0" presId="urn:microsoft.com/office/officeart/2005/8/layout/hierarchy2"/>
    <dgm:cxn modelId="{4E48C29D-787C-254F-81FB-908C2B8B1465}" type="presParOf" srcId="{D9FF9468-8668-42F2-AA8D-16B86B3E275E}" destId="{350BD0C1-D7E7-416A-BE57-03F6AEB7572D}" srcOrd="0" destOrd="0" presId="urn:microsoft.com/office/officeart/2005/8/layout/hierarchy2"/>
    <dgm:cxn modelId="{D15D5F10-8A3B-A242-AB4B-8CCFB8E28278}" type="presParOf" srcId="{D4A553FB-6792-43EE-ADDE-2A0A12E3A3EB}" destId="{FCC0C5BC-E7D9-4330-9176-D700D2C5C069}" srcOrd="1" destOrd="0" presId="urn:microsoft.com/office/officeart/2005/8/layout/hierarchy2"/>
    <dgm:cxn modelId="{7D2FBAA1-A5E6-AE4C-9119-C051BB32DA88}" type="presParOf" srcId="{FCC0C5BC-E7D9-4330-9176-D700D2C5C069}" destId="{93781B2B-7D52-44E8-BE35-60F5D34F367F}" srcOrd="0" destOrd="0" presId="urn:microsoft.com/office/officeart/2005/8/layout/hierarchy2"/>
    <dgm:cxn modelId="{29DE919A-B0D0-B947-B2F2-74CCDDEB3863}" type="presParOf" srcId="{FCC0C5BC-E7D9-4330-9176-D700D2C5C069}" destId="{2A404D26-C210-435A-BCA6-2D7F1A79C9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3421-C915-47F4-B9FC-C772327FDAB2}">
      <dsp:nvSpPr>
        <dsp:cNvPr id="0" name=""/>
        <dsp:cNvSpPr/>
      </dsp:nvSpPr>
      <dsp:spPr>
        <a:xfrm>
          <a:off x="101116" y="1733642"/>
          <a:ext cx="2153505" cy="107675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RAISE – ETP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 = 404</a:t>
          </a:r>
        </a:p>
      </dsp:txBody>
      <dsp:txXfrm>
        <a:off x="132653" y="1765179"/>
        <a:ext cx="2090431" cy="1013678"/>
      </dsp:txXfrm>
    </dsp:sp>
    <dsp:sp modelId="{4123BECB-C271-44DA-8D0A-AB51583127A8}">
      <dsp:nvSpPr>
        <dsp:cNvPr id="0" name=""/>
        <dsp:cNvSpPr/>
      </dsp:nvSpPr>
      <dsp:spPr>
        <a:xfrm rot="19188030">
          <a:off x="2136925" y="1928838"/>
          <a:ext cx="996593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996593" y="21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10307" y="1925478"/>
        <a:ext cx="49829" cy="49829"/>
      </dsp:txXfrm>
    </dsp:sp>
    <dsp:sp modelId="{9019F487-B0C0-42C6-853D-31641FEEA96A}">
      <dsp:nvSpPr>
        <dsp:cNvPr id="0" name=""/>
        <dsp:cNvSpPr/>
      </dsp:nvSpPr>
      <dsp:spPr>
        <a:xfrm>
          <a:off x="3015822" y="1090390"/>
          <a:ext cx="2153505" cy="1076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NAVIGATE</a:t>
          </a:r>
        </a:p>
      </dsp:txBody>
      <dsp:txXfrm>
        <a:off x="3047359" y="1121927"/>
        <a:ext cx="2090431" cy="1013678"/>
      </dsp:txXfrm>
    </dsp:sp>
    <dsp:sp modelId="{22EAEE26-9E53-4F9B-AB68-7A824385780C}">
      <dsp:nvSpPr>
        <dsp:cNvPr id="0" name=""/>
        <dsp:cNvSpPr/>
      </dsp:nvSpPr>
      <dsp:spPr>
        <a:xfrm>
          <a:off x="5169327" y="1607211"/>
          <a:ext cx="861402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861402" y="21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578493" y="1607232"/>
        <a:ext cx="43070" cy="43070"/>
      </dsp:txXfrm>
    </dsp:sp>
    <dsp:sp modelId="{1F629966-7A40-4B15-BA02-22A225EF6654}">
      <dsp:nvSpPr>
        <dsp:cNvPr id="0" name=""/>
        <dsp:cNvSpPr/>
      </dsp:nvSpPr>
      <dsp:spPr>
        <a:xfrm>
          <a:off x="6030730" y="1090390"/>
          <a:ext cx="2153505" cy="1076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17 sites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 = 223</a:t>
          </a:r>
        </a:p>
      </dsp:txBody>
      <dsp:txXfrm>
        <a:off x="6062267" y="1121927"/>
        <a:ext cx="2090431" cy="1013678"/>
      </dsp:txXfrm>
    </dsp:sp>
    <dsp:sp modelId="{7255B79B-9E10-4674-9B24-E4476D97BCE4}">
      <dsp:nvSpPr>
        <dsp:cNvPr id="0" name=""/>
        <dsp:cNvSpPr/>
      </dsp:nvSpPr>
      <dsp:spPr>
        <a:xfrm rot="2280839">
          <a:off x="2152142" y="2547970"/>
          <a:ext cx="966160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966160" y="21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11068" y="2545372"/>
        <a:ext cx="48308" cy="48308"/>
      </dsp:txXfrm>
    </dsp:sp>
    <dsp:sp modelId="{8626C44C-81B0-47CC-B64C-C923ACCC23DD}">
      <dsp:nvSpPr>
        <dsp:cNvPr id="0" name=""/>
        <dsp:cNvSpPr/>
      </dsp:nvSpPr>
      <dsp:spPr>
        <a:xfrm>
          <a:off x="3015822" y="2328656"/>
          <a:ext cx="2153505" cy="1076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CARE</a:t>
          </a:r>
        </a:p>
      </dsp:txBody>
      <dsp:txXfrm>
        <a:off x="3047359" y="2360193"/>
        <a:ext cx="2090431" cy="1013678"/>
      </dsp:txXfrm>
    </dsp:sp>
    <dsp:sp modelId="{D9FF9468-8668-42F2-AA8D-16B86B3E275E}">
      <dsp:nvSpPr>
        <dsp:cNvPr id="0" name=""/>
        <dsp:cNvSpPr/>
      </dsp:nvSpPr>
      <dsp:spPr>
        <a:xfrm>
          <a:off x="5169327" y="2845477"/>
          <a:ext cx="861402" cy="43110"/>
        </a:xfrm>
        <a:custGeom>
          <a:avLst/>
          <a:gdLst/>
          <a:ahLst/>
          <a:cxnLst/>
          <a:rect l="0" t="0" r="0" b="0"/>
          <a:pathLst>
            <a:path>
              <a:moveTo>
                <a:pt x="0" y="21555"/>
              </a:moveTo>
              <a:lnTo>
                <a:pt x="861402" y="21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578493" y="2845497"/>
        <a:ext cx="43070" cy="43070"/>
      </dsp:txXfrm>
    </dsp:sp>
    <dsp:sp modelId="{93781B2B-7D52-44E8-BE35-60F5D34F367F}">
      <dsp:nvSpPr>
        <dsp:cNvPr id="0" name=""/>
        <dsp:cNvSpPr/>
      </dsp:nvSpPr>
      <dsp:spPr>
        <a:xfrm>
          <a:off x="6030730" y="2328656"/>
          <a:ext cx="2153505" cy="1076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17 sites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 = 181</a:t>
          </a:r>
        </a:p>
      </dsp:txBody>
      <dsp:txXfrm>
        <a:off x="6062267" y="2360193"/>
        <a:ext cx="2090431" cy="101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650D8-420C-B34D-8160-CFAE68F63F37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F11E0-A483-AA4C-868C-E7F7A05F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0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443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6DB2EA-54A2-944B-8FBF-9CC83DABE54D}" type="slidenum">
              <a:rPr lang="en-US"/>
              <a:pPr/>
              <a:t>3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6913"/>
            <a:ext cx="4546600" cy="3411537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59" y="4344025"/>
            <a:ext cx="4978883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Marshall 2005 – 124 weeks</a:t>
            </a:r>
          </a:p>
          <a:p>
            <a:pPr eaLnBrk="1" hangingPunct="1"/>
            <a:r>
              <a:rPr lang="en-US"/>
              <a:t>Menezes 2006 – 73.6 weeks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F98D42F-FCE8-AC41-B29D-16E40FC3F5D4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Clustered log-rank test statistic = -0.53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p-value = 0.59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PH model for clustered data Chisq = 0.10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p-value = 0.75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fontAlgn="t" hangingPunct="1">
              <a:spcBef>
                <a:spcPct val="0"/>
              </a:spcBef>
            </a:pPr>
            <a:r>
              <a:rPr lang="en-US" altLang="en-US" b="1"/>
              <a:t>Time to event 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en-US" b="1"/>
              <a:t>Median Months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en-US" b="1"/>
              <a:t>Mean Months (SE)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en-US"/>
              <a:t>Community Care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en-US"/>
              <a:t>N/A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en-US"/>
              <a:t>19.03 (0.66)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en-US"/>
              <a:t>NAVIGATE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en-US"/>
              <a:t>N/A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en-US"/>
              <a:t>19.24 (0.55)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17C46-15A4-4ED9-B4CC-248DE8FA8668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50E5AA-7549-4126-95AE-5A7985DF8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5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7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1D0C5-6760-0843-9065-F3DA4C72B6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3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-9000" y="1169988"/>
            <a:ext cx="916200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6453336"/>
            <a:ext cx="8229600" cy="28037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tabLst>
                <a:tab pos="176213" algn="l"/>
              </a:tabLs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6165850"/>
            <a:ext cx="8229600" cy="287486"/>
          </a:xfrm>
        </p:spPr>
        <p:txBody>
          <a:bodyPr anchor="b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75688" y="6492875"/>
            <a:ext cx="469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D7E7B"/>
                </a:solidFill>
                <a:cs typeface="Arial" charset="0"/>
              </a:defRPr>
            </a:lvl1pPr>
          </a:lstStyle>
          <a:p>
            <a:fld id="{88BCEB05-D415-0E4A-AB45-D981CB970C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-9000" y="1169988"/>
            <a:ext cx="916200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6453336"/>
            <a:ext cx="8229600" cy="28037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tabLst>
                <a:tab pos="176213" algn="l"/>
              </a:tabLs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6165850"/>
            <a:ext cx="8229600" cy="287486"/>
          </a:xfrm>
        </p:spPr>
        <p:txBody>
          <a:bodyPr anchor="b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75688" y="6492875"/>
            <a:ext cx="469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D7E7B"/>
                </a:solidFill>
                <a:cs typeface="Arial" charset="0"/>
              </a:defRPr>
            </a:lvl1pPr>
          </a:lstStyle>
          <a:p>
            <a:fld id="{914B6F01-1930-D944-A534-BEAAB19474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9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-9000" y="1169988"/>
            <a:ext cx="916200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6453336"/>
            <a:ext cx="8229600" cy="28037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tabLst>
                <a:tab pos="176213" algn="l"/>
              </a:tabLs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6165850"/>
            <a:ext cx="8229600" cy="287486"/>
          </a:xfrm>
        </p:spPr>
        <p:txBody>
          <a:bodyPr anchor="b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75688" y="6492875"/>
            <a:ext cx="469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D7E7B"/>
                </a:solidFill>
                <a:cs typeface="Arial" charset="0"/>
              </a:defRPr>
            </a:lvl1pPr>
          </a:lstStyle>
          <a:p>
            <a:fld id="{88BCEB05-D415-0E4A-AB45-D981CB970C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-9000" y="1169988"/>
            <a:ext cx="916200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6453336"/>
            <a:ext cx="8229600" cy="28037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tabLst>
                <a:tab pos="176213" algn="l"/>
              </a:tabLs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6165850"/>
            <a:ext cx="8229600" cy="287486"/>
          </a:xfrm>
        </p:spPr>
        <p:txBody>
          <a:bodyPr anchor="b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75688" y="6492875"/>
            <a:ext cx="469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D7E7B"/>
                </a:solidFill>
                <a:cs typeface="Arial" charset="0"/>
              </a:defRPr>
            </a:lvl1pPr>
          </a:lstStyle>
          <a:p>
            <a:fld id="{88BCEB05-D415-0E4A-AB45-D981CB970C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92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8" y="1373188"/>
            <a:ext cx="8229600" cy="796925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2286000"/>
            <a:ext cx="8229600" cy="3657600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800" baseline="0">
                <a:solidFill>
                  <a:schemeClr val="accent1"/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2pPr>
            <a:lvl3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3pPr>
            <a:lvl4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4pPr>
            <a:lvl5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5pPr>
            <a:lvl6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6pPr>
            <a:lvl7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7pPr>
            <a:lvl8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8pPr>
            <a:lvl9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0" y="6217920"/>
            <a:ext cx="1577339" cy="4434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>
                <a:solidFill>
                  <a:srgbClr val="53565A"/>
                </a:solidFill>
              </a:rPr>
              <a:t>Month Day,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7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1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3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4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6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1B28-4345-1B4B-B569-17EA53889422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41D2-8553-9747-9F81-F9DA1D39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4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38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Lessons Learned from RAISE-ETP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John M. Kane, M.D.</a:t>
            </a:r>
          </a:p>
          <a:p>
            <a:r>
              <a:rPr lang="en-US" dirty="0">
                <a:solidFill>
                  <a:schemeClr val="tx1"/>
                </a:solidFill>
              </a:rPr>
              <a:t>Professor and Chairman Department of Psychiatry, </a:t>
            </a:r>
          </a:p>
          <a:p>
            <a:r>
              <a:rPr lang="en-US" dirty="0">
                <a:solidFill>
                  <a:schemeClr val="tx1"/>
                </a:solidFill>
              </a:rPr>
              <a:t>Hofstra </a:t>
            </a:r>
            <a:r>
              <a:rPr lang="en-US" dirty="0" err="1">
                <a:solidFill>
                  <a:schemeClr val="tx1"/>
                </a:solidFill>
              </a:rPr>
              <a:t>Northwell</a:t>
            </a:r>
            <a:r>
              <a:rPr lang="en-US" dirty="0">
                <a:solidFill>
                  <a:schemeClr val="tx1"/>
                </a:solidFill>
              </a:rPr>
              <a:t> School of Medicine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Zucker</a:t>
            </a:r>
            <a:r>
              <a:rPr lang="en-US" dirty="0">
                <a:solidFill>
                  <a:schemeClr val="tx1"/>
                </a:solidFill>
              </a:rPr>
              <a:t> Hillside Hospital  </a:t>
            </a:r>
          </a:p>
        </p:txBody>
      </p:sp>
    </p:spTree>
    <p:extLst>
      <p:ext uri="{BB962C8B-B14F-4D97-AF65-F5344CB8AC3E}">
        <p14:creationId xmlns:p14="http://schemas.microsoft.com/office/powerpoint/2010/main" val="167714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6667"/>
            <a:ext cx="8915400" cy="1143000"/>
          </a:xfrm>
        </p:spPr>
        <p:txBody>
          <a:bodyPr lIns="91436" tIns="45718" rIns="91436" bIns="45718" anchor="b" anchorCtr="1">
            <a:noAutofit/>
          </a:bodyPr>
          <a:lstStyle/>
          <a:p>
            <a:pPr eaLnBrk="1" hangingPunct="1"/>
            <a:r>
              <a:rPr lang="en-US" sz="3600" dirty="0"/>
              <a:t>Conduct the Comparison in Non-academic, </a:t>
            </a:r>
            <a:br>
              <a:rPr lang="en-US" sz="3600" dirty="0"/>
            </a:br>
            <a:r>
              <a:rPr lang="en-US" sz="3600" dirty="0"/>
              <a:t>United States Community Treatment Settings</a:t>
            </a:r>
            <a:br>
              <a:rPr lang="en-US" sz="3600" dirty="0"/>
            </a:br>
            <a:r>
              <a:rPr lang="en-US" sz="3600" dirty="0"/>
              <a:t>ETP Sites are in 21 US Contiguous States</a:t>
            </a:r>
          </a:p>
        </p:txBody>
      </p:sp>
      <p:pic>
        <p:nvPicPr>
          <p:cNvPr id="33795" name="Picture 3" descr="u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0322"/>
            <a:ext cx="74676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8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>
          <a:xfrm>
            <a:off x="0" y="911225"/>
            <a:ext cx="9144000" cy="460375"/>
          </a:xfrm>
        </p:spPr>
        <p:txBody>
          <a:bodyPr lIns="91436" tIns="45718" rIns="91436" bIns="45718" rtlCol="0" anchor="b" anchorCtr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ea typeface="+mj-ea"/>
                <a:cs typeface="+mj-cs"/>
              </a:rPr>
              <a:t>RAISE-ETP Study Design with </a:t>
            </a:r>
            <a:br>
              <a:rPr lang="en-US" altLang="en-US" sz="3600" dirty="0">
                <a:ea typeface="+mj-ea"/>
                <a:cs typeface="+mj-cs"/>
              </a:rPr>
            </a:br>
            <a:r>
              <a:rPr lang="en-US" altLang="en-US" sz="3600" dirty="0">
                <a:ea typeface="+mj-ea"/>
                <a:cs typeface="+mj-cs"/>
              </a:rPr>
              <a:t>Cluster/Site Randomization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72140" y="1603375"/>
          <a:ext cx="81851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41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RAISE Trial: Outcomes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Arial" charset="0"/>
              </a:rPr>
              <a:t>Primary outcome measure: Quality of Life scale</a:t>
            </a:r>
          </a:p>
          <a:p>
            <a:pPr lvl="1"/>
            <a:r>
              <a:rPr lang="en-US">
                <a:latin typeface="Arial" charset="0"/>
              </a:rPr>
              <a:t>Primary hypothesis</a:t>
            </a:r>
          </a:p>
          <a:p>
            <a:pPr lvl="2"/>
            <a:r>
              <a:rPr lang="en-US">
                <a:latin typeface="Arial" charset="0"/>
              </a:rPr>
              <a:t>RAISE intervention compared to community care will improve Quality of Life</a:t>
            </a:r>
          </a:p>
          <a:p>
            <a:r>
              <a:rPr lang="en-US">
                <a:latin typeface="Arial" charset="0"/>
              </a:rPr>
              <a:t>Other measured outcomes</a:t>
            </a:r>
          </a:p>
          <a:p>
            <a:pPr lvl="1"/>
            <a:r>
              <a:rPr lang="en-US">
                <a:latin typeface="Arial" charset="0"/>
              </a:rPr>
              <a:t>Service utilization</a:t>
            </a:r>
          </a:p>
          <a:p>
            <a:pPr lvl="1"/>
            <a:r>
              <a:rPr lang="en-US">
                <a:latin typeface="Arial" charset="0"/>
              </a:rPr>
              <a:t>Cost </a:t>
            </a:r>
            <a:endParaRPr lang="en-US" sz="2700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Consumer perception</a:t>
            </a:r>
          </a:p>
          <a:p>
            <a:pPr lvl="1"/>
            <a:r>
              <a:rPr lang="en-US">
                <a:latin typeface="Arial" charset="0"/>
              </a:rPr>
              <a:t>Prevention of relapse</a:t>
            </a:r>
          </a:p>
          <a:p>
            <a:pPr lvl="1"/>
            <a:r>
              <a:rPr lang="en-US">
                <a:latin typeface="Arial" charset="0"/>
              </a:rPr>
              <a:t>Enhanced recovery</a:t>
            </a:r>
          </a:p>
        </p:txBody>
      </p:sp>
    </p:spTree>
    <p:extLst>
      <p:ext uri="{BB962C8B-B14F-4D97-AF65-F5344CB8AC3E}">
        <p14:creationId xmlns:p14="http://schemas.microsoft.com/office/powerpoint/2010/main" val="358175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19063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Demographics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 Adjusted for Cluster 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92263"/>
          <a:ext cx="8229601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NAVIGATE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Community Care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p-value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4">
                <a:tc gridSpan="3">
                  <a:txBody>
                    <a:bodyPr/>
                    <a:lstStyle/>
                    <a:p>
                      <a:r>
                        <a:rPr lang="en-US" sz="1800" b="1" i="1" dirty="0"/>
                        <a:t>Age and Gender</a:t>
                      </a: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/>
                        <a:t>    Age (mean)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23.5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23.2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/>
                        <a:t>    Males (%)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77.6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66.2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.05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4">
                <a:tc gridSpan="3">
                  <a:txBody>
                    <a:bodyPr/>
                    <a:lstStyle/>
                    <a:p>
                      <a:r>
                        <a:rPr lang="en-US" sz="1800" b="1" i="1" dirty="0"/>
                        <a:t>Race</a:t>
                      </a: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/>
                        <a:t>    White</a:t>
                      </a:r>
                      <a:r>
                        <a:rPr lang="en-US" sz="1800" baseline="0" dirty="0"/>
                        <a:t> (%)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65.9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49.9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/>
                        <a:t>    African American (%)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25.4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44.1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/>
                        <a:t>    Other (%)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8.7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 6.0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4">
                <a:tc gridSpan="3">
                  <a:txBody>
                    <a:bodyPr/>
                    <a:lstStyle/>
                    <a:p>
                      <a:r>
                        <a:rPr lang="en-US" sz="1800" b="1" i="1" dirty="0"/>
                        <a:t>Role Functioning</a:t>
                      </a: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/>
                        <a:t>    In school (%)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14.9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25.5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.03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/>
                        <a:t>    Working (%)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12.6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16.6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Prior</a:t>
                      </a:r>
                      <a:r>
                        <a:rPr lang="en-US" sz="1800" b="1" i="1" baseline="0" dirty="0"/>
                        <a:t> Hospitalization (%)</a:t>
                      </a:r>
                      <a:endParaRPr lang="en-US" sz="1800" b="1" i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76.2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81.6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.05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84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Navigate </a:t>
            </a:r>
          </a:p>
        </p:txBody>
      </p:sp>
      <p:sp>
        <p:nvSpPr>
          <p:cNvPr id="38915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>
                <a:latin typeface="Arial" charset="0"/>
              </a:rPr>
              <a:t>Team based</a:t>
            </a:r>
          </a:p>
          <a:p>
            <a:pPr lvl="1">
              <a:buFont typeface="Wingdings" charset="0"/>
              <a:buChar char="§"/>
            </a:pPr>
            <a:r>
              <a:rPr lang="en-US" sz="2000">
                <a:latin typeface="Arial" charset="0"/>
              </a:rPr>
              <a:t>Shared decision-making</a:t>
            </a:r>
          </a:p>
          <a:p>
            <a:pPr lvl="1">
              <a:buFont typeface="Wingdings" charset="0"/>
              <a:buChar char="§"/>
            </a:pPr>
            <a:r>
              <a:rPr lang="en-US" sz="2000">
                <a:latin typeface="Arial" charset="0"/>
              </a:rPr>
              <a:t>Strength &amp; resiliency focus</a:t>
            </a:r>
          </a:p>
          <a:p>
            <a:pPr lvl="1">
              <a:buFont typeface="Wingdings" charset="0"/>
              <a:buChar char="§"/>
            </a:pPr>
            <a:r>
              <a:rPr lang="en-US" sz="2000">
                <a:latin typeface="Arial" charset="0"/>
              </a:rPr>
              <a:t>Psychoeducational teaching skills</a:t>
            </a:r>
          </a:p>
          <a:p>
            <a:pPr lvl="1">
              <a:buFont typeface="Wingdings" charset="0"/>
              <a:buChar char="§"/>
            </a:pPr>
            <a:r>
              <a:rPr lang="en-US" sz="2000">
                <a:latin typeface="Arial" charset="0"/>
              </a:rPr>
              <a:t>Motivational enhancement teaching skills</a:t>
            </a:r>
          </a:p>
          <a:p>
            <a:pPr lvl="1">
              <a:buFont typeface="Wingdings" charset="0"/>
              <a:buChar char="§"/>
            </a:pPr>
            <a:r>
              <a:rPr lang="en-US" sz="2000">
                <a:latin typeface="Arial" charset="0"/>
              </a:rPr>
              <a:t>Collaboration with natural supports</a:t>
            </a:r>
          </a:p>
          <a:p>
            <a:pPr lvl="3">
              <a:buFont typeface="Wingdings" charset="0"/>
              <a:buChar char="§"/>
            </a:pPr>
            <a:endParaRPr lang="en-US" sz="1400">
              <a:latin typeface="Arial" charset="0"/>
            </a:endParaRPr>
          </a:p>
          <a:p>
            <a:pPr>
              <a:buFont typeface="Wingdings" charset="0"/>
              <a:buChar char="§"/>
            </a:pPr>
            <a:r>
              <a:rPr lang="en-US" sz="2400">
                <a:latin typeface="Arial" charset="0"/>
              </a:rPr>
              <a:t>Four components</a:t>
            </a:r>
          </a:p>
          <a:p>
            <a:pPr lvl="1">
              <a:buFont typeface="Wingdings" charset="0"/>
              <a:buChar char="§"/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Psychopharmacology – COMPASS </a:t>
            </a:r>
          </a:p>
          <a:p>
            <a:pPr lvl="1">
              <a:buFont typeface="Wingdings" charset="0"/>
              <a:buChar char="§"/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Individual Resiliency Training (IRT)</a:t>
            </a:r>
          </a:p>
          <a:p>
            <a:pPr lvl="1">
              <a:buFont typeface="Wingdings" charset="0"/>
              <a:buChar char="§"/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Family psychoeducation</a:t>
            </a:r>
          </a:p>
          <a:p>
            <a:pPr lvl="1">
              <a:buFont typeface="Wingdings" charset="0"/>
              <a:buChar char="§"/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Supported employment/education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5940A8-4A25-6747-B22C-D6BB41F4AC8F}" type="slidenum">
              <a:rPr lang="en-GB" sz="800">
                <a:solidFill>
                  <a:srgbClr val="7D7E7B"/>
                </a:solidFill>
                <a:cs typeface="Arial" charset="0"/>
              </a:rPr>
              <a:pPr/>
              <a:t>14</a:t>
            </a:fld>
            <a:endParaRPr lang="en-GB" sz="800">
              <a:solidFill>
                <a:srgbClr val="7D7E7B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982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314450"/>
            <a:ext cx="76866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2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2050"/>
            <a:ext cx="381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44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685925"/>
            <a:ext cx="38385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044637"/>
            <a:ext cx="292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3724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1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DUP figure from main raise outcome 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90600"/>
            <a:ext cx="81073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763588" y="242888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latin typeface="Calibri" charset="0"/>
              </a:rPr>
              <a:t>DUP and QLS and PANSS Outcomes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6064250" y="6324600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Kane JM et al. AJP 2016</a:t>
            </a:r>
          </a:p>
        </p:txBody>
      </p:sp>
    </p:spTree>
    <p:extLst>
      <p:ext uri="{BB962C8B-B14F-4D97-AF65-F5344CB8AC3E}">
        <p14:creationId xmlns:p14="http://schemas.microsoft.com/office/powerpoint/2010/main" val="149213821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 Time to First Psychiatric Hospitalization </a:t>
            </a:r>
            <a:br>
              <a:rPr lang="en-US" sz="3600" dirty="0"/>
            </a:br>
            <a:r>
              <a:rPr lang="en-US" sz="2400" dirty="0"/>
              <a:t>(Difference between treatments,  p=0.75)</a:t>
            </a:r>
          </a:p>
        </p:txBody>
      </p:sp>
      <p:pic>
        <p:nvPicPr>
          <p:cNvPr id="68611" name="Picture 2" descr="F:\Dropbox\Projects\RAISE\Slides\SurvivalPlot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3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sz="quarter"/>
          </p:nvPr>
        </p:nvSpPr>
        <p:spPr>
          <a:xfrm>
            <a:off x="457200" y="-32789"/>
            <a:ext cx="8458200" cy="1142426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John M. Kane Disclosures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95943" y="1371601"/>
            <a:ext cx="8534400" cy="4321628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Dr. Kane has been a consult for or received honoraria from </a:t>
            </a:r>
            <a:r>
              <a:rPr lang="en-US" dirty="0" err="1">
                <a:solidFill>
                  <a:schemeClr val="tx1"/>
                </a:solidFill>
              </a:rPr>
              <a:t>Alkermes</a:t>
            </a:r>
            <a:r>
              <a:rPr lang="en-US" dirty="0">
                <a:solidFill>
                  <a:schemeClr val="tx1"/>
                </a:solidFill>
              </a:rPr>
              <a:t>, Forum, Allergan, Genentech,  H. </a:t>
            </a:r>
            <a:r>
              <a:rPr lang="en-US" dirty="0" err="1">
                <a:solidFill>
                  <a:schemeClr val="tx1"/>
                </a:solidFill>
              </a:rPr>
              <a:t>Lundbeck</a:t>
            </a:r>
            <a:r>
              <a:rPr lang="en-US" dirty="0">
                <a:solidFill>
                  <a:schemeClr val="tx1"/>
                </a:solidFill>
              </a:rPr>
              <a:t>, Intracellular Therapies, Janssen </a:t>
            </a:r>
            <a:r>
              <a:rPr lang="en-US" dirty="0" err="1">
                <a:solidFill>
                  <a:schemeClr val="tx1"/>
                </a:solidFill>
              </a:rPr>
              <a:t>Pharmaceutica</a:t>
            </a:r>
            <a:r>
              <a:rPr lang="en-US" dirty="0">
                <a:solidFill>
                  <a:schemeClr val="tx1"/>
                </a:solidFill>
              </a:rPr>
              <a:t>, Johnson &amp; Johnson, </a:t>
            </a:r>
            <a:r>
              <a:rPr lang="en-US" dirty="0" err="1">
                <a:solidFill>
                  <a:schemeClr val="tx1"/>
                </a:solidFill>
              </a:rPr>
              <a:t>Neurocrine</a:t>
            </a:r>
            <a:r>
              <a:rPr lang="en-US" dirty="0">
                <a:solidFill>
                  <a:schemeClr val="tx1"/>
                </a:solidFill>
              </a:rPr>
              <a:t>, Otsuka, Pierre Fabre, </a:t>
            </a:r>
            <a:r>
              <a:rPr lang="en-US" dirty="0" err="1">
                <a:solidFill>
                  <a:schemeClr val="tx1"/>
                </a:solidFill>
              </a:rPr>
              <a:t>Reviva</a:t>
            </a:r>
            <a:r>
              <a:rPr lang="en-US" dirty="0">
                <a:solidFill>
                  <a:schemeClr val="tx1"/>
                </a:solidFill>
              </a:rPr>
              <a:t>, Roche, </a:t>
            </a:r>
            <a:r>
              <a:rPr lang="en-US" dirty="0" err="1">
                <a:solidFill>
                  <a:schemeClr val="tx1"/>
                </a:solidFill>
              </a:rPr>
              <a:t>Sunovion</a:t>
            </a:r>
            <a:r>
              <a:rPr lang="en-US" dirty="0">
                <a:solidFill>
                  <a:schemeClr val="tx1"/>
                </a:solidFill>
              </a:rPr>
              <a:t>, Takeda and </a:t>
            </a:r>
            <a:r>
              <a:rPr lang="en-US" dirty="0" err="1">
                <a:solidFill>
                  <a:schemeClr val="tx1"/>
                </a:solidFill>
              </a:rPr>
              <a:t>Teva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Dr. Kane has received grant support from Otsuka and Janssen</a:t>
            </a:r>
          </a:p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Dr. Kane is a Shareholder in </a:t>
            </a:r>
            <a:r>
              <a:rPr lang="en-US" dirty="0" err="1">
                <a:solidFill>
                  <a:schemeClr val="tx1"/>
                </a:solidFill>
              </a:rPr>
              <a:t>MedAvante</a:t>
            </a:r>
            <a:r>
              <a:rPr lang="en-US" dirty="0">
                <a:solidFill>
                  <a:schemeClr val="tx1"/>
                </a:solidFill>
              </a:rPr>
              <a:t>, Inc., Vanguard Research Group and LB Pharmaceuticals, Inc.</a:t>
            </a:r>
          </a:p>
        </p:txBody>
      </p:sp>
    </p:spTree>
    <p:extLst>
      <p:ext uri="{BB962C8B-B14F-4D97-AF65-F5344CB8AC3E}">
        <p14:creationId xmlns:p14="http://schemas.microsoft.com/office/powerpoint/2010/main" val="375993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13657" y="533400"/>
            <a:ext cx="82187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Multivariate Analyses of the Effect of Baseline Measures on Time to Hospitalization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DUP longer than 74 weeks (hazard ratio 1.5; 95% CI=1.0, 2.2)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Higher baseline scores on the PANSS excited factor (hazard ratio 1.09, 95% CI 1.0, 1.2)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Higher scores on the PANSS  depression factor (hazard ratio 1.06, 95% CI. 1.0, 1.1)</a:t>
            </a:r>
          </a:p>
          <a:p>
            <a:endParaRPr lang="en-US" dirty="0"/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609600" y="44196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In longitudinal analysis, compared to low risk non-adherence estimates</a:t>
            </a:r>
          </a:p>
          <a:p>
            <a:pPr eaLnBrk="1" hangingPunct="1"/>
            <a:r>
              <a:rPr lang="en-US" sz="1800"/>
              <a:t> (assessed by the Adherence Estimator: McHorney, 2009) high risk non-adherence estimates significantly increased hospitalization risk HR 1.2 (CI 1.0-3.2)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5737225" y="6000750"/>
            <a:ext cx="2112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Kane JM et al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2687859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7668"/>
            <a:ext cx="8229600" cy="7969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Pathways to Care: Sample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225233"/>
            <a:ext cx="8229600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did you first notice any concerning changes in your thoughts, feelings, or behaviors?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did you think was causing these changes?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Where did you go to get answers?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Did your social media habits change? In what ways?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Did you ever discuss your concerns on social media?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Did you ever receive any advice on social media?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would you feel if we at the Early Treatment Program used the internet or social media to reach out to you directly? </a:t>
            </a:r>
          </a:p>
        </p:txBody>
      </p:sp>
    </p:spTree>
    <p:extLst>
      <p:ext uri="{BB962C8B-B14F-4D97-AF65-F5344CB8AC3E}">
        <p14:creationId xmlns:p14="http://schemas.microsoft.com/office/powerpoint/2010/main" val="213309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ctrTitle"/>
          </p:nvPr>
        </p:nvSpPr>
        <p:spPr>
          <a:xfrm>
            <a:off x="685800" y="69850"/>
            <a:ext cx="7772400" cy="10287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Pathways to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1109663"/>
            <a:ext cx="8089900" cy="5505450"/>
          </a:xfrm>
        </p:spPr>
        <p:txBody>
          <a:bodyPr rtlCol="0">
            <a:noAutofit/>
          </a:bodyPr>
          <a:lstStyle/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interviewed 281 participants. 130  with psychosis, 35 with attenuated psychotic symptoms, 66 with non-psychotic mood disorders, and 50 healthy controls (58% male; mean age 21.5) 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also interviewed 67 parents (32 of PSY, 24 of APS, and 11 of Mood patients)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97% participants reported using social media.  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Participants had used social media for the past 6.4 years, checked their social media sites 10 times a day (9 PSY, 9 APS, 16 Mood), spent 1.9 hours a day online (1.8, PSY, 1.8, APS, 2.5 Mood)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was reported as the most frequently used site by all participants followed by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2"/>
                </a:solidFill>
                <a:cs typeface="Arial" pitchFamily="34" charset="0"/>
              </a:rPr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fontScale="85000" lnSpcReduction="2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Understand how youth are using the internet as means of obtaining information, communicating distress, seeking help, expressing psychotic thought content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Determine the impact of early and appropriate online educational material on help seeking behaviors in youth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Determine the impact of altering the social media experience of youth 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Understand optimal strategies of using the internet and social media to connect with youth</a:t>
            </a: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en-US" dirty="0">
              <a:ea typeface="ＭＳ Ｐゴシック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198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 appears to be a moderator of the effects of coordinated specialty care on outcomes in FE schizophrenia in some populations.</a:t>
            </a:r>
          </a:p>
          <a:p>
            <a:r>
              <a:rPr lang="en-US" dirty="0"/>
              <a:t>However, DUP varies considerably in different settings and countries.</a:t>
            </a:r>
          </a:p>
          <a:p>
            <a:r>
              <a:rPr lang="en-US" dirty="0"/>
              <a:t>We need to better understand why this effect does occur in some subjects</a:t>
            </a:r>
          </a:p>
        </p:txBody>
      </p:sp>
    </p:spTree>
    <p:extLst>
      <p:ext uri="{BB962C8B-B14F-4D97-AF65-F5344CB8AC3E}">
        <p14:creationId xmlns:p14="http://schemas.microsoft.com/office/powerpoint/2010/main" val="110849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36733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40" tIns="41420" rIns="82840" bIns="41420" anchor="ctr"/>
          <a:lstStyle/>
          <a:p>
            <a:pPr algn="ctr"/>
            <a:br>
              <a:rPr lang="en-US" sz="1400" b="1"/>
            </a:br>
            <a:endParaRPr lang="en-US" sz="40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Mean Duration of Untreated Psychosis</a:t>
            </a:r>
          </a:p>
        </p:txBody>
      </p:sp>
      <p:graphicFrame>
        <p:nvGraphicFramePr>
          <p:cNvPr id="20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133081"/>
              </p:ext>
            </p:extLst>
          </p:nvPr>
        </p:nvGraphicFramePr>
        <p:xfrm>
          <a:off x="96838" y="554038"/>
          <a:ext cx="8964612" cy="582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hart" r:id="rId4" imgW="9029700" imgH="5867400" progId="MSGraph.Chart.8">
                  <p:embed followColorScheme="full"/>
                </p:oleObj>
              </mc:Choice>
              <mc:Fallback>
                <p:oleObj name="Chart" r:id="rId4" imgW="9029700" imgH="5867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554038"/>
                        <a:ext cx="8964612" cy="582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638800" y="838200"/>
            <a:ext cx="27432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1800" b="1" dirty="0"/>
              <a:t>Meta-analyses: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sz="1600" b="1" dirty="0"/>
              <a:t>Marshall 2005 = 124 </a:t>
            </a:r>
            <a:r>
              <a:rPr lang="en-US" sz="1600" b="1" dirty="0" err="1"/>
              <a:t>wk</a:t>
            </a:r>
            <a:endParaRPr lang="en-US" sz="1600" b="1" dirty="0"/>
          </a:p>
          <a:p>
            <a:pPr>
              <a:spcBef>
                <a:spcPct val="30000"/>
              </a:spcBef>
            </a:pPr>
            <a:r>
              <a:rPr lang="en-US" sz="1600" b="1" dirty="0" err="1"/>
              <a:t>Menezes</a:t>
            </a:r>
            <a:r>
              <a:rPr lang="en-US" sz="1600" b="1" dirty="0"/>
              <a:t> 2006 = 73.6 </a:t>
            </a:r>
            <a:r>
              <a:rPr lang="en-US" sz="1600" b="1" dirty="0" err="1"/>
              <a:t>wk</a:t>
            </a:r>
            <a:endParaRPr lang="en-US" sz="1600" b="1" dirty="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04800" y="6313712"/>
            <a:ext cx="6705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1400" dirty="0"/>
              <a:t>Marshall M et al. </a:t>
            </a:r>
            <a:r>
              <a:rPr lang="en-US" sz="1400" i="1" dirty="0"/>
              <a:t>Arch Gen Psych.</a:t>
            </a:r>
            <a:r>
              <a:rPr lang="en-US" sz="1400" dirty="0"/>
              <a:t> 2005;62:975; </a:t>
            </a:r>
            <a:r>
              <a:rPr lang="en-US" sz="1400" dirty="0" err="1"/>
              <a:t>Menezes</a:t>
            </a:r>
            <a:r>
              <a:rPr lang="en-US" sz="1400" dirty="0"/>
              <a:t> NM et al. </a:t>
            </a:r>
            <a:r>
              <a:rPr lang="en-US" sz="1400" i="1" dirty="0" err="1"/>
              <a:t>Psychol</a:t>
            </a:r>
            <a:r>
              <a:rPr lang="en-US" sz="1400" i="1" dirty="0"/>
              <a:t> Med</a:t>
            </a:r>
            <a:r>
              <a:rPr lang="en-US" sz="1400" dirty="0"/>
              <a:t>. 2006;36:1349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667000" y="6161314"/>
            <a:ext cx="411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/>
              <a:t>Weeks</a:t>
            </a:r>
          </a:p>
        </p:txBody>
      </p:sp>
    </p:spTree>
    <p:extLst>
      <p:ext uri="{BB962C8B-B14F-4D97-AF65-F5344CB8AC3E}">
        <p14:creationId xmlns:p14="http://schemas.microsoft.com/office/powerpoint/2010/main" val="15558209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Implications of Delayed Treatment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400" dirty="0">
                <a:ea typeface="+mn-ea"/>
                <a:cs typeface="+mn-cs"/>
              </a:rPr>
              <a:t>Greater decrease in functioning</a:t>
            </a:r>
          </a:p>
          <a:p>
            <a:pPr lvl="2">
              <a:defRPr/>
            </a:pPr>
            <a:endParaRPr lang="en-GB" altLang="en-US" sz="1600" dirty="0">
              <a:ea typeface="+mn-ea"/>
            </a:endParaRPr>
          </a:p>
          <a:p>
            <a:pPr>
              <a:defRPr/>
            </a:pPr>
            <a:r>
              <a:rPr lang="en-GB" altLang="en-US" sz="2400" dirty="0">
                <a:ea typeface="+mn-ea"/>
                <a:cs typeface="+mn-cs"/>
              </a:rPr>
              <a:t>Loss of educational opportunities</a:t>
            </a:r>
          </a:p>
          <a:p>
            <a:pPr lvl="2">
              <a:defRPr/>
            </a:pPr>
            <a:endParaRPr lang="en-GB" altLang="en-US" sz="1600" dirty="0">
              <a:ea typeface="+mn-ea"/>
            </a:endParaRPr>
          </a:p>
          <a:p>
            <a:pPr>
              <a:defRPr/>
            </a:pPr>
            <a:r>
              <a:rPr lang="en-GB" altLang="en-US" sz="2400" dirty="0">
                <a:ea typeface="+mn-ea"/>
                <a:cs typeface="+mn-cs"/>
              </a:rPr>
              <a:t>Impaired psychosocial and vocational development</a:t>
            </a:r>
          </a:p>
          <a:p>
            <a:pPr lvl="2">
              <a:defRPr/>
            </a:pPr>
            <a:endParaRPr lang="en-GB" altLang="en-US" sz="1600" dirty="0">
              <a:ea typeface="+mn-ea"/>
            </a:endParaRPr>
          </a:p>
          <a:p>
            <a:pPr>
              <a:defRPr/>
            </a:pPr>
            <a:r>
              <a:rPr lang="en-GB" altLang="en-US" sz="2400" dirty="0">
                <a:ea typeface="+mn-ea"/>
                <a:cs typeface="+mn-cs"/>
              </a:rPr>
              <a:t>Personal suffering/family burdens</a:t>
            </a:r>
          </a:p>
          <a:p>
            <a:pPr lvl="2">
              <a:defRPr/>
            </a:pPr>
            <a:endParaRPr lang="en-GB" altLang="en-US" sz="1600" dirty="0">
              <a:ea typeface="+mn-ea"/>
            </a:endParaRPr>
          </a:p>
          <a:p>
            <a:pPr>
              <a:defRPr/>
            </a:pPr>
            <a:r>
              <a:rPr lang="en-GB" altLang="en-US" sz="2400" dirty="0">
                <a:ea typeface="+mn-ea"/>
                <a:cs typeface="+mn-cs"/>
              </a:rPr>
              <a:t>Potential poorer response once treatment is provided</a:t>
            </a:r>
          </a:p>
          <a:p>
            <a:pPr lvl="2">
              <a:defRPr/>
            </a:pPr>
            <a:endParaRPr lang="en-GB" altLang="en-US" sz="1600" dirty="0">
              <a:ea typeface="+mn-ea"/>
            </a:endParaRPr>
          </a:p>
          <a:p>
            <a:pPr>
              <a:defRPr/>
            </a:pPr>
            <a:r>
              <a:rPr lang="en-GB" altLang="en-US" sz="2400" dirty="0">
                <a:ea typeface="+mn-ea"/>
                <a:cs typeface="+mn-cs"/>
              </a:rPr>
              <a:t>Greater costs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>
              <a:ea typeface="+mn-ea"/>
              <a:cs typeface="+mn-cs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F924CD-2CEC-554A-86D3-4E76FDF298F5}" type="slidenum">
              <a:rPr lang="en-GB" sz="800">
                <a:solidFill>
                  <a:srgbClr val="7D7E7B"/>
                </a:solidFill>
                <a:cs typeface="Arial" charset="0"/>
              </a:rPr>
              <a:pPr/>
              <a:t>4</a:t>
            </a:fld>
            <a:endParaRPr lang="en-GB" sz="800">
              <a:solidFill>
                <a:srgbClr val="7D7E7B"/>
              </a:solidFill>
              <a:cs typeface="Arial" charset="0"/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>
              <a:solidFill>
                <a:srgbClr val="1F497D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456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3" name="Content Placeholder 24592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3071817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John Kane </a:t>
                      </a:r>
                      <a:b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 Principle Investigator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The Zucker Hillside Hospital (ZHH)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Delbert Robinson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ZHH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Nina Schooler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SUNY Downstate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Jean Addington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University of Calgary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Sue Estroff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UNC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Christoph Correll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ZHH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Kim Mueser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Boston University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David Penn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UNC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Robert Rosenheck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Yale University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Patricia Marcy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ZHH – Project Director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09" name="Text Placeholder 24597"/>
          <p:cNvSpPr>
            <a:spLocks noGrp="1"/>
          </p:cNvSpPr>
          <p:nvPr>
            <p:ph type="body" sz="quarter" idx="11"/>
          </p:nvPr>
        </p:nvSpPr>
        <p:spPr>
          <a:xfrm>
            <a:off x="457200" y="6453188"/>
            <a:ext cx="8229600" cy="2809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+mj-lt" charset="0"/>
              <a:buNone/>
            </a:pPr>
            <a:r>
              <a:rPr lang="en-GB">
                <a:latin typeface="Arial" charset="0"/>
                <a:cs typeface="Arial" charset="0"/>
              </a:rPr>
              <a:t>ETP=early treatment program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10" name="Text Placeholder 24598"/>
          <p:cNvSpPr>
            <a:spLocks noGrp="1"/>
          </p:cNvSpPr>
          <p:nvPr>
            <p:ph type="body" sz="quarter" idx="12"/>
          </p:nvPr>
        </p:nvSpPr>
        <p:spPr>
          <a:xfrm>
            <a:off x="457200" y="6165850"/>
            <a:ext cx="8229600" cy="287338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711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7CE667-52F3-AB41-995D-D8299F4EBD2F}" type="slidenum">
              <a:rPr lang="en-GB" sz="800">
                <a:solidFill>
                  <a:srgbClr val="7D7E7B"/>
                </a:solidFill>
                <a:cs typeface="Arial" charset="0"/>
              </a:rPr>
              <a:pPr/>
              <a:t>5</a:t>
            </a:fld>
            <a:endParaRPr lang="en-GB" sz="800">
              <a:solidFill>
                <a:srgbClr val="7D7E7B"/>
              </a:solidFill>
              <a:cs typeface="Arial" charset="0"/>
            </a:endParaRPr>
          </a:p>
        </p:txBody>
      </p:sp>
      <p:sp>
        <p:nvSpPr>
          <p:cNvPr id="287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RAISE-ETP: Executive Committee</a:t>
            </a:r>
          </a:p>
        </p:txBody>
      </p:sp>
      <p:pic>
        <p:nvPicPr>
          <p:cNvPr id="28713" name="Picture 5" descr="k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00200"/>
            <a:ext cx="1447800" cy="177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14" name="Picture 7" descr="n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29000"/>
            <a:ext cx="877887" cy="13477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5" name="Picture 9" descr="jean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4843463"/>
            <a:ext cx="996950" cy="16002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6" name="Picture 10" descr="sue estro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362450"/>
            <a:ext cx="752475" cy="11271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7" name="Picture 11" descr="christo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562600"/>
            <a:ext cx="752475" cy="10572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8" name="Picture 12" descr="k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1575"/>
            <a:ext cx="720725" cy="11080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9" name="Picture 13" descr="dav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056188"/>
            <a:ext cx="720725" cy="9588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0" name="Picture 14" descr="robert 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059363"/>
            <a:ext cx="720725" cy="9525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1" name="Picture 15" descr="dr line draw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777875" cy="13779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2" name="Picture 16" descr="Patric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851400"/>
            <a:ext cx="895350" cy="13684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9405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7010400" cy="731838"/>
          </a:xfrm>
        </p:spPr>
        <p:txBody>
          <a:bodyPr lIns="0" rIns="0" bIns="0" anchor="b">
            <a:normAutofit fontScale="90000"/>
          </a:bodyPr>
          <a:lstStyle/>
          <a:p>
            <a:r>
              <a:rPr lang="en-US">
                <a:latin typeface="Arial" charset="0"/>
              </a:rPr>
              <a:t>Principal NIMH Collaborators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800600" y="1447800"/>
            <a:ext cx="2743200" cy="15240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2400">
                <a:latin typeface="Arial" charset="0"/>
              </a:rPr>
              <a:t>Robert Heinssen</a:t>
            </a:r>
          </a:p>
          <a:p>
            <a:r>
              <a:rPr lang="en-US" sz="2400">
                <a:latin typeface="Arial" charset="0"/>
              </a:rPr>
              <a:t>Susan Azrin</a:t>
            </a:r>
          </a:p>
          <a:p>
            <a:r>
              <a:rPr lang="en-US" sz="2400">
                <a:latin typeface="Arial" charset="0"/>
              </a:rPr>
              <a:t>Amy Goldstein</a:t>
            </a:r>
          </a:p>
        </p:txBody>
      </p:sp>
      <p:pic>
        <p:nvPicPr>
          <p:cNvPr id="29700" name="Picture 4" descr="Bob 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194786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su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1720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amy goldstein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2000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9539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Specified Aims of RAISE</a:t>
            </a:r>
          </a:p>
        </p:txBody>
      </p:sp>
      <p:sp>
        <p:nvSpPr>
          <p:cNvPr id="3072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r>
              <a:rPr lang="en-GB" sz="2400">
                <a:latin typeface="Arial" charset="0"/>
              </a:rPr>
              <a:t>Develop a comprehensive and integrated intervention to </a:t>
            </a:r>
          </a:p>
          <a:p>
            <a:pPr lvl="1">
              <a:buFont typeface="Wingdings" charset="0"/>
              <a:buChar char="§"/>
            </a:pPr>
            <a:r>
              <a:rPr lang="en-GB" sz="2000">
                <a:latin typeface="Arial" charset="0"/>
              </a:rPr>
              <a:t>Promote symptomatic recovery</a:t>
            </a:r>
          </a:p>
          <a:p>
            <a:pPr lvl="1">
              <a:buFont typeface="Wingdings" charset="0"/>
              <a:buChar char="§"/>
            </a:pPr>
            <a:r>
              <a:rPr lang="en-GB" sz="2000">
                <a:latin typeface="Arial" charset="0"/>
              </a:rPr>
              <a:t>Minimise disability</a:t>
            </a:r>
          </a:p>
          <a:p>
            <a:pPr lvl="1">
              <a:buFont typeface="Wingdings" charset="0"/>
              <a:buChar char="§"/>
            </a:pPr>
            <a:r>
              <a:rPr lang="en-GB" sz="2000">
                <a:latin typeface="Arial" charset="0"/>
              </a:rPr>
              <a:t>Maximise social, academic, and vocational functioning</a:t>
            </a:r>
          </a:p>
          <a:p>
            <a:pPr lvl="1">
              <a:buFont typeface="Wingdings" charset="0"/>
              <a:buChar char="§"/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Be capable of being delivered in real-world settings utilising current funding mechanisms</a:t>
            </a:r>
          </a:p>
          <a:p>
            <a:pPr lvl="3">
              <a:buFont typeface="Wingdings" charset="0"/>
              <a:buChar char="§"/>
            </a:pPr>
            <a:endParaRPr lang="en-GB" sz="1400">
              <a:latin typeface="Arial" charset="0"/>
            </a:endParaRPr>
          </a:p>
          <a:p>
            <a:pPr>
              <a:buFont typeface="Wingdings" charset="0"/>
              <a:buChar char="§"/>
            </a:pPr>
            <a:r>
              <a:rPr lang="en-GB" sz="2400">
                <a:latin typeface="Arial" charset="0"/>
              </a:rPr>
              <a:t>Assess the overall clinical impact and cost-effectiveness of the intervention as compared to currently prevailing treatment approaches</a:t>
            </a:r>
          </a:p>
          <a:p>
            <a:pPr lvl="1">
              <a:buFont typeface="Wingdings" charset="0"/>
              <a:buChar char="§"/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Conduct the comparison in non-academic, real-world community treatment settings in the United States</a:t>
            </a: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800" dirty="0">
              <a:solidFill>
                <a:srgbClr val="7D7E7B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048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7770813" cy="914400"/>
          </a:xfrm>
        </p:spPr>
        <p:txBody>
          <a:bodyPr lIns="92075" tIns="46038" rIns="92075" bIns="46038">
            <a:normAutofit/>
          </a:bodyPr>
          <a:lstStyle/>
          <a:p>
            <a:r>
              <a:rPr lang="en-US" sz="3600" dirty="0"/>
              <a:t>RAISE Trial Design: Subjects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762000" y="1447800"/>
            <a:ext cx="77724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6075" indent="-346075">
              <a:lnSpc>
                <a:spcPct val="110000"/>
              </a:lnSpc>
              <a:buClr>
                <a:srgbClr val="FFCC00"/>
              </a:buClr>
              <a:buSzPct val="90000"/>
              <a:buFont typeface="Wingdings" charset="0"/>
              <a:buChar char="n"/>
            </a:pPr>
            <a:r>
              <a:rPr lang="en-US" sz="2800">
                <a:latin typeface="Calibri" charset="0"/>
              </a:rPr>
              <a:t>Sample size: 404</a:t>
            </a:r>
          </a:p>
          <a:p>
            <a:pPr marL="346075" indent="-346075">
              <a:lnSpc>
                <a:spcPct val="110000"/>
              </a:lnSpc>
              <a:buClr>
                <a:srgbClr val="FFCC00"/>
              </a:buClr>
              <a:buSzPct val="90000"/>
              <a:buFont typeface="Wingdings" charset="0"/>
              <a:buChar char="n"/>
            </a:pPr>
            <a:r>
              <a:rPr lang="en-US" sz="2800">
                <a:latin typeface="Calibri" charset="0"/>
              </a:rPr>
              <a:t>Age 15-40</a:t>
            </a:r>
          </a:p>
          <a:p>
            <a:pPr marL="346075" indent="-346075">
              <a:lnSpc>
                <a:spcPct val="110000"/>
              </a:lnSpc>
              <a:buClr>
                <a:srgbClr val="FFCC00"/>
              </a:buClr>
              <a:buSzPct val="90000"/>
              <a:buFont typeface="Wingdings" charset="0"/>
              <a:buChar char="n"/>
            </a:pPr>
            <a:r>
              <a:rPr lang="en-US" sz="2800">
                <a:latin typeface="Calibri" charset="0"/>
              </a:rPr>
              <a:t>The following diagnoses are included in the differential</a:t>
            </a:r>
          </a:p>
          <a:p>
            <a:pPr marL="741363" lvl="1" indent="-280988">
              <a:lnSpc>
                <a:spcPct val="110000"/>
              </a:lnSpc>
              <a:buClr>
                <a:schemeClr val="tx1"/>
              </a:buClr>
              <a:buFont typeface="Garamond" charset="0"/>
              <a:buChar char="―"/>
            </a:pPr>
            <a:r>
              <a:rPr lang="en-US" sz="2400">
                <a:latin typeface="Calibri" charset="0"/>
              </a:rPr>
              <a:t>schizophreniform disorder</a:t>
            </a:r>
          </a:p>
          <a:p>
            <a:pPr marL="741363" lvl="1" indent="-280988">
              <a:lnSpc>
                <a:spcPct val="110000"/>
              </a:lnSpc>
              <a:buClr>
                <a:schemeClr val="tx1"/>
              </a:buClr>
              <a:buFont typeface="Garamond" charset="0"/>
              <a:buChar char="―"/>
            </a:pPr>
            <a:r>
              <a:rPr lang="en-US" sz="2400">
                <a:latin typeface="Calibri" charset="0"/>
              </a:rPr>
              <a:t>schizophrenia</a:t>
            </a:r>
          </a:p>
          <a:p>
            <a:pPr marL="741363" lvl="1" indent="-280988">
              <a:lnSpc>
                <a:spcPct val="110000"/>
              </a:lnSpc>
              <a:buClr>
                <a:schemeClr val="tx1"/>
              </a:buClr>
              <a:buFont typeface="Garamond" charset="0"/>
              <a:buChar char="―"/>
            </a:pPr>
            <a:r>
              <a:rPr lang="en-US" sz="2400">
                <a:latin typeface="Calibri" charset="0"/>
              </a:rPr>
              <a:t>schizoaffective disorder</a:t>
            </a:r>
          </a:p>
          <a:p>
            <a:pPr marL="741363" lvl="1" indent="-280988">
              <a:lnSpc>
                <a:spcPct val="110000"/>
              </a:lnSpc>
              <a:buClr>
                <a:schemeClr val="tx1"/>
              </a:buClr>
              <a:buFont typeface="Garamond" charset="0"/>
              <a:buChar char="―"/>
            </a:pPr>
            <a:r>
              <a:rPr lang="en-US" sz="2400">
                <a:latin typeface="Calibri" charset="0"/>
              </a:rPr>
              <a:t>psychotic disorder NOS</a:t>
            </a:r>
          </a:p>
          <a:p>
            <a:pPr marL="741363" lvl="1" indent="-280988">
              <a:lnSpc>
                <a:spcPct val="110000"/>
              </a:lnSpc>
              <a:buClr>
                <a:schemeClr val="tx1"/>
              </a:buClr>
              <a:buFont typeface="Garamond" charset="0"/>
              <a:buChar char="―"/>
            </a:pPr>
            <a:r>
              <a:rPr lang="en-US" sz="2400">
                <a:latin typeface="Calibri" charset="0"/>
              </a:rPr>
              <a:t>brief psychotic disorder</a:t>
            </a:r>
          </a:p>
          <a:p>
            <a:pPr marL="346075" indent="-346075">
              <a:lnSpc>
                <a:spcPct val="110000"/>
              </a:lnSpc>
              <a:buClr>
                <a:srgbClr val="FFCC00"/>
              </a:buClr>
              <a:buSzPct val="90000"/>
              <a:buFont typeface="Wingdings" charset="0"/>
              <a:buChar char="n"/>
            </a:pPr>
            <a:r>
              <a:rPr lang="en-US" sz="2800">
                <a:latin typeface="Calibri" charset="0"/>
              </a:rPr>
              <a:t>Less than six months of treatment with antipsychotic medications</a:t>
            </a:r>
          </a:p>
        </p:txBody>
      </p:sp>
    </p:spTree>
    <p:extLst>
      <p:ext uri="{BB962C8B-B14F-4D97-AF65-F5344CB8AC3E}">
        <p14:creationId xmlns:p14="http://schemas.microsoft.com/office/powerpoint/2010/main" val="234183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9144000" cy="893762"/>
          </a:xfrm>
        </p:spPr>
        <p:txBody>
          <a:bodyPr lIns="91436" tIns="45718" rIns="91436" bIns="45718" anchor="b" anchorCtr="1">
            <a:normAutofit/>
          </a:bodyPr>
          <a:lstStyle/>
          <a:p>
            <a:pPr eaLnBrk="1" hangingPunct="1"/>
            <a:r>
              <a:rPr lang="en-US" sz="3600" dirty="0"/>
              <a:t>Randomized Controlled Trial (RCT)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-239713" y="1466850"/>
            <a:ext cx="9288463" cy="4810125"/>
          </a:xfrm>
        </p:spPr>
        <p:txBody>
          <a:bodyPr lIns="91436" tIns="45718" rIns="91436" bIns="45718"/>
          <a:lstStyle/>
          <a:p>
            <a:pPr marL="1028700" lvl="1" indent="-515938" defTabSz="1044575" eaLnBrk="1" hangingPunct="1"/>
            <a:r>
              <a:rPr lang="en-US" sz="2800">
                <a:solidFill>
                  <a:srgbClr val="404040"/>
                </a:solidFill>
                <a:latin typeface="Arial" charset="0"/>
              </a:rPr>
              <a:t>RCT to compare</a:t>
            </a:r>
          </a:p>
          <a:p>
            <a:pPr marL="1674813" lvl="2" indent="-531813" defTabSz="1044575" eaLnBrk="1" hangingPunct="1"/>
            <a:r>
              <a:rPr lang="en-US" sz="2400">
                <a:solidFill>
                  <a:srgbClr val="404040"/>
                </a:solidFill>
                <a:latin typeface="Arial" charset="0"/>
              </a:rPr>
              <a:t>NAVIGATE – experimental intervention</a:t>
            </a:r>
          </a:p>
          <a:p>
            <a:pPr marL="1674813" lvl="2" indent="-531813" defTabSz="1044575" eaLnBrk="1" hangingPunct="1"/>
            <a:r>
              <a:rPr lang="en-US" sz="2400">
                <a:solidFill>
                  <a:srgbClr val="404040"/>
                </a:solidFill>
                <a:latin typeface="Arial" charset="0"/>
              </a:rPr>
              <a:t>Community Care – treatment as offered in local clinics in the United States</a:t>
            </a:r>
          </a:p>
          <a:p>
            <a:pPr marL="1028700" lvl="1" indent="-515938" defTabSz="1044575" eaLnBrk="1" hangingPunct="1"/>
            <a:r>
              <a:rPr lang="en-US" sz="2800">
                <a:solidFill>
                  <a:srgbClr val="404040"/>
                </a:solidFill>
                <a:latin typeface="Arial" charset="0"/>
              </a:rPr>
              <a:t>Cluster/site  randomization of 34 sites in 21 states</a:t>
            </a:r>
          </a:p>
          <a:p>
            <a:pPr marL="1028700" lvl="1" indent="-515938" defTabSz="1044575" eaLnBrk="1" hangingPunct="1"/>
            <a:r>
              <a:rPr lang="en-US" sz="2800">
                <a:solidFill>
                  <a:srgbClr val="404040"/>
                </a:solidFill>
                <a:latin typeface="Arial" charset="0"/>
              </a:rPr>
              <a:t>Two-year treatment period</a:t>
            </a:r>
          </a:p>
          <a:p>
            <a:pPr marL="1028700" lvl="1" indent="-515938" defTabSz="1044575" eaLnBrk="1" hangingPunct="1"/>
            <a:r>
              <a:rPr lang="en-US" sz="2800">
                <a:solidFill>
                  <a:srgbClr val="404040"/>
                </a:solidFill>
                <a:latin typeface="Arial" charset="0"/>
              </a:rPr>
              <a:t>Assessment model includes </a:t>
            </a:r>
          </a:p>
          <a:p>
            <a:pPr marL="1674813" lvl="2" indent="-531813" defTabSz="1044575" eaLnBrk="1" hangingPunct="1"/>
            <a:r>
              <a:rPr lang="en-US" sz="2400">
                <a:solidFill>
                  <a:srgbClr val="404040"/>
                </a:solidFill>
                <a:latin typeface="Arial" charset="0"/>
              </a:rPr>
              <a:t>On-site recruitment , engagement and retention</a:t>
            </a:r>
          </a:p>
          <a:p>
            <a:pPr marL="1674813" lvl="2" indent="-531813" defTabSz="1044575" eaLnBrk="1" hangingPunct="1"/>
            <a:r>
              <a:rPr lang="en-US" sz="2400">
                <a:solidFill>
                  <a:srgbClr val="404040"/>
                </a:solidFill>
                <a:latin typeface="Arial" charset="0"/>
              </a:rPr>
              <a:t>Remote assessors of primary and secondary clinical outcome</a:t>
            </a:r>
          </a:p>
          <a:p>
            <a:pPr marL="1028700" lvl="1" indent="-515938" defTabSz="1044575" eaLnBrk="1" hangingPunct="1"/>
            <a:endParaRPr lang="en-US" sz="280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6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1111</Words>
  <Application>Microsoft Office PowerPoint</Application>
  <PresentationFormat>On-screen Show (4:3)</PresentationFormat>
  <Paragraphs>213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Garamond</vt:lpstr>
      <vt:lpstr>Wingdings</vt:lpstr>
      <vt:lpstr>Office Theme</vt:lpstr>
      <vt:lpstr>Chart</vt:lpstr>
      <vt:lpstr>Lessons Learned from RAISE-ETP</vt:lpstr>
      <vt:lpstr>John M. Kane Disclosures 2017</vt:lpstr>
      <vt:lpstr>Mean Duration of Untreated Psychosis</vt:lpstr>
      <vt:lpstr>Implications of Delayed Treatment</vt:lpstr>
      <vt:lpstr>RAISE-ETP: Executive Committee</vt:lpstr>
      <vt:lpstr>Principal NIMH Collaborators</vt:lpstr>
      <vt:lpstr>Specified Aims of RAISE</vt:lpstr>
      <vt:lpstr>RAISE Trial Design: Subjects</vt:lpstr>
      <vt:lpstr>Randomized Controlled Trial (RCT)</vt:lpstr>
      <vt:lpstr>Conduct the Comparison in Non-academic,  United States Community Treatment Settings ETP Sites are in 21 US Contiguous States</vt:lpstr>
      <vt:lpstr>RAISE-ETP Study Design with  Cluster/Site Randomization</vt:lpstr>
      <vt:lpstr>RAISE Trial: Outcomes</vt:lpstr>
      <vt:lpstr>Demographics  Adjusted for Cluster Design</vt:lpstr>
      <vt:lpstr>Navigate </vt:lpstr>
      <vt:lpstr>PowerPoint Presentation</vt:lpstr>
      <vt:lpstr>PowerPoint Presentation</vt:lpstr>
      <vt:lpstr>PowerPoint Presentation</vt:lpstr>
      <vt:lpstr>PowerPoint Presentation</vt:lpstr>
      <vt:lpstr> Time to First Psychiatric Hospitalization  (Difference between treatments,  p=0.75)</vt:lpstr>
      <vt:lpstr>PowerPoint Presentation</vt:lpstr>
      <vt:lpstr>Pathways to Care: Sample Questions</vt:lpstr>
      <vt:lpstr>Pathways to Care</vt:lpstr>
      <vt:lpstr>Future Directions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DUP a Moderator of the Effects of Coordinated Specialty Care on Outcomes in FE Schizophrenia?</dc:title>
  <dc:creator>John Kane</dc:creator>
  <cp:lastModifiedBy>Dawn Brown</cp:lastModifiedBy>
  <cp:revision>14</cp:revision>
  <dcterms:created xsi:type="dcterms:W3CDTF">2017-06-11T22:16:46Z</dcterms:created>
  <dcterms:modified xsi:type="dcterms:W3CDTF">2017-06-30T09:21:40Z</dcterms:modified>
</cp:coreProperties>
</file>