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4"/>
    <p:sldMasterId id="2147483654" r:id="rId5"/>
    <p:sldMasterId id="2147483823" r:id="rId6"/>
  </p:sldMasterIdLst>
  <p:notesMasterIdLst>
    <p:notesMasterId r:id="rId47"/>
  </p:notesMasterIdLst>
  <p:handoutMasterIdLst>
    <p:handoutMasterId r:id="rId48"/>
  </p:handoutMasterIdLst>
  <p:sldIdLst>
    <p:sldId id="257" r:id="rId7"/>
    <p:sldId id="258" r:id="rId8"/>
    <p:sldId id="304" r:id="rId9"/>
    <p:sldId id="282" r:id="rId10"/>
    <p:sldId id="261" r:id="rId11"/>
    <p:sldId id="262" r:id="rId12"/>
    <p:sldId id="305" r:id="rId13"/>
    <p:sldId id="263" r:id="rId14"/>
    <p:sldId id="265" r:id="rId15"/>
    <p:sldId id="267" r:id="rId16"/>
    <p:sldId id="266" r:id="rId17"/>
    <p:sldId id="268" r:id="rId18"/>
    <p:sldId id="269" r:id="rId19"/>
    <p:sldId id="294" r:id="rId20"/>
    <p:sldId id="296" r:id="rId21"/>
    <p:sldId id="297" r:id="rId22"/>
    <p:sldId id="271" r:id="rId23"/>
    <p:sldId id="298" r:id="rId24"/>
    <p:sldId id="299" r:id="rId25"/>
    <p:sldId id="283" r:id="rId26"/>
    <p:sldId id="272" r:id="rId27"/>
    <p:sldId id="307" r:id="rId28"/>
    <p:sldId id="273" r:id="rId29"/>
    <p:sldId id="281" r:id="rId30"/>
    <p:sldId id="291" r:id="rId31"/>
    <p:sldId id="292" r:id="rId32"/>
    <p:sldId id="275" r:id="rId33"/>
    <p:sldId id="276" r:id="rId34"/>
    <p:sldId id="309" r:id="rId35"/>
    <p:sldId id="308" r:id="rId36"/>
    <p:sldId id="279" r:id="rId37"/>
    <p:sldId id="289" r:id="rId38"/>
    <p:sldId id="264" r:id="rId39"/>
    <p:sldId id="300" r:id="rId40"/>
    <p:sldId id="301" r:id="rId41"/>
    <p:sldId id="303" r:id="rId42"/>
    <p:sldId id="302" r:id="rId43"/>
    <p:sldId id="306" r:id="rId44"/>
    <p:sldId id="290" r:id="rId45"/>
    <p:sldId id="259" r:id="rId4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99"/>
    <a:srgbClr val="5E95A5"/>
    <a:srgbClr val="406086"/>
    <a:srgbClr val="3A3A86"/>
    <a:srgbClr val="000F51"/>
    <a:srgbClr val="32B3C0"/>
    <a:srgbClr val="171796"/>
    <a:srgbClr val="F8F8F8"/>
    <a:srgbClr val="002D5B"/>
    <a:srgbClr val="BB3E9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A2F064-BA9C-431B-90A7-23891764C416}" v="378" dt="2020-06-28T22:34:18.3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8302" autoAdjust="0"/>
  </p:normalViewPr>
  <p:slideViewPr>
    <p:cSldViewPr snapToGrid="0">
      <p:cViewPr varScale="1">
        <p:scale>
          <a:sx n="79" d="100"/>
          <a:sy n="79" d="100"/>
        </p:scale>
        <p:origin x="336" y="66"/>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EB31C8-C1CB-4D58-9533-B083CC701AA0}" type="datetimeFigureOut">
              <a:rPr lang="en-US" smtClean="0"/>
              <a:t>7/5/2020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78464E6-1849-44A3-9E3D-91F49C76FC80}" type="slidenum">
              <a:rPr lang="en-US" smtClean="0"/>
              <a:t>‹#›</a:t>
            </a:fld>
            <a:endParaRPr lang="en-US"/>
          </a:p>
        </p:txBody>
      </p:sp>
    </p:spTree>
    <p:extLst>
      <p:ext uri="{BB962C8B-B14F-4D97-AF65-F5344CB8AC3E}">
        <p14:creationId xmlns:p14="http://schemas.microsoft.com/office/powerpoint/2010/main" val="582867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45F91F-CFAC-45C5-8AEC-F1209B20EBEC}" type="datetimeFigureOut">
              <a:rPr lang="en-US" smtClean="0"/>
              <a:t>7/5/2020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EE1D79-9EA5-45FE-B40D-1DAF5A6A4402}" type="slidenum">
              <a:rPr lang="en-US" smtClean="0"/>
              <a:t>‹#›</a:t>
            </a:fld>
            <a:endParaRPr lang="en-US"/>
          </a:p>
        </p:txBody>
      </p:sp>
    </p:spTree>
    <p:extLst>
      <p:ext uri="{BB962C8B-B14F-4D97-AF65-F5344CB8AC3E}">
        <p14:creationId xmlns:p14="http://schemas.microsoft.com/office/powerpoint/2010/main" val="627624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4AA8AABA-0D00-446D-8630-7CD027DBAFD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1000">
                <a:solidFill>
                  <a:schemeClr val="tx1"/>
                </a:solidFill>
                <a:latin typeface="Arial" panose="020B0604020202020204" pitchFamily="34" charset="0"/>
              </a:defRPr>
            </a:lvl1pPr>
            <a:lvl2pPr marL="742950" indent="-285750" defTabSz="912813" eaLnBrk="0" hangingPunct="0">
              <a:defRPr sz="1000">
                <a:solidFill>
                  <a:schemeClr val="tx1"/>
                </a:solidFill>
                <a:latin typeface="Arial" panose="020B0604020202020204" pitchFamily="34" charset="0"/>
              </a:defRPr>
            </a:lvl2pPr>
            <a:lvl3pPr marL="1143000" indent="-228600" defTabSz="912813" eaLnBrk="0" hangingPunct="0">
              <a:defRPr sz="1000">
                <a:solidFill>
                  <a:schemeClr val="tx1"/>
                </a:solidFill>
                <a:latin typeface="Arial" panose="020B0604020202020204" pitchFamily="34" charset="0"/>
              </a:defRPr>
            </a:lvl3pPr>
            <a:lvl4pPr marL="1600200" indent="-228600" defTabSz="912813" eaLnBrk="0" hangingPunct="0">
              <a:defRPr sz="1000">
                <a:solidFill>
                  <a:schemeClr val="tx1"/>
                </a:solidFill>
                <a:latin typeface="Arial" panose="020B0604020202020204" pitchFamily="34" charset="0"/>
              </a:defRPr>
            </a:lvl4pPr>
            <a:lvl5pPr marL="2057400" indent="-228600" defTabSz="912813" eaLnBrk="0" hangingPunct="0">
              <a:defRPr sz="1000">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1000">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1000">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1000">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fld id="{4F36E005-1CE0-4900-AD2D-C71E08EEB547}" type="slidenum">
              <a:rPr lang="en-US" altLang="en-US" sz="1200"/>
              <a:pPr eaLnBrk="1" hangingPunct="1"/>
              <a:t>9</a:t>
            </a:fld>
            <a:endParaRPr lang="en-US" altLang="en-US" sz="1200" dirty="0"/>
          </a:p>
        </p:txBody>
      </p:sp>
      <p:sp>
        <p:nvSpPr>
          <p:cNvPr id="44035" name="Rectangle 2">
            <a:extLst>
              <a:ext uri="{FF2B5EF4-FFF2-40B4-BE49-F238E27FC236}">
                <a16:creationId xmlns:a16="http://schemas.microsoft.com/office/drawing/2014/main" id="{20AD5AE1-835B-4229-8E82-0D9E53CAAE36}"/>
              </a:ext>
            </a:extLst>
          </p:cNvPr>
          <p:cNvSpPr>
            <a:spLocks noGrp="1" noRot="1" noChangeAspect="1" noChangeArrowheads="1" noTextEdit="1"/>
          </p:cNvSpPr>
          <p:nvPr>
            <p:ph type="sldImg"/>
          </p:nvPr>
        </p:nvSpPr>
        <p:spPr>
          <a:xfrm>
            <a:off x="541338" y="677863"/>
            <a:ext cx="5995987" cy="3373437"/>
          </a:xfrm>
          <a:ln/>
        </p:spPr>
      </p:sp>
      <p:sp>
        <p:nvSpPr>
          <p:cNvPr id="44036" name="Rectangle 3">
            <a:extLst>
              <a:ext uri="{FF2B5EF4-FFF2-40B4-BE49-F238E27FC236}">
                <a16:creationId xmlns:a16="http://schemas.microsoft.com/office/drawing/2014/main" id="{68EC9F62-2A6C-486D-971C-750094CCC00D}"/>
              </a:ext>
            </a:extLst>
          </p:cNvPr>
          <p:cNvSpPr>
            <a:spLocks noGrp="1" noChangeArrowheads="1"/>
          </p:cNvSpPr>
          <p:nvPr>
            <p:ph type="body" idx="1"/>
          </p:nvPr>
        </p:nvSpPr>
        <p:spPr>
          <a:xfrm>
            <a:off x="942975" y="4273550"/>
            <a:ext cx="5191125" cy="4052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b="1" u="sng" dirty="0">
                <a:latin typeface="Arial" panose="020B0604020202020204" pitchFamily="34" charset="0"/>
              </a:rPr>
              <a:t>TALKING POINTS</a:t>
            </a:r>
          </a:p>
          <a:p>
            <a:pPr eaLnBrk="1" hangingPunct="1">
              <a:lnSpc>
                <a:spcPct val="90000"/>
              </a:lnSpc>
            </a:pPr>
            <a:endParaRPr lang="en-US" altLang="en-US" b="1" u="sng" dirty="0">
              <a:latin typeface="Arial" panose="020B0604020202020204" pitchFamily="34" charset="0"/>
            </a:endParaRPr>
          </a:p>
          <a:p>
            <a:pPr eaLnBrk="1" hangingPunct="1">
              <a:lnSpc>
                <a:spcPct val="90000"/>
              </a:lnSpc>
            </a:pPr>
            <a:endParaRPr lang="en-US" altLang="en-US" b="1" u="sng" dirty="0">
              <a:latin typeface="Arial" panose="020B0604020202020204" pitchFamily="34" charset="0"/>
            </a:endParaRPr>
          </a:p>
          <a:p>
            <a:pPr eaLnBrk="1" hangingPunct="1">
              <a:lnSpc>
                <a:spcPct val="90000"/>
              </a:lnSpc>
            </a:pPr>
            <a:endParaRPr lang="en-US" altLang="en-US" b="1" u="sng" dirty="0">
              <a:latin typeface="Arial" panose="020B0604020202020204" pitchFamily="34" charset="0"/>
            </a:endParaRPr>
          </a:p>
          <a:p>
            <a:pPr eaLnBrk="1" hangingPunct="1">
              <a:lnSpc>
                <a:spcPct val="90000"/>
              </a:lnSpc>
              <a:spcBef>
                <a:spcPct val="35000"/>
              </a:spcBef>
              <a:buSzPct val="75000"/>
              <a:buFont typeface="Wingdings 2" panose="05020102010507070707" pitchFamily="18" charset="2"/>
              <a:buNone/>
            </a:pPr>
            <a:endParaRPr lang="en-US" altLang="en-US" sz="1400" dirty="0">
              <a:latin typeface="Arial" panose="020B0604020202020204" pitchFamily="34" charset="0"/>
            </a:endParaRPr>
          </a:p>
          <a:p>
            <a:pPr eaLnBrk="1" hangingPunct="1">
              <a:lnSpc>
                <a:spcPct val="90000"/>
              </a:lnSpc>
              <a:spcBef>
                <a:spcPct val="35000"/>
              </a:spcBef>
              <a:buSzPct val="75000"/>
              <a:buFont typeface="Wingdings 2" panose="05020102010507070707" pitchFamily="18" charset="2"/>
              <a:buNone/>
            </a:pPr>
            <a:r>
              <a:rPr lang="en-US" altLang="en-US" sz="1400" dirty="0">
                <a:latin typeface="Arial" panose="020B0604020202020204" pitchFamily="34" charset="0"/>
              </a:rPr>
              <a:t>So that we are all on the same page with our terminology, I want to provide you with a very simple definition of what I mean when I am referring to diversity in this presentation.</a:t>
            </a:r>
          </a:p>
        </p:txBody>
      </p:sp>
    </p:spTree>
    <p:extLst>
      <p:ext uri="{BB962C8B-B14F-4D97-AF65-F5344CB8AC3E}">
        <p14:creationId xmlns:p14="http://schemas.microsoft.com/office/powerpoint/2010/main" val="2904364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EE1D79-9EA5-45FE-B40D-1DAF5A6A4402}" type="slidenum">
              <a:rPr lang="en-US" smtClean="0"/>
              <a:t>25</a:t>
            </a:fld>
            <a:endParaRPr lang="en-US"/>
          </a:p>
        </p:txBody>
      </p:sp>
    </p:spTree>
    <p:extLst>
      <p:ext uri="{BB962C8B-B14F-4D97-AF65-F5344CB8AC3E}">
        <p14:creationId xmlns:p14="http://schemas.microsoft.com/office/powerpoint/2010/main" val="3032673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EE1D79-9EA5-45FE-B40D-1DAF5A6A44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7190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10000"/>
          </a:bodyPr>
          <a:lstStyle/>
          <a:p>
            <a:r>
              <a:rPr lang="en-US" dirty="0"/>
              <a:t>The logo is a stylized version of the new GDIB Model. </a:t>
            </a:r>
          </a:p>
          <a:p>
            <a:endParaRPr lang="en-US" dirty="0"/>
          </a:p>
          <a:p>
            <a:r>
              <a:rPr lang="en-US" dirty="0"/>
              <a:t>It is set in a circle to convey the ongoing and never-ending importance of diversity and inclusion. </a:t>
            </a:r>
          </a:p>
          <a:p>
            <a:endParaRPr lang="en-US" dirty="0"/>
          </a:p>
          <a:p>
            <a:r>
              <a:rPr lang="en-US" dirty="0"/>
              <a:t>The equilateral triangle in the center symbolizes equality and solidarity or strength and represents the Bridging Group. </a:t>
            </a:r>
          </a:p>
          <a:p>
            <a:endParaRPr lang="en-US" dirty="0"/>
          </a:p>
          <a:p>
            <a:r>
              <a:rPr lang="en-US" dirty="0"/>
              <a:t>Colors have a wide range of meaning across cultures. What may be interpreted as a positive meaning for one color in one culture may be a nearly opposite meaning in another culture. We have been thoughtful in our selection of colors and offer our interpretation, which is a combination of a various cultural symbolism. The color yellow was selected for Bridging because it stands for optimism and imagination. The green color for the Foundation Group symbolizes nature and renewal, blue for the Internal Group represents harmony and order, and red for the External Group stands for passion and strength. All are in a vibrant hue, which symbolizes the vitality to succeed. </a:t>
            </a:r>
          </a:p>
          <a:p>
            <a:endParaRPr lang="en-US" dirty="0"/>
          </a:p>
          <a:p>
            <a:r>
              <a:rPr lang="en-US" dirty="0"/>
              <a:t>The swirls of dark blue represent the power, energy, and motion needed to sustain this work. </a:t>
            </a:r>
          </a:p>
          <a:p>
            <a:endParaRPr lang="en-US" dirty="0"/>
          </a:p>
          <a:p>
            <a:r>
              <a:rPr lang="en-US" dirty="0"/>
              <a:t>And the openness of the swirls showing the colors overlapping one another symbolizes the integration and comprehensiveness needed for D&amp;I to succeed. </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52DB58B7-55BA-4D4C-9F3C-C3447111B4B8}" type="slidenum">
              <a:rPr lang="en-US" smtClean="0"/>
              <a:pPr/>
              <a:t>27</a:t>
            </a:fld>
            <a:endParaRPr lang="en-US" dirty="0"/>
          </a:p>
        </p:txBody>
      </p:sp>
    </p:spTree>
    <p:extLst>
      <p:ext uri="{BB962C8B-B14F-4D97-AF65-F5344CB8AC3E}">
        <p14:creationId xmlns:p14="http://schemas.microsoft.com/office/powerpoint/2010/main" val="33689084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a:t>Will use </a:t>
            </a:r>
            <a:r>
              <a:rPr lang="en-US" i="1" dirty="0"/>
              <a:t>Global Diversity &amp; Inclusion Benchmarks: Standards for Organizations Around the World </a:t>
            </a:r>
            <a:r>
              <a:rPr lang="en-US" dirty="0"/>
              <a:t>(GDIB) to support organizations globally in the development and implementation of Diversity and Inclusion (D&amp;I) best practices.</a:t>
            </a:r>
          </a:p>
          <a:p>
            <a:r>
              <a:rPr lang="en-US" dirty="0"/>
              <a:t> </a:t>
            </a:r>
          </a:p>
          <a:p>
            <a:r>
              <a:rPr lang="en-US" dirty="0"/>
              <a:t>The GDIB helps organizations:</a:t>
            </a:r>
          </a:p>
          <a:p>
            <a:pPr lvl="0"/>
            <a:r>
              <a:rPr lang="en-US" dirty="0"/>
              <a:t>Realize the depth, breadth, and integrated scope of D&amp;I practices;</a:t>
            </a:r>
          </a:p>
          <a:p>
            <a:pPr lvl="0"/>
            <a:r>
              <a:rPr lang="en-US" dirty="0"/>
              <a:t>Assess the current state of D&amp;I;</a:t>
            </a:r>
          </a:p>
          <a:p>
            <a:pPr lvl="0"/>
            <a:r>
              <a:rPr lang="en-US" dirty="0"/>
              <a:t>Determine strategy, and;</a:t>
            </a:r>
          </a:p>
          <a:p>
            <a:pPr lvl="0"/>
            <a:r>
              <a:rPr lang="en-US" dirty="0"/>
              <a:t>Measure progress in managing diversity and fostering inclusion.</a:t>
            </a:r>
          </a:p>
          <a:p>
            <a:r>
              <a:rPr lang="en-US" dirty="0"/>
              <a:t> </a:t>
            </a:r>
          </a:p>
          <a:p>
            <a:r>
              <a:rPr lang="en-US" dirty="0"/>
              <a:t>Diversity and Inclusion has emerged as a worldwide practice that is critical to an organization’s success. As with other disciplines, such as quality and safety, standards are needed to establish criteria by which to measure and monitor progress.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 </a:t>
            </a:r>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DB58B7-55BA-4D4C-9F3C-C3447111B4B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4222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535864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84042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100" dirty="0"/>
              <a:t>There are three important definitions to know to fully understand Global Diversity and Inclusion Benchmarks:  diversity, inclusion, and global.  </a:t>
            </a:r>
          </a:p>
          <a:p>
            <a:endParaRPr lang="en-US" sz="1100" dirty="0"/>
          </a:p>
          <a:p>
            <a:r>
              <a:rPr lang="en-US" sz="1100" dirty="0"/>
              <a:t>•  All three of these definitions were agreed to by the Expert Panelists (more on them later). You will find – literally – thousands of definitions of diversity and inclusion as well on the Internet.  However, this definition has been agreed to by the Expert Panelists, so it is a pretty solid definition worth using.</a:t>
            </a:r>
          </a:p>
          <a:p>
            <a:endParaRPr lang="en-US" sz="1100" dirty="0"/>
          </a:p>
          <a:p>
            <a:r>
              <a:rPr lang="en-US" sz="1100" dirty="0"/>
              <a:t>•  Diversity is the wide variety of differences and similarities – referred to as dimensions – among people.</a:t>
            </a:r>
          </a:p>
          <a:p>
            <a:endParaRPr lang="en-US" sz="1100" dirty="0"/>
          </a:p>
          <a:p>
            <a:r>
              <a:rPr lang="en-US" sz="1100" dirty="0"/>
              <a:t>•  Listed here are some of the key dimensions. </a:t>
            </a:r>
          </a:p>
          <a:p>
            <a:endParaRPr lang="en-US" dirty="0"/>
          </a:p>
          <a:p>
            <a:r>
              <a:rPr lang="en-US" sz="1100" dirty="0"/>
              <a:t>We are sensitive that what the the various diversity dimensions are named may vary by geography, sector, or organization</a:t>
            </a:r>
            <a:r>
              <a:rPr lang="en-US" dirty="0"/>
              <a:t>.  </a:t>
            </a:r>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52DB58B7-55BA-4D4C-9F3C-C3447111B4B8}" type="slidenum">
              <a:rPr lang="en-US" smtClean="0"/>
              <a:pPr/>
              <a:t>11</a:t>
            </a:fld>
            <a:endParaRPr lang="en-US" dirty="0"/>
          </a:p>
        </p:txBody>
      </p:sp>
    </p:spTree>
    <p:extLst>
      <p:ext uri="{BB962C8B-B14F-4D97-AF65-F5344CB8AC3E}">
        <p14:creationId xmlns:p14="http://schemas.microsoft.com/office/powerpoint/2010/main" val="2287608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C6781D5A-DB2F-4A93-BACD-89613691F9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1000">
                <a:solidFill>
                  <a:schemeClr val="tx1"/>
                </a:solidFill>
                <a:latin typeface="Arial" panose="020B0604020202020204" pitchFamily="34" charset="0"/>
              </a:defRPr>
            </a:lvl1pPr>
            <a:lvl2pPr marL="742950" indent="-285750" defTabSz="912813" eaLnBrk="0" hangingPunct="0">
              <a:defRPr sz="1000">
                <a:solidFill>
                  <a:schemeClr val="tx1"/>
                </a:solidFill>
                <a:latin typeface="Arial" panose="020B0604020202020204" pitchFamily="34" charset="0"/>
              </a:defRPr>
            </a:lvl2pPr>
            <a:lvl3pPr marL="1143000" indent="-228600" defTabSz="912813" eaLnBrk="0" hangingPunct="0">
              <a:defRPr sz="1000">
                <a:solidFill>
                  <a:schemeClr val="tx1"/>
                </a:solidFill>
                <a:latin typeface="Arial" panose="020B0604020202020204" pitchFamily="34" charset="0"/>
              </a:defRPr>
            </a:lvl3pPr>
            <a:lvl4pPr marL="1600200" indent="-228600" defTabSz="912813" eaLnBrk="0" hangingPunct="0">
              <a:defRPr sz="1000">
                <a:solidFill>
                  <a:schemeClr val="tx1"/>
                </a:solidFill>
                <a:latin typeface="Arial" panose="020B0604020202020204" pitchFamily="34" charset="0"/>
              </a:defRPr>
            </a:lvl4pPr>
            <a:lvl5pPr marL="2057400" indent="-228600" defTabSz="912813" eaLnBrk="0" hangingPunct="0">
              <a:defRPr sz="1000">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1000">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1000">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1000">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fld id="{75F28360-CB47-46D6-BBF3-3AF5DB2CFFE1}" type="slidenum">
              <a:rPr lang="en-US" altLang="en-US" sz="1200"/>
              <a:pPr eaLnBrk="1" hangingPunct="1"/>
              <a:t>12</a:t>
            </a:fld>
            <a:endParaRPr lang="en-US" altLang="en-US" sz="1200" dirty="0"/>
          </a:p>
        </p:txBody>
      </p:sp>
      <p:sp>
        <p:nvSpPr>
          <p:cNvPr id="46083" name="Rectangle 2">
            <a:extLst>
              <a:ext uri="{FF2B5EF4-FFF2-40B4-BE49-F238E27FC236}">
                <a16:creationId xmlns:a16="http://schemas.microsoft.com/office/drawing/2014/main" id="{784CB4E5-9856-48E3-9540-92A5BF7748B0}"/>
              </a:ext>
            </a:extLst>
          </p:cNvPr>
          <p:cNvSpPr>
            <a:spLocks noGrp="1" noRot="1" noChangeAspect="1" noChangeArrowheads="1" noTextEdit="1"/>
          </p:cNvSpPr>
          <p:nvPr>
            <p:ph type="sldImg"/>
          </p:nvPr>
        </p:nvSpPr>
        <p:spPr>
          <a:xfrm>
            <a:off x="541338" y="677863"/>
            <a:ext cx="5995987" cy="3373437"/>
          </a:xfrm>
          <a:ln/>
        </p:spPr>
      </p:sp>
      <p:sp>
        <p:nvSpPr>
          <p:cNvPr id="46084" name="Rectangle 3">
            <a:extLst>
              <a:ext uri="{FF2B5EF4-FFF2-40B4-BE49-F238E27FC236}">
                <a16:creationId xmlns:a16="http://schemas.microsoft.com/office/drawing/2014/main" id="{3BE2FB18-9151-4607-A3FA-C03EE70AB01D}"/>
              </a:ext>
            </a:extLst>
          </p:cNvPr>
          <p:cNvSpPr>
            <a:spLocks noGrp="1" noChangeArrowheads="1"/>
          </p:cNvSpPr>
          <p:nvPr>
            <p:ph type="body" idx="1"/>
          </p:nvPr>
        </p:nvSpPr>
        <p:spPr>
          <a:xfrm>
            <a:off x="942975" y="4273550"/>
            <a:ext cx="5191125" cy="4052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b="1" u="sng" dirty="0">
                <a:latin typeface="Arial" panose="020B0604020202020204" pitchFamily="34" charset="0"/>
              </a:rPr>
              <a:t>TALKING POINTS</a:t>
            </a:r>
          </a:p>
          <a:p>
            <a:pPr eaLnBrk="1" hangingPunct="1">
              <a:lnSpc>
                <a:spcPct val="90000"/>
              </a:lnSpc>
            </a:pPr>
            <a:endParaRPr lang="en-US" altLang="en-US" b="1" u="sng" dirty="0">
              <a:latin typeface="Arial" panose="020B0604020202020204" pitchFamily="34" charset="0"/>
            </a:endParaRPr>
          </a:p>
          <a:p>
            <a:pPr eaLnBrk="1" hangingPunct="1">
              <a:lnSpc>
                <a:spcPct val="90000"/>
              </a:lnSpc>
            </a:pPr>
            <a:endParaRPr lang="en-US" altLang="en-US" b="1" u="sng" dirty="0">
              <a:latin typeface="Arial" panose="020B0604020202020204" pitchFamily="34" charset="0"/>
            </a:endParaRPr>
          </a:p>
          <a:p>
            <a:pPr eaLnBrk="1" hangingPunct="1">
              <a:lnSpc>
                <a:spcPct val="90000"/>
              </a:lnSpc>
            </a:pPr>
            <a:r>
              <a:rPr lang="en-US" altLang="en-US" dirty="0">
                <a:latin typeface="Arial" panose="020B0604020202020204" pitchFamily="34" charset="0"/>
              </a:rPr>
              <a:t>If Diversity is the WHAT</a:t>
            </a:r>
          </a:p>
          <a:p>
            <a:pPr eaLnBrk="1" hangingPunct="1">
              <a:lnSpc>
                <a:spcPct val="90000"/>
              </a:lnSpc>
            </a:pPr>
            <a:endParaRPr lang="en-US" altLang="en-US" dirty="0">
              <a:latin typeface="Arial" panose="020B0604020202020204" pitchFamily="34" charset="0"/>
            </a:endParaRPr>
          </a:p>
          <a:p>
            <a:pPr eaLnBrk="1" hangingPunct="1">
              <a:lnSpc>
                <a:spcPct val="90000"/>
              </a:lnSpc>
            </a:pPr>
            <a:r>
              <a:rPr lang="en-US" altLang="en-US" dirty="0">
                <a:latin typeface="Arial" panose="020B0604020202020204" pitchFamily="34" charset="0"/>
              </a:rPr>
              <a:t>Inclusion is the HOW </a:t>
            </a:r>
          </a:p>
        </p:txBody>
      </p:sp>
    </p:spTree>
    <p:extLst>
      <p:ext uri="{BB962C8B-B14F-4D97-AF65-F5344CB8AC3E}">
        <p14:creationId xmlns:p14="http://schemas.microsoft.com/office/powerpoint/2010/main" val="3728687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eaLnBrk="1" hangingPunct="1"/>
            <a:r>
              <a:rPr lang="en-US" altLang="en-US" b="1" u="sng" dirty="0">
                <a:latin typeface="Arial" panose="020B0604020202020204" pitchFamily="34" charset="0"/>
              </a:rPr>
              <a:t>ALKING POINTS</a:t>
            </a:r>
          </a:p>
          <a:p>
            <a:pPr eaLnBrk="1" hangingPunct="1"/>
            <a:r>
              <a:rPr lang="en-US" altLang="en-US" dirty="0">
                <a:latin typeface="Arial" panose="020B0604020202020204" pitchFamily="34" charset="0"/>
              </a:rPr>
              <a:t>Cultural Competence refers to the individual or organizational capacity to effectively navigate across cultures </a:t>
            </a:r>
          </a:p>
          <a:p>
            <a:pPr eaLnBrk="1" hangingPunct="1"/>
            <a:r>
              <a:rPr lang="en-US" altLang="en-US" dirty="0">
                <a:latin typeface="Arial" panose="020B0604020202020204" pitchFamily="34" charset="0"/>
              </a:rPr>
              <a:t>It is not a check list.  It is an approach that includes skills, behaviors and attitudes. </a:t>
            </a:r>
          </a:p>
          <a:p>
            <a:pPr eaLnBrk="1" hangingPunct="1"/>
            <a:r>
              <a:rPr lang="en-US" altLang="en-US" dirty="0">
                <a:latin typeface="Arial" panose="020B0604020202020204" pitchFamily="34" charset="0"/>
              </a:rPr>
              <a:t>Cultural and linguistic capacity are connected. Not one person can speak proficiently all languages.</a:t>
            </a:r>
          </a:p>
          <a:p>
            <a:pPr eaLnBrk="1" hangingPunct="1"/>
            <a:r>
              <a:rPr lang="en-US" altLang="en-US" dirty="0">
                <a:latin typeface="Arial" panose="020B0604020202020204" pitchFamily="34" charset="0"/>
              </a:rPr>
              <a:t>Not one person can know and understand effectively ALL cultures. However, an individual can put into place </a:t>
            </a:r>
          </a:p>
          <a:p>
            <a:pPr eaLnBrk="1" hangingPunct="1"/>
            <a:r>
              <a:rPr lang="en-US" altLang="en-US" dirty="0">
                <a:latin typeface="Arial" panose="020B0604020202020204" pitchFamily="34" charset="0"/>
              </a:rPr>
              <a:t>practices and policies that enable appropriate and effective cross cultural communication and services.   </a:t>
            </a:r>
          </a:p>
          <a:p>
            <a:endParaRPr lang="en-US" dirty="0"/>
          </a:p>
        </p:txBody>
      </p:sp>
      <p:sp>
        <p:nvSpPr>
          <p:cNvPr id="4" name="Slide Number Placeholder 3"/>
          <p:cNvSpPr>
            <a:spLocks noGrp="1"/>
          </p:cNvSpPr>
          <p:nvPr>
            <p:ph type="sldNum" sz="quarter" idx="5"/>
          </p:nvPr>
        </p:nvSpPr>
        <p:spPr/>
        <p:txBody>
          <a:bodyPr/>
          <a:lstStyle/>
          <a:p>
            <a:fld id="{050EAD08-7794-4352-99FF-18437A8D9FE6}" type="slidenum">
              <a:rPr lang="en-US" smtClean="0"/>
              <a:t>15</a:t>
            </a:fld>
            <a:endParaRPr lang="en-US" dirty="0"/>
          </a:p>
        </p:txBody>
      </p:sp>
    </p:spTree>
    <p:extLst>
      <p:ext uri="{BB962C8B-B14F-4D97-AF65-F5344CB8AC3E}">
        <p14:creationId xmlns:p14="http://schemas.microsoft.com/office/powerpoint/2010/main" val="3870940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eaLnBrk="1" hangingPunct="1"/>
            <a:r>
              <a:rPr lang="en-US" altLang="en-US" b="1" u="sng" dirty="0">
                <a:latin typeface="Arial" panose="020B0604020202020204" pitchFamily="34" charset="0"/>
              </a:rPr>
              <a:t>ALKING POINTS</a:t>
            </a:r>
          </a:p>
          <a:p>
            <a:pPr eaLnBrk="1" hangingPunct="1"/>
            <a:r>
              <a:rPr lang="en-US" altLang="en-US" dirty="0">
                <a:latin typeface="Arial" panose="020B0604020202020204" pitchFamily="34" charset="0"/>
              </a:rPr>
              <a:t>Cultural Competence refers to the individual or organizational capacity to effectively navigate across cultures </a:t>
            </a:r>
          </a:p>
          <a:p>
            <a:pPr eaLnBrk="1" hangingPunct="1"/>
            <a:r>
              <a:rPr lang="en-US" altLang="en-US" dirty="0">
                <a:latin typeface="Arial" panose="020B0604020202020204" pitchFamily="34" charset="0"/>
              </a:rPr>
              <a:t>It is not a check list.  It is an approach that includes skills, behaviors and attitudes. </a:t>
            </a:r>
          </a:p>
          <a:p>
            <a:pPr eaLnBrk="1" hangingPunct="1"/>
            <a:r>
              <a:rPr lang="en-US" altLang="en-US" dirty="0">
                <a:latin typeface="Arial" panose="020B0604020202020204" pitchFamily="34" charset="0"/>
              </a:rPr>
              <a:t>Cultural and linguistic capacity are connected. Not one person can speak proficiently all languages.</a:t>
            </a:r>
          </a:p>
          <a:p>
            <a:pPr eaLnBrk="1" hangingPunct="1"/>
            <a:r>
              <a:rPr lang="en-US" altLang="en-US" dirty="0">
                <a:latin typeface="Arial" panose="020B0604020202020204" pitchFamily="34" charset="0"/>
              </a:rPr>
              <a:t>Not one person can know and understand effectively ALL cultures. However, an individual can put into place </a:t>
            </a:r>
          </a:p>
          <a:p>
            <a:pPr eaLnBrk="1" hangingPunct="1"/>
            <a:r>
              <a:rPr lang="en-US" altLang="en-US" dirty="0">
                <a:latin typeface="Arial" panose="020B0604020202020204" pitchFamily="34" charset="0"/>
              </a:rPr>
              <a:t>practices and policies that enable appropriate and effective cross cultural communication and services.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0EAD08-7794-4352-99FF-18437A8D9FE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0386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eaLnBrk="1" hangingPunct="1"/>
            <a:r>
              <a:rPr lang="en-US" altLang="en-US" b="1" u="sng" dirty="0">
                <a:latin typeface="Arial" panose="020B0604020202020204" pitchFamily="34" charset="0"/>
              </a:rPr>
              <a:t>ALKING POINTS</a:t>
            </a:r>
          </a:p>
          <a:p>
            <a:pPr eaLnBrk="1" hangingPunct="1"/>
            <a:r>
              <a:rPr lang="en-US" altLang="en-US" dirty="0">
                <a:latin typeface="Arial" panose="020B0604020202020204" pitchFamily="34" charset="0"/>
              </a:rPr>
              <a:t>Cultural Competence refers to the individual or organizational capacity to effectively navigate across cultures </a:t>
            </a:r>
          </a:p>
          <a:p>
            <a:pPr eaLnBrk="1" hangingPunct="1"/>
            <a:r>
              <a:rPr lang="en-US" altLang="en-US" dirty="0">
                <a:latin typeface="Arial" panose="020B0604020202020204" pitchFamily="34" charset="0"/>
              </a:rPr>
              <a:t>It is not a check list.  It is an approach that includes skills, behaviors and attitudes. </a:t>
            </a:r>
          </a:p>
          <a:p>
            <a:pPr eaLnBrk="1" hangingPunct="1"/>
            <a:r>
              <a:rPr lang="en-US" altLang="en-US" dirty="0">
                <a:latin typeface="Arial" panose="020B0604020202020204" pitchFamily="34" charset="0"/>
              </a:rPr>
              <a:t>Cultural and linguistic capacity are connected. Not one person can speak proficiently all languages.</a:t>
            </a:r>
          </a:p>
          <a:p>
            <a:pPr eaLnBrk="1" hangingPunct="1"/>
            <a:r>
              <a:rPr lang="en-US" altLang="en-US" dirty="0">
                <a:latin typeface="Arial" panose="020B0604020202020204" pitchFamily="34" charset="0"/>
              </a:rPr>
              <a:t>Not one person can know and understand effectively ALL cultures. However, an individual can put into place </a:t>
            </a:r>
          </a:p>
          <a:p>
            <a:pPr eaLnBrk="1" hangingPunct="1"/>
            <a:r>
              <a:rPr lang="en-US" altLang="en-US" dirty="0">
                <a:latin typeface="Arial" panose="020B0604020202020204" pitchFamily="34" charset="0"/>
              </a:rPr>
              <a:t>practices and policies that enable appropriate and effective cross cultural communication and services.   </a:t>
            </a:r>
          </a:p>
          <a:p>
            <a:endParaRPr lang="en-US" dirty="0"/>
          </a:p>
        </p:txBody>
      </p:sp>
      <p:sp>
        <p:nvSpPr>
          <p:cNvPr id="4" name="Slide Number Placeholder 3"/>
          <p:cNvSpPr>
            <a:spLocks noGrp="1"/>
          </p:cNvSpPr>
          <p:nvPr>
            <p:ph type="sldNum" sz="quarter" idx="5"/>
          </p:nvPr>
        </p:nvSpPr>
        <p:spPr/>
        <p:txBody>
          <a:bodyPr/>
          <a:lstStyle/>
          <a:p>
            <a:fld id="{050EAD08-7794-4352-99FF-18437A8D9FE6}" type="slidenum">
              <a:rPr lang="en-US" smtClean="0"/>
              <a:t>17</a:t>
            </a:fld>
            <a:endParaRPr lang="en-US" dirty="0"/>
          </a:p>
        </p:txBody>
      </p:sp>
    </p:spTree>
    <p:extLst>
      <p:ext uri="{BB962C8B-B14F-4D97-AF65-F5344CB8AC3E}">
        <p14:creationId xmlns:p14="http://schemas.microsoft.com/office/powerpoint/2010/main" val="669538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C6781D5A-DB2F-4A93-BACD-89613691F98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1000">
                <a:solidFill>
                  <a:schemeClr val="tx1"/>
                </a:solidFill>
                <a:latin typeface="Arial" panose="020B0604020202020204" pitchFamily="34" charset="0"/>
              </a:defRPr>
            </a:lvl1pPr>
            <a:lvl2pPr marL="742950" indent="-285750" defTabSz="912813" eaLnBrk="0" hangingPunct="0">
              <a:defRPr sz="1000">
                <a:solidFill>
                  <a:schemeClr val="tx1"/>
                </a:solidFill>
                <a:latin typeface="Arial" panose="020B0604020202020204" pitchFamily="34" charset="0"/>
              </a:defRPr>
            </a:lvl2pPr>
            <a:lvl3pPr marL="1143000" indent="-228600" defTabSz="912813" eaLnBrk="0" hangingPunct="0">
              <a:defRPr sz="1000">
                <a:solidFill>
                  <a:schemeClr val="tx1"/>
                </a:solidFill>
                <a:latin typeface="Arial" panose="020B0604020202020204" pitchFamily="34" charset="0"/>
              </a:defRPr>
            </a:lvl3pPr>
            <a:lvl4pPr marL="1600200" indent="-228600" defTabSz="912813" eaLnBrk="0" hangingPunct="0">
              <a:defRPr sz="1000">
                <a:solidFill>
                  <a:schemeClr val="tx1"/>
                </a:solidFill>
                <a:latin typeface="Arial" panose="020B0604020202020204" pitchFamily="34" charset="0"/>
              </a:defRPr>
            </a:lvl4pPr>
            <a:lvl5pPr marL="2057400" indent="-228600" defTabSz="912813" eaLnBrk="0" hangingPunct="0">
              <a:defRPr sz="1000">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1000">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1000">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1000">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fld id="{75F28360-CB47-46D6-BBF3-3AF5DB2CFFE1}" type="slidenum">
              <a:rPr lang="en-US" altLang="en-US" sz="1200"/>
              <a:pPr eaLnBrk="1" hangingPunct="1"/>
              <a:t>21</a:t>
            </a:fld>
            <a:endParaRPr lang="en-US" altLang="en-US" sz="1200" dirty="0"/>
          </a:p>
        </p:txBody>
      </p:sp>
      <p:sp>
        <p:nvSpPr>
          <p:cNvPr id="46083" name="Rectangle 2">
            <a:extLst>
              <a:ext uri="{FF2B5EF4-FFF2-40B4-BE49-F238E27FC236}">
                <a16:creationId xmlns:a16="http://schemas.microsoft.com/office/drawing/2014/main" id="{784CB4E5-9856-48E3-9540-92A5BF7748B0}"/>
              </a:ext>
            </a:extLst>
          </p:cNvPr>
          <p:cNvSpPr>
            <a:spLocks noGrp="1" noRot="1" noChangeAspect="1" noChangeArrowheads="1" noTextEdit="1"/>
          </p:cNvSpPr>
          <p:nvPr>
            <p:ph type="sldImg"/>
          </p:nvPr>
        </p:nvSpPr>
        <p:spPr>
          <a:xfrm>
            <a:off x="541338" y="677863"/>
            <a:ext cx="5995987" cy="3373437"/>
          </a:xfrm>
          <a:ln/>
        </p:spPr>
      </p:sp>
      <p:sp>
        <p:nvSpPr>
          <p:cNvPr id="46084" name="Rectangle 3">
            <a:extLst>
              <a:ext uri="{FF2B5EF4-FFF2-40B4-BE49-F238E27FC236}">
                <a16:creationId xmlns:a16="http://schemas.microsoft.com/office/drawing/2014/main" id="{3BE2FB18-9151-4607-A3FA-C03EE70AB01D}"/>
              </a:ext>
            </a:extLst>
          </p:cNvPr>
          <p:cNvSpPr>
            <a:spLocks noGrp="1" noChangeArrowheads="1"/>
          </p:cNvSpPr>
          <p:nvPr>
            <p:ph type="body" idx="1"/>
          </p:nvPr>
        </p:nvSpPr>
        <p:spPr>
          <a:xfrm>
            <a:off x="942975" y="4273550"/>
            <a:ext cx="5191125" cy="4052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n-US" altLang="en-US" b="1" u="sng" dirty="0">
                <a:latin typeface="Arial" panose="020B0604020202020204" pitchFamily="34" charset="0"/>
              </a:rPr>
              <a:t>TALKING POINTS</a:t>
            </a:r>
          </a:p>
          <a:p>
            <a:pPr eaLnBrk="1" hangingPunct="1">
              <a:lnSpc>
                <a:spcPct val="90000"/>
              </a:lnSpc>
            </a:pPr>
            <a:endParaRPr lang="en-US" altLang="en-US" b="1" u="sng" dirty="0">
              <a:latin typeface="Arial" panose="020B0604020202020204" pitchFamily="34" charset="0"/>
            </a:endParaRPr>
          </a:p>
          <a:p>
            <a:pPr eaLnBrk="1" hangingPunct="1">
              <a:lnSpc>
                <a:spcPct val="90000"/>
              </a:lnSpc>
            </a:pPr>
            <a:endParaRPr lang="en-US" altLang="en-US" b="1" u="sng" dirty="0">
              <a:latin typeface="Arial" panose="020B0604020202020204" pitchFamily="34" charset="0"/>
            </a:endParaRPr>
          </a:p>
          <a:p>
            <a:pPr eaLnBrk="1" hangingPunct="1">
              <a:lnSpc>
                <a:spcPct val="90000"/>
              </a:lnSpc>
            </a:pPr>
            <a:r>
              <a:rPr lang="en-US" altLang="en-US" dirty="0">
                <a:latin typeface="Arial" panose="020B0604020202020204" pitchFamily="34" charset="0"/>
              </a:rPr>
              <a:t>If Diversity is the WHAT</a:t>
            </a:r>
          </a:p>
          <a:p>
            <a:pPr eaLnBrk="1" hangingPunct="1">
              <a:lnSpc>
                <a:spcPct val="90000"/>
              </a:lnSpc>
            </a:pPr>
            <a:endParaRPr lang="en-US" altLang="en-US" dirty="0">
              <a:latin typeface="Arial" panose="020B0604020202020204" pitchFamily="34" charset="0"/>
            </a:endParaRPr>
          </a:p>
          <a:p>
            <a:pPr eaLnBrk="1" hangingPunct="1">
              <a:lnSpc>
                <a:spcPct val="90000"/>
              </a:lnSpc>
            </a:pPr>
            <a:r>
              <a:rPr lang="en-US" altLang="en-US" dirty="0">
                <a:latin typeface="Arial" panose="020B0604020202020204" pitchFamily="34" charset="0"/>
              </a:rPr>
              <a:t>Inclusion is the HOW </a:t>
            </a:r>
          </a:p>
        </p:txBody>
      </p:sp>
    </p:spTree>
    <p:extLst>
      <p:ext uri="{BB962C8B-B14F-4D97-AF65-F5344CB8AC3E}">
        <p14:creationId xmlns:p14="http://schemas.microsoft.com/office/powerpoint/2010/main" val="1829602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22335BA3-0FC7-4F0C-89C7-D263C23537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1000">
                <a:solidFill>
                  <a:schemeClr val="tx1"/>
                </a:solidFill>
                <a:latin typeface="Arial" panose="020B0604020202020204" pitchFamily="34" charset="0"/>
              </a:defRPr>
            </a:lvl1pPr>
            <a:lvl2pPr marL="742950" indent="-285750" defTabSz="912813" eaLnBrk="0" hangingPunct="0">
              <a:defRPr sz="1000">
                <a:solidFill>
                  <a:schemeClr val="tx1"/>
                </a:solidFill>
                <a:latin typeface="Arial" panose="020B0604020202020204" pitchFamily="34" charset="0"/>
              </a:defRPr>
            </a:lvl2pPr>
            <a:lvl3pPr marL="1143000" indent="-228600" defTabSz="912813" eaLnBrk="0" hangingPunct="0">
              <a:defRPr sz="1000">
                <a:solidFill>
                  <a:schemeClr val="tx1"/>
                </a:solidFill>
                <a:latin typeface="Arial" panose="020B0604020202020204" pitchFamily="34" charset="0"/>
              </a:defRPr>
            </a:lvl3pPr>
            <a:lvl4pPr marL="1600200" indent="-228600" defTabSz="912813" eaLnBrk="0" hangingPunct="0">
              <a:defRPr sz="1000">
                <a:solidFill>
                  <a:schemeClr val="tx1"/>
                </a:solidFill>
                <a:latin typeface="Arial" panose="020B0604020202020204" pitchFamily="34" charset="0"/>
              </a:defRPr>
            </a:lvl4pPr>
            <a:lvl5pPr marL="2057400" indent="-228600" defTabSz="912813" eaLnBrk="0" hangingPunct="0">
              <a:defRPr sz="1000">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1000">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1000">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1000">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1000">
                <a:solidFill>
                  <a:schemeClr val="tx1"/>
                </a:solidFill>
                <a:latin typeface="Arial" panose="020B0604020202020204" pitchFamily="34" charset="0"/>
              </a:defRPr>
            </a:lvl9pPr>
          </a:lstStyle>
          <a:p>
            <a:pPr marL="0" marR="0" lvl="0" indent="0" algn="r" defTabSz="912813" rtl="0" eaLnBrk="1" fontAlgn="auto" latinLnBrk="0" hangingPunct="1">
              <a:lnSpc>
                <a:spcPct val="100000"/>
              </a:lnSpc>
              <a:spcBef>
                <a:spcPts val="0"/>
              </a:spcBef>
              <a:spcAft>
                <a:spcPts val="0"/>
              </a:spcAft>
              <a:buClrTx/>
              <a:buSzTx/>
              <a:buFontTx/>
              <a:buNone/>
              <a:tabLst/>
              <a:defRPr/>
            </a:pPr>
            <a:fld id="{8F7404F8-5E2B-467A-B05E-E2348FBB77FB}"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912813" rtl="0" eaLnBrk="1" fontAlgn="auto" latinLnBrk="0" hangingPunct="1">
                <a:lnSpc>
                  <a:spcPct val="100000"/>
                </a:lnSpc>
                <a:spcBef>
                  <a:spcPts val="0"/>
                </a:spcBef>
                <a:spcAft>
                  <a:spcPts val="0"/>
                </a:spcAft>
                <a:buClrTx/>
                <a:buSzTx/>
                <a:buFontTx/>
                <a:buNone/>
                <a:tabLst/>
                <a:defRPr/>
              </a:pPr>
              <a:t>22</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7107" name="Rectangle 2">
            <a:extLst>
              <a:ext uri="{FF2B5EF4-FFF2-40B4-BE49-F238E27FC236}">
                <a16:creationId xmlns:a16="http://schemas.microsoft.com/office/drawing/2014/main" id="{E4BDFE5F-1374-4E15-B58E-D3B6B3C5B204}"/>
              </a:ext>
            </a:extLst>
          </p:cNvPr>
          <p:cNvSpPr>
            <a:spLocks noGrp="1" noRot="1" noChangeAspect="1" noChangeArrowheads="1" noTextEdit="1"/>
          </p:cNvSpPr>
          <p:nvPr>
            <p:ph type="sldImg"/>
          </p:nvPr>
        </p:nvSpPr>
        <p:spPr>
          <a:xfrm>
            <a:off x="717550" y="1162050"/>
            <a:ext cx="5575300" cy="3136900"/>
          </a:xfrm>
          <a:ln/>
        </p:spPr>
      </p:sp>
      <p:sp>
        <p:nvSpPr>
          <p:cNvPr id="47108" name="Rectangle 3">
            <a:extLst>
              <a:ext uri="{FF2B5EF4-FFF2-40B4-BE49-F238E27FC236}">
                <a16:creationId xmlns:a16="http://schemas.microsoft.com/office/drawing/2014/main" id="{D3EFFF02-E466-4D08-BA41-095F0002B9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u="sng" dirty="0">
                <a:latin typeface="Arial" panose="020B0604020202020204" pitchFamily="34" charset="0"/>
              </a:rPr>
              <a:t>TALKING POINTS</a:t>
            </a:r>
          </a:p>
          <a:p>
            <a:pPr eaLnBrk="1" hangingPunct="1"/>
            <a:r>
              <a:rPr lang="en-US" altLang="en-US" dirty="0">
                <a:latin typeface="Arial" panose="020B0604020202020204" pitchFamily="34" charset="0"/>
              </a:rPr>
              <a:t>Cultural Competence refers to the individual or organizational capacity to effectively navigate across cultures </a:t>
            </a:r>
          </a:p>
          <a:p>
            <a:pPr eaLnBrk="1" hangingPunct="1"/>
            <a:r>
              <a:rPr lang="en-US" altLang="en-US" dirty="0">
                <a:latin typeface="Arial" panose="020B0604020202020204" pitchFamily="34" charset="0"/>
              </a:rPr>
              <a:t>It is not a check list.  It is an approach that includes skills, behaviors and attitudes. </a:t>
            </a:r>
          </a:p>
          <a:p>
            <a:pPr eaLnBrk="1" hangingPunct="1"/>
            <a:r>
              <a:rPr lang="en-US" altLang="en-US" dirty="0">
                <a:latin typeface="Arial" panose="020B0604020202020204" pitchFamily="34" charset="0"/>
              </a:rPr>
              <a:t>Cultural and linguistic capacity are connected. Not one person can speak proficiently all languages.</a:t>
            </a:r>
          </a:p>
          <a:p>
            <a:pPr eaLnBrk="1" hangingPunct="1"/>
            <a:r>
              <a:rPr lang="en-US" altLang="en-US" dirty="0">
                <a:latin typeface="Arial" panose="020B0604020202020204" pitchFamily="34" charset="0"/>
              </a:rPr>
              <a:t>Not one person can know and understand effectively ALL cultures. However, an individual can put into place </a:t>
            </a:r>
          </a:p>
          <a:p>
            <a:pPr eaLnBrk="1" hangingPunct="1"/>
            <a:r>
              <a:rPr lang="en-US" altLang="en-US" dirty="0">
                <a:latin typeface="Arial" panose="020B0604020202020204" pitchFamily="34" charset="0"/>
              </a:rPr>
              <a:t>practices and policies that enable appropriate and effective cross cultural communication and services.   </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3915990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22335BA3-0FC7-4F0C-89C7-D263C235374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eaLnBrk="0" hangingPunct="0">
              <a:defRPr sz="1000">
                <a:solidFill>
                  <a:schemeClr val="tx1"/>
                </a:solidFill>
                <a:latin typeface="Arial" panose="020B0604020202020204" pitchFamily="34" charset="0"/>
              </a:defRPr>
            </a:lvl1pPr>
            <a:lvl2pPr marL="742950" indent="-285750" defTabSz="912813" eaLnBrk="0" hangingPunct="0">
              <a:defRPr sz="1000">
                <a:solidFill>
                  <a:schemeClr val="tx1"/>
                </a:solidFill>
                <a:latin typeface="Arial" panose="020B0604020202020204" pitchFamily="34" charset="0"/>
              </a:defRPr>
            </a:lvl2pPr>
            <a:lvl3pPr marL="1143000" indent="-228600" defTabSz="912813" eaLnBrk="0" hangingPunct="0">
              <a:defRPr sz="1000">
                <a:solidFill>
                  <a:schemeClr val="tx1"/>
                </a:solidFill>
                <a:latin typeface="Arial" panose="020B0604020202020204" pitchFamily="34" charset="0"/>
              </a:defRPr>
            </a:lvl3pPr>
            <a:lvl4pPr marL="1600200" indent="-228600" defTabSz="912813" eaLnBrk="0" hangingPunct="0">
              <a:defRPr sz="1000">
                <a:solidFill>
                  <a:schemeClr val="tx1"/>
                </a:solidFill>
                <a:latin typeface="Arial" panose="020B0604020202020204" pitchFamily="34" charset="0"/>
              </a:defRPr>
            </a:lvl4pPr>
            <a:lvl5pPr marL="2057400" indent="-228600" defTabSz="912813" eaLnBrk="0" hangingPunct="0">
              <a:defRPr sz="1000">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1000">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1000">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1000">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fld id="{8F7404F8-5E2B-467A-B05E-E2348FBB77FB}" type="slidenum">
              <a:rPr lang="en-US" altLang="en-US" sz="1200"/>
              <a:pPr eaLnBrk="1" hangingPunct="1"/>
              <a:t>23</a:t>
            </a:fld>
            <a:endParaRPr lang="en-US" altLang="en-US" sz="1200" dirty="0"/>
          </a:p>
        </p:txBody>
      </p:sp>
      <p:sp>
        <p:nvSpPr>
          <p:cNvPr id="47107" name="Rectangle 2">
            <a:extLst>
              <a:ext uri="{FF2B5EF4-FFF2-40B4-BE49-F238E27FC236}">
                <a16:creationId xmlns:a16="http://schemas.microsoft.com/office/drawing/2014/main" id="{E4BDFE5F-1374-4E15-B58E-D3B6B3C5B204}"/>
              </a:ext>
            </a:extLst>
          </p:cNvPr>
          <p:cNvSpPr>
            <a:spLocks noGrp="1" noRot="1" noChangeAspect="1" noChangeArrowheads="1" noTextEdit="1"/>
          </p:cNvSpPr>
          <p:nvPr>
            <p:ph type="sldImg"/>
          </p:nvPr>
        </p:nvSpPr>
        <p:spPr>
          <a:xfrm>
            <a:off x="717550" y="1162050"/>
            <a:ext cx="5575300" cy="3136900"/>
          </a:xfrm>
          <a:ln/>
        </p:spPr>
      </p:sp>
      <p:sp>
        <p:nvSpPr>
          <p:cNvPr id="47108" name="Rectangle 3">
            <a:extLst>
              <a:ext uri="{FF2B5EF4-FFF2-40B4-BE49-F238E27FC236}">
                <a16:creationId xmlns:a16="http://schemas.microsoft.com/office/drawing/2014/main" id="{D3EFFF02-E466-4D08-BA41-095F0002B91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u="sng" dirty="0">
                <a:latin typeface="Arial" panose="020B0604020202020204" pitchFamily="34" charset="0"/>
              </a:rPr>
              <a:t>TALKING POINTS</a:t>
            </a:r>
          </a:p>
          <a:p>
            <a:pPr eaLnBrk="1" hangingPunct="1">
              <a:buFontTx/>
              <a:buChar char="•"/>
            </a:pPr>
            <a:r>
              <a:rPr lang="en-US" altLang="en-US" dirty="0">
                <a:latin typeface="Arial" panose="020B0604020202020204" pitchFamily="34" charset="0"/>
              </a:rPr>
              <a:t>Often you will hear the term culture when we speak of Diversity.  Though culture is part of diversity, these terms are not synonymous.</a:t>
            </a:r>
          </a:p>
          <a:p>
            <a:pPr eaLnBrk="1" hangingPunct="1">
              <a:buFontTx/>
              <a:buChar char="•"/>
            </a:pPr>
            <a:r>
              <a:rPr lang="en-US" altLang="en-US" dirty="0">
                <a:latin typeface="Arial" panose="020B0604020202020204" pitchFamily="34" charset="0"/>
              </a:rPr>
              <a:t>Culture is learned, and shared by members of a group while Diversity is descriptive</a:t>
            </a: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30518592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3880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2"/>
            <a:ext cx="4038600" cy="33940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2"/>
            <a:ext cx="4038600" cy="33940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30612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0"/>
            <a:ext cx="5486400" cy="682336"/>
          </a:xfrm>
        </p:spPr>
        <p:txBody>
          <a:bodyPr anchor="b">
            <a:noAutofit/>
          </a:bodyPr>
          <a:lstStyle>
            <a:lvl1pPr algn="ctr">
              <a:defRPr sz="2700" b="1"/>
            </a:lvl1pPr>
          </a:lstStyle>
          <a:p>
            <a:r>
              <a:rPr lang="en-US"/>
              <a:t>Header</a:t>
            </a:r>
          </a:p>
        </p:txBody>
      </p:sp>
      <p:sp>
        <p:nvSpPr>
          <p:cNvPr id="3" name="Picture Placeholder 2"/>
          <p:cNvSpPr>
            <a:spLocks noGrp="1"/>
          </p:cNvSpPr>
          <p:nvPr>
            <p:ph type="pic" idx="1"/>
          </p:nvPr>
        </p:nvSpPr>
        <p:spPr>
          <a:xfrm>
            <a:off x="1792288" y="728225"/>
            <a:ext cx="5486400" cy="3086100"/>
          </a:xfrm>
        </p:spPr>
        <p:txBody>
          <a:bodyPr/>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hasCustomPrompt="1"/>
          </p:nvPr>
        </p:nvSpPr>
        <p:spPr>
          <a:xfrm>
            <a:off x="1792288" y="3850416"/>
            <a:ext cx="5486400" cy="603250"/>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Descriptions</a:t>
            </a:r>
          </a:p>
        </p:txBody>
      </p:sp>
    </p:spTree>
    <p:extLst>
      <p:ext uri="{BB962C8B-B14F-4D97-AF65-F5344CB8AC3E}">
        <p14:creationId xmlns:p14="http://schemas.microsoft.com/office/powerpoint/2010/main" val="4188586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Rectangle 33">
            <a:extLst>
              <a:ext uri="{FF2B5EF4-FFF2-40B4-BE49-F238E27FC236}">
                <a16:creationId xmlns:a16="http://schemas.microsoft.com/office/drawing/2014/main" id="{6ACF1CAB-B39D-48C7-AA34-44092788A328}"/>
              </a:ext>
            </a:extLst>
          </p:cNvPr>
          <p:cNvSpPr>
            <a:spLocks noChangeArrowheads="1"/>
          </p:cNvSpPr>
          <p:nvPr userDrawn="1"/>
        </p:nvSpPr>
        <p:spPr bwMode="auto">
          <a:xfrm>
            <a:off x="0" y="0"/>
            <a:ext cx="9144000" cy="5143500"/>
          </a:xfrm>
          <a:prstGeom prst="rect">
            <a:avLst/>
          </a:prstGeom>
          <a:solidFill>
            <a:schemeClr val="bg1"/>
          </a:solidFill>
          <a:ln w="9525">
            <a:solidFill>
              <a:schemeClr val="tx1"/>
            </a:solidFill>
            <a:miter lim="800000"/>
            <a:headEnd/>
            <a:tailEnd/>
          </a:ln>
        </p:spPr>
        <p:txBody>
          <a:bodyPr wrap="none" anchor="ctr"/>
          <a:lstStyle>
            <a:lvl1pPr eaLnBrk="0" hangingPunct="0">
              <a:defRPr sz="1000">
                <a:solidFill>
                  <a:schemeClr val="tx1"/>
                </a:solidFill>
                <a:latin typeface="Arial" panose="020B0604020202020204" pitchFamily="34" charset="0"/>
              </a:defRPr>
            </a:lvl1pPr>
            <a:lvl2pPr marL="742950" indent="-285750" eaLnBrk="0" hangingPunct="0">
              <a:defRPr sz="1000">
                <a:solidFill>
                  <a:schemeClr val="tx1"/>
                </a:solidFill>
                <a:latin typeface="Arial" panose="020B0604020202020204" pitchFamily="34" charset="0"/>
              </a:defRPr>
            </a:lvl2pPr>
            <a:lvl3pPr marL="1143000" indent="-228600" eaLnBrk="0" hangingPunct="0">
              <a:defRPr sz="1000">
                <a:solidFill>
                  <a:schemeClr val="tx1"/>
                </a:solidFill>
                <a:latin typeface="Arial" panose="020B0604020202020204" pitchFamily="34" charset="0"/>
              </a:defRPr>
            </a:lvl3pPr>
            <a:lvl4pPr marL="1600200" indent="-228600" eaLnBrk="0" hangingPunct="0">
              <a:defRPr sz="1000">
                <a:solidFill>
                  <a:schemeClr val="tx1"/>
                </a:solidFill>
                <a:latin typeface="Arial" panose="020B0604020202020204" pitchFamily="34" charset="0"/>
              </a:defRPr>
            </a:lvl4pPr>
            <a:lvl5pPr marL="2057400" indent="-228600" eaLnBrk="0" hangingPunct="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endParaRPr lang="en-US" altLang="en-US" sz="563" dirty="0"/>
          </a:p>
        </p:txBody>
      </p:sp>
    </p:spTree>
    <p:extLst>
      <p:ext uri="{BB962C8B-B14F-4D97-AF65-F5344CB8AC3E}">
        <p14:creationId xmlns:p14="http://schemas.microsoft.com/office/powerpoint/2010/main" val="142001142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44BC9-B7F4-4597-9183-E9C37AEA30E0}"/>
              </a:ext>
            </a:extLst>
          </p:cNvPr>
          <p:cNvSpPr>
            <a:spLocks noGrp="1"/>
          </p:cNvSpPr>
          <p:nvPr>
            <p:ph type="title"/>
          </p:nvPr>
        </p:nvSpPr>
        <p:spPr>
          <a:xfrm>
            <a:off x="457200" y="3509"/>
            <a:ext cx="8229600" cy="85725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FA76E30C-FD29-4021-8BAC-49B4B39B4051}"/>
              </a:ext>
            </a:extLst>
          </p:cNvPr>
          <p:cNvSpPr>
            <a:spLocks noGrp="1"/>
          </p:cNvSpPr>
          <p:nvPr>
            <p:ph type="dt" sz="half" idx="10"/>
          </p:nvPr>
        </p:nvSpPr>
        <p:spPr/>
        <p:txBody>
          <a:bodyPr/>
          <a:lstStyle/>
          <a:p>
            <a:fld id="{E30CF578-0104-0E4B-84AD-1E4A73FB875C}" type="datetimeFigureOut">
              <a:rPr lang="en-US" smtClean="0"/>
              <a:t>7/5/2020</a:t>
            </a:fld>
            <a:endParaRPr lang="en-US" dirty="0"/>
          </a:p>
        </p:txBody>
      </p:sp>
      <p:sp>
        <p:nvSpPr>
          <p:cNvPr id="4" name="Footer Placeholder 3">
            <a:extLst>
              <a:ext uri="{FF2B5EF4-FFF2-40B4-BE49-F238E27FC236}">
                <a16:creationId xmlns:a16="http://schemas.microsoft.com/office/drawing/2014/main" id="{AD19300A-18E8-4F55-975A-5AA7BD94A3D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F24CF25-2DD4-40E3-AFF0-DFB5786253FF}"/>
              </a:ext>
            </a:extLst>
          </p:cNvPr>
          <p:cNvSpPr>
            <a:spLocks noGrp="1"/>
          </p:cNvSpPr>
          <p:nvPr>
            <p:ph type="sldNum" sz="quarter" idx="12"/>
          </p:nvPr>
        </p:nvSpPr>
        <p:spPr/>
        <p:txBody>
          <a:bodyPr/>
          <a:lstStyle/>
          <a:p>
            <a:fld id="{B911AF64-395E-CF4B-A7C1-049A6105F9D7}" type="slidenum">
              <a:rPr lang="en-US" smtClean="0"/>
              <a:t>‹#›</a:t>
            </a:fld>
            <a:endParaRPr lang="en-US" dirty="0"/>
          </a:p>
        </p:txBody>
      </p:sp>
      <p:pic>
        <p:nvPicPr>
          <p:cNvPr id="6" name="Picture 5">
            <a:extLst>
              <a:ext uri="{FF2B5EF4-FFF2-40B4-BE49-F238E27FC236}">
                <a16:creationId xmlns:a16="http://schemas.microsoft.com/office/drawing/2014/main" id="{DFB5DBE3-23D5-4BC7-84BA-2067B947045C}"/>
              </a:ext>
            </a:extLst>
          </p:cNvPr>
          <p:cNvPicPr>
            <a:picLocks noChangeAspect="1"/>
          </p:cNvPicPr>
          <p:nvPr userDrawn="1"/>
        </p:nvPicPr>
        <p:blipFill>
          <a:blip r:embed="rId2"/>
          <a:stretch>
            <a:fillRect/>
          </a:stretch>
        </p:blipFill>
        <p:spPr>
          <a:xfrm>
            <a:off x="0" y="2"/>
            <a:ext cx="9144000" cy="860759"/>
          </a:xfrm>
          <a:prstGeom prst="rect">
            <a:avLst/>
          </a:prstGeom>
        </p:spPr>
      </p:pic>
      <p:pic>
        <p:nvPicPr>
          <p:cNvPr id="7" name="Picture 6">
            <a:extLst>
              <a:ext uri="{FF2B5EF4-FFF2-40B4-BE49-F238E27FC236}">
                <a16:creationId xmlns:a16="http://schemas.microsoft.com/office/drawing/2014/main" id="{58888706-C330-4F32-998D-2E3FA0C2B62D}"/>
              </a:ext>
            </a:extLst>
          </p:cNvPr>
          <p:cNvPicPr>
            <a:picLocks noChangeAspect="1"/>
          </p:cNvPicPr>
          <p:nvPr userDrawn="1"/>
        </p:nvPicPr>
        <p:blipFill>
          <a:blip r:embed="rId3"/>
          <a:stretch>
            <a:fillRect/>
          </a:stretch>
        </p:blipFill>
        <p:spPr>
          <a:xfrm>
            <a:off x="7420708" y="368390"/>
            <a:ext cx="1312984" cy="984738"/>
          </a:xfrm>
          <a:prstGeom prst="rect">
            <a:avLst/>
          </a:prstGeom>
        </p:spPr>
      </p:pic>
    </p:spTree>
    <p:extLst>
      <p:ext uri="{BB962C8B-B14F-4D97-AF65-F5344CB8AC3E}">
        <p14:creationId xmlns:p14="http://schemas.microsoft.com/office/powerpoint/2010/main" val="22309258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85725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30CF578-0104-0E4B-84AD-1E4A73FB875C}" type="datetimeFigureOut">
              <a:rPr lang="en-US" smtClean="0"/>
              <a:t>7/5/2020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11AF64-395E-CF4B-A7C1-049A6105F9D7}" type="slidenum">
              <a:rPr lang="en-US" smtClean="0"/>
              <a:t>‹#›</a:t>
            </a:fld>
            <a:endParaRPr lang="en-US" dirty="0"/>
          </a:p>
        </p:txBody>
      </p:sp>
    </p:spTree>
    <p:extLst>
      <p:ext uri="{BB962C8B-B14F-4D97-AF65-F5344CB8AC3E}">
        <p14:creationId xmlns:p14="http://schemas.microsoft.com/office/powerpoint/2010/main" val="1988082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9559"/>
            <a:ext cx="8229600" cy="857250"/>
          </a:xfr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0CF578-0104-0E4B-84AD-1E4A73FB875C}" type="datetimeFigureOut">
              <a:rPr lang="en-US" smtClean="0"/>
              <a:t>7/5/2020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11AF64-395E-CF4B-A7C1-049A6105F9D7}" type="slidenum">
              <a:rPr lang="en-US" smtClean="0"/>
              <a:t>‹#›</a:t>
            </a:fld>
            <a:endParaRPr lang="en-US" dirty="0"/>
          </a:p>
        </p:txBody>
      </p:sp>
    </p:spTree>
    <p:extLst>
      <p:ext uri="{BB962C8B-B14F-4D97-AF65-F5344CB8AC3E}">
        <p14:creationId xmlns:p14="http://schemas.microsoft.com/office/powerpoint/2010/main" val="2855947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resenter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082608" y="86308"/>
            <a:ext cx="6604193" cy="1197547"/>
          </a:xfrm>
          <a:prstGeom prst="rect">
            <a:avLst/>
          </a:prstGeom>
        </p:spPr>
        <p:txBody>
          <a:bodyPr>
            <a:noAutofit/>
          </a:bodyPr>
          <a:lstStyle>
            <a:lvl1pPr algn="l">
              <a:defRPr sz="3300" b="1">
                <a:solidFill>
                  <a:srgbClr val="0C4C99"/>
                </a:solidFill>
                <a:latin typeface="Arial" panose="020B0604020202020204" pitchFamily="34" charset="0"/>
                <a:cs typeface="Arial" panose="020B0604020202020204" pitchFamily="34" charset="0"/>
              </a:defRPr>
            </a:lvl1pPr>
          </a:lstStyle>
          <a:p>
            <a:r>
              <a:rPr lang="en-US"/>
              <a:t>Presentation Title</a:t>
            </a:r>
          </a:p>
        </p:txBody>
      </p:sp>
      <p:sp>
        <p:nvSpPr>
          <p:cNvPr id="3" name="Content Placeholder 2"/>
          <p:cNvSpPr>
            <a:spLocks noGrp="1"/>
          </p:cNvSpPr>
          <p:nvPr>
            <p:ph idx="1" hasCustomPrompt="1"/>
          </p:nvPr>
        </p:nvSpPr>
        <p:spPr>
          <a:xfrm>
            <a:off x="2082605" y="1403929"/>
            <a:ext cx="6604195" cy="2604655"/>
          </a:xfrm>
          <a:prstGeom prst="rect">
            <a:avLst/>
          </a:prstGeom>
        </p:spPr>
        <p:txBody>
          <a:bodyPr/>
          <a:lstStyle>
            <a:lvl1pPr marL="0" indent="0">
              <a:spcBef>
                <a:spcPts val="450"/>
              </a:spcBef>
              <a:buNone/>
              <a:defRPr lang="en-US" sz="2100" kern="1200" dirty="0" smtClean="0">
                <a:solidFill>
                  <a:srgbClr val="0C4C99"/>
                </a:solidFill>
                <a:latin typeface="Arial" panose="020B0604020202020204" pitchFamily="34" charset="0"/>
                <a:ea typeface="+mn-ea"/>
                <a:cs typeface="Arial" panose="020B0604020202020204" pitchFamily="34" charset="0"/>
              </a:defRPr>
            </a:lvl1pPr>
          </a:lstStyle>
          <a:p>
            <a:r>
              <a:rPr lang="en-US" sz="2400" b="1">
                <a:solidFill>
                  <a:srgbClr val="5E95A5"/>
                </a:solidFill>
                <a:latin typeface="Arial" panose="020B0604020202020204" pitchFamily="34" charset="0"/>
                <a:cs typeface="Arial" panose="020B0604020202020204" pitchFamily="34" charset="0"/>
              </a:rPr>
              <a:t>Speaker 1</a:t>
            </a:r>
          </a:p>
          <a:p>
            <a:r>
              <a:rPr lang="en-US" sz="2400" b="1">
                <a:solidFill>
                  <a:srgbClr val="5E95A5"/>
                </a:solidFill>
                <a:latin typeface="Arial" panose="020B0604020202020204" pitchFamily="34" charset="0"/>
                <a:cs typeface="Arial" panose="020B0604020202020204" pitchFamily="34" charset="0"/>
              </a:rPr>
              <a:t>	Job Title, Company</a:t>
            </a:r>
          </a:p>
          <a:p>
            <a:r>
              <a:rPr lang="en-US" sz="2400" b="1">
                <a:solidFill>
                  <a:srgbClr val="5E95A5"/>
                </a:solidFill>
                <a:latin typeface="Arial" panose="020B0604020202020204" pitchFamily="34" charset="0"/>
                <a:cs typeface="Arial" panose="020B0604020202020204" pitchFamily="34" charset="0"/>
              </a:rPr>
              <a:t>Speaker 2</a:t>
            </a:r>
          </a:p>
          <a:p>
            <a:r>
              <a:rPr lang="en-US" sz="2400" b="1">
                <a:solidFill>
                  <a:srgbClr val="5E95A5"/>
                </a:solidFill>
                <a:latin typeface="Arial" panose="020B0604020202020204" pitchFamily="34" charset="0"/>
                <a:cs typeface="Arial" panose="020B0604020202020204" pitchFamily="34" charset="0"/>
              </a:rPr>
              <a:t>	Job Title, Company</a:t>
            </a:r>
          </a:p>
        </p:txBody>
      </p:sp>
    </p:spTree>
    <p:extLst>
      <p:ext uri="{BB962C8B-B14F-4D97-AF65-F5344CB8AC3E}">
        <p14:creationId xmlns:p14="http://schemas.microsoft.com/office/powerpoint/2010/main" val="1911725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ain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B634C975-6041-4E1B-AFC2-47BDCF88FECE}"/>
              </a:ext>
            </a:extLst>
          </p:cNvPr>
          <p:cNvSpPr>
            <a:spLocks noGrp="1"/>
          </p:cNvSpPr>
          <p:nvPr>
            <p:ph idx="10" hasCustomPrompt="1"/>
          </p:nvPr>
        </p:nvSpPr>
        <p:spPr>
          <a:xfrm>
            <a:off x="489532" y="1140124"/>
            <a:ext cx="8229600" cy="3394075"/>
          </a:xfrm>
          <a:prstGeom prst="rect">
            <a:avLst/>
          </a:prstGeom>
        </p:spPr>
        <p:txBody>
          <a:bodyPr vert="horz" lIns="91440" tIns="45720" rIns="91440" bIns="45720" rtlCol="0">
            <a:normAutofit/>
          </a:bodyPr>
          <a:lstStyle>
            <a:lvl1pPr algn="l">
              <a:defRPr lang="en-US" sz="2400" b="1" kern="1200" dirty="0">
                <a:solidFill>
                  <a:srgbClr val="0C4C99"/>
                </a:solidFill>
                <a:latin typeface="Arial" panose="020B0604020202020204" pitchFamily="34" charset="0"/>
                <a:ea typeface="+mn-ea"/>
                <a:cs typeface="Arial" panose="020B0604020202020204" pitchFamily="34" charset="0"/>
              </a:defRPr>
            </a:lvl1pPr>
            <a:lvl2pPr>
              <a:spcBef>
                <a:spcPts val="900"/>
              </a:spcBef>
              <a:defRPr sz="1500">
                <a:solidFill>
                  <a:srgbClr val="0C4C99"/>
                </a:solidFill>
                <a:latin typeface="Arial" panose="020B0604020202020204" pitchFamily="34" charset="0"/>
                <a:cs typeface="Arial" panose="020B0604020202020204" pitchFamily="34" charset="0"/>
              </a:defRPr>
            </a:lvl2pPr>
            <a:lvl3pPr>
              <a:spcBef>
                <a:spcPts val="450"/>
              </a:spcBef>
              <a:defRPr>
                <a:solidFill>
                  <a:srgbClr val="0C4C99"/>
                </a:solidFill>
              </a:defRPr>
            </a:lvl3pPr>
            <a:lvl4pPr>
              <a:spcBef>
                <a:spcPts val="450"/>
              </a:spcBef>
              <a:defRPr>
                <a:solidFill>
                  <a:srgbClr val="0C4C99"/>
                </a:solidFill>
              </a:defRPr>
            </a:lvl4pPr>
            <a:lvl5pPr>
              <a:spcBef>
                <a:spcPts val="450"/>
              </a:spcBef>
              <a:defRPr>
                <a:solidFill>
                  <a:srgbClr val="0C4C99"/>
                </a:solidFill>
              </a:defRPr>
            </a:lvl5pPr>
          </a:lstStyle>
          <a:p>
            <a:pPr lvl="0"/>
            <a:r>
              <a:rPr lang="en-US"/>
              <a:t>Click to edit Master text styles</a:t>
            </a:r>
          </a:p>
          <a:p>
            <a:pPr lvl="1"/>
            <a:r>
              <a:rPr lang="en-US"/>
              <a:t>Your text here. </a:t>
            </a:r>
          </a:p>
        </p:txBody>
      </p:sp>
      <p:sp>
        <p:nvSpPr>
          <p:cNvPr id="4" name="Title Placeholder 1">
            <a:extLst>
              <a:ext uri="{FF2B5EF4-FFF2-40B4-BE49-F238E27FC236}">
                <a16:creationId xmlns:a16="http://schemas.microsoft.com/office/drawing/2014/main" id="{B8B028DF-5BE5-4989-92EE-3E476CB53FA2}"/>
              </a:ext>
            </a:extLst>
          </p:cNvPr>
          <p:cNvSpPr>
            <a:spLocks noGrp="1"/>
          </p:cNvSpPr>
          <p:nvPr>
            <p:ph type="title" hasCustomPrompt="1"/>
          </p:nvPr>
        </p:nvSpPr>
        <p:spPr>
          <a:xfrm>
            <a:off x="488729" y="164327"/>
            <a:ext cx="8229600" cy="857250"/>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sz="3300" b="1" kern="1200">
                <a:solidFill>
                  <a:srgbClr val="0C4C99"/>
                </a:solidFill>
                <a:latin typeface="Arial" panose="020B0604020202020204" pitchFamily="34" charset="0"/>
                <a:ea typeface="+mj-ea"/>
                <a:cs typeface="Arial" panose="020B0604020202020204" pitchFamily="34" charset="0"/>
              </a:defRPr>
            </a:lvl1pPr>
          </a:lstStyle>
          <a:p>
            <a:r>
              <a:rPr lang="en-US"/>
              <a:t>Header</a:t>
            </a:r>
          </a:p>
        </p:txBody>
      </p:sp>
    </p:spTree>
    <p:extLst>
      <p:ext uri="{BB962C8B-B14F-4D97-AF65-F5344CB8AC3E}">
        <p14:creationId xmlns:p14="http://schemas.microsoft.com/office/powerpoint/2010/main" val="726003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ed Layou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431" y="1539772"/>
            <a:ext cx="9142571" cy="3001057"/>
          </a:xfrm>
          <a:prstGeom prst="rect">
            <a:avLst/>
          </a:prstGeom>
        </p:spPr>
        <p:txBody>
          <a:bodyPr wrap="square">
            <a:noAutofit/>
          </a:bodyPr>
          <a:lstStyle/>
          <a:p>
            <a:pPr algn="ctr"/>
            <a:endParaRPr lang="en-US" sz="2400">
              <a:solidFill>
                <a:srgbClr val="364199"/>
              </a:solidFill>
              <a:latin typeface="Arial" pitchFamily="34" charset="0"/>
              <a:cs typeface="Arial" pitchFamily="34" charset="0"/>
            </a:endParaRPr>
          </a:p>
        </p:txBody>
      </p:sp>
      <p:sp>
        <p:nvSpPr>
          <p:cNvPr id="4" name="Title Placeholder 1">
            <a:extLst>
              <a:ext uri="{FF2B5EF4-FFF2-40B4-BE49-F238E27FC236}">
                <a16:creationId xmlns:a16="http://schemas.microsoft.com/office/drawing/2014/main" id="{C8DDEAE6-F6C6-47E3-BD5C-30C075919F97}"/>
              </a:ext>
            </a:extLst>
          </p:cNvPr>
          <p:cNvSpPr>
            <a:spLocks noGrp="1"/>
          </p:cNvSpPr>
          <p:nvPr>
            <p:ph type="title" hasCustomPrompt="1"/>
          </p:nvPr>
        </p:nvSpPr>
        <p:spPr>
          <a:xfrm>
            <a:off x="457200" y="206375"/>
            <a:ext cx="8229600" cy="857250"/>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sz="3300" b="1" kern="1200">
                <a:solidFill>
                  <a:srgbClr val="0C4C99"/>
                </a:solidFill>
                <a:latin typeface="Arial" panose="020B0604020202020204" pitchFamily="34" charset="0"/>
                <a:ea typeface="+mj-ea"/>
                <a:cs typeface="Arial" panose="020B0604020202020204" pitchFamily="34" charset="0"/>
              </a:defRPr>
            </a:lvl1pPr>
          </a:lstStyle>
          <a:p>
            <a:r>
              <a:rPr lang="en-US"/>
              <a:t>Header</a:t>
            </a:r>
          </a:p>
        </p:txBody>
      </p:sp>
      <p:sp>
        <p:nvSpPr>
          <p:cNvPr id="5" name="Text Placeholder 2">
            <a:extLst>
              <a:ext uri="{FF2B5EF4-FFF2-40B4-BE49-F238E27FC236}">
                <a16:creationId xmlns:a16="http://schemas.microsoft.com/office/drawing/2014/main" id="{0C0D32AA-3475-4D19-94E2-5F7CC1A938A5}"/>
              </a:ext>
            </a:extLst>
          </p:cNvPr>
          <p:cNvSpPr>
            <a:spLocks noGrp="1"/>
          </p:cNvSpPr>
          <p:nvPr>
            <p:ph idx="1"/>
          </p:nvPr>
        </p:nvSpPr>
        <p:spPr>
          <a:xfrm>
            <a:off x="457200" y="1200152"/>
            <a:ext cx="8229600" cy="3394075"/>
          </a:xfrm>
          <a:prstGeom prst="rect">
            <a:avLst/>
          </a:prstGeom>
        </p:spPr>
        <p:txBody>
          <a:bodyPr vert="horz" lIns="91440" tIns="45720" rIns="91440" bIns="45720" rtlCol="0">
            <a:normAutofit/>
          </a:bodyPr>
          <a:lstStyle>
            <a:lvl1pPr algn="l">
              <a:defRPr lang="en-US" sz="2400" b="1" kern="1200" dirty="0">
                <a:solidFill>
                  <a:srgbClr val="0C4C99"/>
                </a:solidFill>
                <a:latin typeface="Arial" panose="020B0604020202020204" pitchFamily="34" charset="0"/>
                <a:ea typeface="+mn-ea"/>
                <a:cs typeface="Arial" panose="020B0604020202020204" pitchFamily="34" charset="0"/>
              </a:defRPr>
            </a:lvl1pPr>
            <a:lvl2pPr marL="257175" indent="-257175">
              <a:spcBef>
                <a:spcPts val="450"/>
              </a:spcBef>
              <a:buFont typeface="Wingdings" panose="05000000000000000000" pitchFamily="2" charset="2"/>
              <a:buChar char="q"/>
              <a:defRPr sz="1500">
                <a:solidFill>
                  <a:srgbClr val="0C4C99"/>
                </a:solidFill>
                <a:latin typeface="Arial" panose="020B0604020202020204" pitchFamily="34" charset="0"/>
                <a:cs typeface="Arial" panose="020B0604020202020204" pitchFamily="34" charset="0"/>
              </a:defRPr>
            </a:lvl2pPr>
            <a:lvl3pPr marL="257175" indent="-257175">
              <a:buFont typeface="Wingdings" panose="05000000000000000000" pitchFamily="2" charset="2"/>
              <a:buChar char="q"/>
              <a:defRPr sz="1500">
                <a:solidFill>
                  <a:srgbClr val="0C4C99"/>
                </a:solidFill>
                <a:latin typeface="Arial" panose="020B0604020202020204" pitchFamily="34" charset="0"/>
                <a:cs typeface="Arial" panose="020B0604020202020204" pitchFamily="34" charset="0"/>
              </a:defRPr>
            </a:lvl3pPr>
            <a:lvl4pPr marL="257175" indent="-257175">
              <a:buFont typeface="Wingdings" panose="05000000000000000000" pitchFamily="2" charset="2"/>
              <a:buChar char="q"/>
              <a:defRPr sz="1500">
                <a:solidFill>
                  <a:srgbClr val="0C4C99"/>
                </a:solidFill>
                <a:latin typeface="Arial" panose="020B0604020202020204" pitchFamily="34" charset="0"/>
                <a:cs typeface="Arial" panose="020B0604020202020204" pitchFamily="34" charset="0"/>
              </a:defRPr>
            </a:lvl4pPr>
            <a:lvl5pPr marL="257175" indent="-257175">
              <a:buFont typeface="Wingdings" panose="05000000000000000000" pitchFamily="2" charset="2"/>
              <a:buChar char="q"/>
              <a:defRPr sz="1500">
                <a:solidFill>
                  <a:srgbClr val="0C4C99"/>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7071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ed Layou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6375"/>
            <a:ext cx="8229600" cy="857250"/>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sz="3300" b="1" kern="1200">
                <a:solidFill>
                  <a:srgbClr val="0C4C99"/>
                </a:solidFill>
                <a:latin typeface="Arial" panose="020B0604020202020204" pitchFamily="34" charset="0"/>
                <a:ea typeface="+mj-ea"/>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457200" y="1135500"/>
            <a:ext cx="8229600" cy="3394075"/>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 typeface="Wingdings" panose="05000000000000000000" pitchFamily="2" charset="2"/>
              <a:buChar char="q"/>
              <a:defRPr sz="2400" b="1" kern="1200">
                <a:solidFill>
                  <a:srgbClr val="0C4C99"/>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Font typeface="Wingdings" panose="05000000000000000000" pitchFamily="2" charset="2"/>
              <a:buChar char="q"/>
              <a:defRPr sz="2100" kern="1200">
                <a:solidFill>
                  <a:srgbClr val="5E95A5"/>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Font typeface="Wingdings" panose="05000000000000000000" pitchFamily="2" charset="2"/>
              <a:buChar char="q"/>
              <a:defRPr sz="1800" kern="1200">
                <a:solidFill>
                  <a:srgbClr val="0C4C99"/>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Font typeface="Wingdings" panose="05000000000000000000" pitchFamily="2" charset="2"/>
              <a:buChar char="q"/>
              <a:defRPr sz="1500" kern="1200">
                <a:solidFill>
                  <a:srgbClr val="5E95A5"/>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Font typeface="Wingdings" panose="05000000000000000000" pitchFamily="2" charset="2"/>
              <a:buChar char="q"/>
              <a:defRPr sz="1500" kern="1200">
                <a:solidFill>
                  <a:srgbClr val="0C4C99"/>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48135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6375"/>
            <a:ext cx="8229600" cy="857250"/>
          </a:xfrm>
          <a:prstGeom prst="rect">
            <a:avLst/>
          </a:prstGeom>
        </p:spPr>
        <p:txBody>
          <a:bodyPr/>
          <a:lstStyle>
            <a:lvl1pPr>
              <a:defRPr lang="en-US" sz="3300" b="1" kern="1200" dirty="0">
                <a:solidFill>
                  <a:srgbClr val="0C4C99"/>
                </a:solidFill>
                <a:latin typeface="Arial" panose="020B0604020202020204" pitchFamily="34" charset="0"/>
                <a:ea typeface="+mj-ea"/>
                <a:cs typeface="Arial" panose="020B0604020202020204" pitchFamily="34" charset="0"/>
              </a:defRPr>
            </a:lvl1pPr>
          </a:lstStyle>
          <a:p>
            <a:r>
              <a:rPr lang="en-US"/>
              <a:t>Header</a:t>
            </a:r>
          </a:p>
        </p:txBody>
      </p:sp>
      <p:sp>
        <p:nvSpPr>
          <p:cNvPr id="3" name="Text Placeholder 2"/>
          <p:cNvSpPr>
            <a:spLocks noGrp="1"/>
          </p:cNvSpPr>
          <p:nvPr>
            <p:ph type="body" idx="1"/>
          </p:nvPr>
        </p:nvSpPr>
        <p:spPr>
          <a:xfrm>
            <a:off x="457201" y="1113994"/>
            <a:ext cx="4040188" cy="481012"/>
          </a:xfrm>
          <a:prstGeom prst="rect">
            <a:avLst/>
          </a:prstGeom>
        </p:spPr>
        <p:txBody>
          <a:bodyPr anchor="b">
            <a:normAutofit/>
          </a:bodyPr>
          <a:lstStyle>
            <a:lvl1pPr marL="0" indent="0">
              <a:buNone/>
              <a:defRPr sz="1500" b="1">
                <a:solidFill>
                  <a:srgbClr val="0C4C99"/>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1" y="1595008"/>
            <a:ext cx="4040188" cy="2962275"/>
          </a:xfrm>
          <a:prstGeom prst="rect">
            <a:avLst/>
          </a:prstGeom>
        </p:spPr>
        <p:txBody>
          <a:bodyPr/>
          <a:lstStyle>
            <a:lvl1pPr marL="257175" indent="-257175">
              <a:buFont typeface="Wingdings" panose="05000000000000000000" pitchFamily="2" charset="2"/>
              <a:buChar char="q"/>
              <a:defRPr sz="1800">
                <a:solidFill>
                  <a:srgbClr val="0C4C99"/>
                </a:solidFill>
                <a:latin typeface="Arial" panose="020B0604020202020204" pitchFamily="34" charset="0"/>
                <a:cs typeface="Arial" panose="020B0604020202020204" pitchFamily="34" charset="0"/>
              </a:defRPr>
            </a:lvl1pPr>
            <a:lvl2pPr marL="557213" indent="-214313">
              <a:buFont typeface="Wingdings" panose="05000000000000000000" pitchFamily="2" charset="2"/>
              <a:buChar char="q"/>
              <a:defRPr sz="1500">
                <a:solidFill>
                  <a:srgbClr val="0C4C99"/>
                </a:solidFill>
                <a:latin typeface="Arial" panose="020B0604020202020204" pitchFamily="34" charset="0"/>
                <a:cs typeface="Arial" panose="020B0604020202020204" pitchFamily="34" charset="0"/>
              </a:defRPr>
            </a:lvl2pPr>
            <a:lvl3pPr marL="857250" indent="-171450">
              <a:buFont typeface="Wingdings" panose="05000000000000000000" pitchFamily="2" charset="2"/>
              <a:buChar char="q"/>
              <a:defRPr sz="1350">
                <a:solidFill>
                  <a:srgbClr val="0C4C99"/>
                </a:solidFill>
                <a:latin typeface="Arial" panose="020B0604020202020204" pitchFamily="34" charset="0"/>
                <a:cs typeface="Arial" panose="020B0604020202020204" pitchFamily="34" charset="0"/>
              </a:defRPr>
            </a:lvl3pPr>
            <a:lvl4pPr marL="1200150" indent="-171450">
              <a:buFont typeface="Wingdings" panose="05000000000000000000" pitchFamily="2" charset="2"/>
              <a:buChar char="q"/>
              <a:defRPr sz="1200">
                <a:solidFill>
                  <a:srgbClr val="0C4C99"/>
                </a:solidFill>
                <a:latin typeface="Arial" panose="020B0604020202020204" pitchFamily="34" charset="0"/>
                <a:cs typeface="Arial" panose="020B0604020202020204" pitchFamily="34" charset="0"/>
              </a:defRPr>
            </a:lvl4pPr>
            <a:lvl5pPr marL="1543050" indent="-171450">
              <a:buFont typeface="Wingdings" panose="05000000000000000000" pitchFamily="2" charset="2"/>
              <a:buChar char="q"/>
              <a:defRPr sz="1200">
                <a:solidFill>
                  <a:srgbClr val="0C4C99"/>
                </a:solidFill>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13994"/>
            <a:ext cx="4041775" cy="481012"/>
          </a:xfrm>
          <a:prstGeom prst="rect">
            <a:avLst/>
          </a:prstGeom>
        </p:spPr>
        <p:txBody>
          <a:bodyPr anchor="b">
            <a:normAutofit/>
          </a:bodyPr>
          <a:lstStyle>
            <a:lvl1pPr marL="0" indent="0">
              <a:buNone/>
              <a:defRPr sz="1500" b="1">
                <a:solidFill>
                  <a:srgbClr val="0C4C99"/>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595008"/>
            <a:ext cx="4041775" cy="2962275"/>
          </a:xfrm>
          <a:prstGeom prst="rect">
            <a:avLst/>
          </a:prstGeom>
        </p:spPr>
        <p:txBody>
          <a:bodyPr/>
          <a:lstStyle>
            <a:lvl1pPr marL="257175" indent="-257175">
              <a:buFont typeface="Wingdings" panose="05000000000000000000" pitchFamily="2" charset="2"/>
              <a:buChar char="q"/>
              <a:defRPr sz="1800">
                <a:solidFill>
                  <a:srgbClr val="0C4C99"/>
                </a:solidFill>
                <a:latin typeface="Arial" panose="020B0604020202020204" pitchFamily="34" charset="0"/>
                <a:cs typeface="Arial" panose="020B0604020202020204" pitchFamily="34" charset="0"/>
              </a:defRPr>
            </a:lvl1pPr>
            <a:lvl2pPr marL="557213" indent="-214313">
              <a:buFont typeface="Wingdings" panose="05000000000000000000" pitchFamily="2" charset="2"/>
              <a:buChar char="q"/>
              <a:defRPr sz="1500">
                <a:solidFill>
                  <a:srgbClr val="0C4C99"/>
                </a:solidFill>
                <a:latin typeface="Arial" panose="020B0604020202020204" pitchFamily="34" charset="0"/>
                <a:cs typeface="Arial" panose="020B0604020202020204" pitchFamily="34" charset="0"/>
              </a:defRPr>
            </a:lvl2pPr>
            <a:lvl3pPr marL="857250" indent="-171450">
              <a:buFont typeface="Wingdings" panose="05000000000000000000" pitchFamily="2" charset="2"/>
              <a:buChar char="q"/>
              <a:defRPr sz="1350">
                <a:solidFill>
                  <a:srgbClr val="0C4C99"/>
                </a:solidFill>
                <a:latin typeface="Arial" panose="020B0604020202020204" pitchFamily="34" charset="0"/>
                <a:cs typeface="Arial" panose="020B0604020202020204" pitchFamily="34" charset="0"/>
              </a:defRPr>
            </a:lvl3pPr>
            <a:lvl4pPr marL="1200150" indent="-171450">
              <a:buFont typeface="Wingdings" panose="05000000000000000000" pitchFamily="2" charset="2"/>
              <a:buChar char="q"/>
              <a:defRPr sz="1200">
                <a:solidFill>
                  <a:srgbClr val="0C4C99"/>
                </a:solidFill>
                <a:latin typeface="Arial" panose="020B0604020202020204" pitchFamily="34" charset="0"/>
                <a:cs typeface="Arial" panose="020B0604020202020204" pitchFamily="34" charset="0"/>
              </a:defRPr>
            </a:lvl4pPr>
            <a:lvl5pPr marL="1543050" indent="-171450">
              <a:buFont typeface="Wingdings" panose="05000000000000000000" pitchFamily="2" charset="2"/>
              <a:buChar char="q"/>
              <a:defRPr sz="1200">
                <a:solidFill>
                  <a:srgbClr val="0C4C99"/>
                </a:solidFill>
                <a:latin typeface="Arial" panose="020B0604020202020204" pitchFamily="34" charset="0"/>
                <a:cs typeface="Arial" panose="020B0604020202020204" pitchFamily="34" charset="0"/>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6368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03970" y="132487"/>
            <a:ext cx="7782831" cy="857250"/>
          </a:xfrm>
          <a:prstGeom prst="rect">
            <a:avLst/>
          </a:prstGeom>
        </p:spPr>
        <p:txBody>
          <a:bodyPr/>
          <a:lstStyle>
            <a:lvl1pPr>
              <a:defRPr b="1">
                <a:solidFill>
                  <a:srgbClr val="0C4C99"/>
                </a:solidFill>
                <a:latin typeface="Arial" panose="020B0604020202020204" pitchFamily="34" charset="0"/>
                <a:cs typeface="Arial" panose="020B0604020202020204" pitchFamily="34" charset="0"/>
              </a:defRPr>
            </a:lvl1pPr>
          </a:lstStyle>
          <a:p>
            <a:r>
              <a:rPr lang="en-US"/>
              <a:t>Header</a:t>
            </a:r>
          </a:p>
        </p:txBody>
      </p:sp>
      <p:sp>
        <p:nvSpPr>
          <p:cNvPr id="4" name="Picture Placeholder 2">
            <a:extLst>
              <a:ext uri="{FF2B5EF4-FFF2-40B4-BE49-F238E27FC236}">
                <a16:creationId xmlns:a16="http://schemas.microsoft.com/office/drawing/2014/main" id="{80076649-5E88-4D17-8FA2-778FD46DBBB2}"/>
              </a:ext>
            </a:extLst>
          </p:cNvPr>
          <p:cNvSpPr>
            <a:spLocks noGrp="1"/>
          </p:cNvSpPr>
          <p:nvPr>
            <p:ph type="pic" idx="1"/>
          </p:nvPr>
        </p:nvSpPr>
        <p:spPr>
          <a:xfrm>
            <a:off x="903970" y="1025241"/>
            <a:ext cx="7782831" cy="2696725"/>
          </a:xfrm>
          <a:prstGeom prst="rect">
            <a:avLst/>
          </a:prstGeom>
        </p:spPr>
        <p:txBody>
          <a:bodyPr/>
          <a:lstStyle>
            <a:lvl1pPr marL="0" indent="0" algn="ctr">
              <a:buNone/>
              <a:defRPr sz="2700">
                <a:solidFill>
                  <a:srgbClr val="0C4C99"/>
                </a:solidFill>
                <a:latin typeface="Arial" panose="020B0604020202020204" pitchFamily="34" charset="0"/>
                <a:cs typeface="Arial" panose="020B0604020202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5" name="Text Placeholder 3">
            <a:extLst>
              <a:ext uri="{FF2B5EF4-FFF2-40B4-BE49-F238E27FC236}">
                <a16:creationId xmlns:a16="http://schemas.microsoft.com/office/drawing/2014/main" id="{7A4CC61F-73BB-417F-961F-88FF227C2921}"/>
              </a:ext>
            </a:extLst>
          </p:cNvPr>
          <p:cNvSpPr>
            <a:spLocks noGrp="1"/>
          </p:cNvSpPr>
          <p:nvPr>
            <p:ph type="body" sz="half" idx="2" hasCustomPrompt="1"/>
          </p:nvPr>
        </p:nvSpPr>
        <p:spPr>
          <a:xfrm>
            <a:off x="903970" y="3776528"/>
            <a:ext cx="7782831" cy="693872"/>
          </a:xfrm>
          <a:prstGeom prst="rect">
            <a:avLst/>
          </a:prstGeom>
        </p:spPr>
        <p:txBody>
          <a:bodyPr/>
          <a:lstStyle>
            <a:lvl1pPr marL="0" indent="0">
              <a:buNone/>
              <a:defRPr sz="1200">
                <a:solidFill>
                  <a:srgbClr val="0C4C99"/>
                </a:solidFill>
                <a:latin typeface="Arial" panose="020B0604020202020204" pitchFamily="34" charset="0"/>
                <a:cs typeface="Arial" panose="020B0604020202020204"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Descriptions</a:t>
            </a:r>
          </a:p>
        </p:txBody>
      </p:sp>
    </p:spTree>
    <p:extLst>
      <p:ext uri="{BB962C8B-B14F-4D97-AF65-F5344CB8AC3E}">
        <p14:creationId xmlns:p14="http://schemas.microsoft.com/office/powerpoint/2010/main" val="4207859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9345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431" y="1539772"/>
            <a:ext cx="9142571" cy="3001057"/>
          </a:xfrm>
          <a:prstGeom prst="rect">
            <a:avLst/>
          </a:prstGeom>
        </p:spPr>
        <p:txBody>
          <a:bodyPr wrap="square">
            <a:noAutofit/>
          </a:bodyPr>
          <a:lstStyle/>
          <a:p>
            <a:pPr algn="ctr"/>
            <a:endParaRPr lang="en-US" sz="2400">
              <a:solidFill>
                <a:srgbClr val="364199"/>
              </a:solidFill>
              <a:latin typeface="Arial" pitchFamily="34" charset="0"/>
              <a:cs typeface="Arial" pitchFamily="34" charset="0"/>
            </a:endParaRPr>
          </a:p>
        </p:txBody>
      </p:sp>
      <p:sp>
        <p:nvSpPr>
          <p:cNvPr id="4" name="Title Placeholder 1">
            <a:extLst>
              <a:ext uri="{FF2B5EF4-FFF2-40B4-BE49-F238E27FC236}">
                <a16:creationId xmlns:a16="http://schemas.microsoft.com/office/drawing/2014/main" id="{C8DDEAE6-F6C6-47E3-BD5C-30C075919F97}"/>
              </a:ext>
            </a:extLst>
          </p:cNvPr>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5" name="Text Placeholder 2">
            <a:extLst>
              <a:ext uri="{FF2B5EF4-FFF2-40B4-BE49-F238E27FC236}">
                <a16:creationId xmlns:a16="http://schemas.microsoft.com/office/drawing/2014/main" id="{0C0D32AA-3475-4D19-94E2-5F7CC1A938A5}"/>
              </a:ext>
            </a:extLst>
          </p:cNvPr>
          <p:cNvSpPr>
            <a:spLocks noGrp="1"/>
          </p:cNvSpPr>
          <p:nvPr>
            <p:ph idx="1"/>
          </p:nvPr>
        </p:nvSpPr>
        <p:spPr>
          <a:xfrm>
            <a:off x="457200" y="1200152"/>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9037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5.emf"/><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4.emf"/><Relationship Id="rId5" Type="http://schemas.openxmlformats.org/officeDocument/2006/relationships/theme" Target="../theme/theme3.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8442170"/>
      </p:ext>
    </p:extLst>
  </p:cSld>
  <p:clrMap bg1="lt1" tx1="dk1" bg2="lt2" tx2="dk2" accent1="accent1" accent2="accent2" accent3="accent3" accent4="accent4" accent5="accent5" accent6="accent6" hlink="hlink" folHlink="folHlink"/>
  <p:sldLayoutIdLst>
    <p:sldLayoutId id="2147483653" r:id="rId1"/>
    <p:sldLayoutId id="2147483656" r:id="rId2"/>
    <p:sldLayoutId id="2147483824" r:id="rId3"/>
    <p:sldLayoutId id="2147483664" r:id="rId4"/>
    <p:sldLayoutId id="2147483665" r:id="rId5"/>
    <p:sldLayoutId id="2147483659" r:id="rId6"/>
    <p:sldLayoutId id="2147483670" r:id="rId7"/>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2"/>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122136"/>
      </p:ext>
    </p:extLst>
  </p:cSld>
  <p:clrMap bg1="lt1" tx1="dk1" bg2="lt2" tx2="dk2" accent1="accent1" accent2="accent2" accent3="accent3" accent4="accent4" accent5="accent5" accent6="accent6" hlink="hlink" folHlink="folHlink"/>
  <p:sldLayoutIdLst>
    <p:sldLayoutId id="2147483651" r:id="rId1"/>
    <p:sldLayoutId id="2147483669" r:id="rId2"/>
    <p:sldLayoutId id="2147483658" r:id="rId3"/>
    <p:sldLayoutId id="2147483663" r:id="rId4"/>
  </p:sldLayoutIdLst>
  <p:txStyles>
    <p:titleStyle>
      <a:lvl1pPr algn="ctr" defTabSz="685800" rtl="0" eaLnBrk="1" latinLnBrk="0" hangingPunct="1">
        <a:spcBef>
          <a:spcPct val="0"/>
        </a:spcBef>
        <a:buNone/>
        <a:defRPr sz="3300" b="1" kern="1200">
          <a:solidFill>
            <a:srgbClr val="0C4C99"/>
          </a:solidFill>
          <a:latin typeface="Arial" panose="020B0604020202020204" pitchFamily="34" charset="0"/>
          <a:ea typeface="+mj-ea"/>
          <a:cs typeface="Arial" panose="020B0604020202020204" pitchFamily="34" charset="0"/>
        </a:defRPr>
      </a:lvl1pPr>
    </p:titleStyle>
    <p:bodyStyle>
      <a:lvl1pPr marL="257175" indent="-257175" algn="l" defTabSz="685800" rtl="0" eaLnBrk="1" latinLnBrk="0" hangingPunct="1">
        <a:spcBef>
          <a:spcPct val="20000"/>
        </a:spcBef>
        <a:buFont typeface="Wingdings" panose="05000000000000000000" pitchFamily="2" charset="2"/>
        <a:buChar char="q"/>
        <a:defRPr sz="2400" kern="1200">
          <a:solidFill>
            <a:srgbClr val="0C4C99"/>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Font typeface="Wingdings" panose="05000000000000000000" pitchFamily="2" charset="2"/>
        <a:buChar char="q"/>
        <a:defRPr sz="2100" kern="1200">
          <a:solidFill>
            <a:srgbClr val="5E95A5"/>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Font typeface="Wingdings" panose="05000000000000000000" pitchFamily="2" charset="2"/>
        <a:buChar char="q"/>
        <a:defRPr sz="1800" kern="1200">
          <a:solidFill>
            <a:srgbClr val="0C4C99"/>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Font typeface="Wingdings" panose="05000000000000000000" pitchFamily="2" charset="2"/>
        <a:buChar char="q"/>
        <a:defRPr sz="1500" kern="1200">
          <a:solidFill>
            <a:srgbClr val="5E95A5"/>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Font typeface="Wingdings" panose="05000000000000000000" pitchFamily="2" charset="2"/>
        <a:buChar char="q"/>
        <a:defRPr sz="1500" kern="1200">
          <a:solidFill>
            <a:srgbClr val="0C4C99"/>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675">
                <a:solidFill>
                  <a:schemeClr val="tx1">
                    <a:tint val="75000"/>
                  </a:schemeClr>
                </a:solidFill>
              </a:defRPr>
            </a:lvl1pPr>
          </a:lstStyle>
          <a:p>
            <a:fld id="{E30CF578-0104-0E4B-84AD-1E4A73FB875C}" type="datetimeFigureOut">
              <a:rPr lang="en-US" smtClean="0"/>
              <a:t>7/5/2020</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675">
                <a:solidFill>
                  <a:schemeClr val="tx1">
                    <a:tint val="75000"/>
                  </a:schemeClr>
                </a:solidFill>
              </a:defRPr>
            </a:lvl1pPr>
          </a:lstStyle>
          <a:p>
            <a:fld id="{B911AF64-395E-CF4B-A7C1-049A6105F9D7}" type="slidenum">
              <a:rPr lang="en-US" smtClean="0"/>
              <a:t>‹#›</a:t>
            </a:fld>
            <a:endParaRPr lang="en-US" dirty="0"/>
          </a:p>
        </p:txBody>
      </p:sp>
      <p:pic>
        <p:nvPicPr>
          <p:cNvPr id="7" name="Picture 6">
            <a:extLst>
              <a:ext uri="{FF2B5EF4-FFF2-40B4-BE49-F238E27FC236}">
                <a16:creationId xmlns:a16="http://schemas.microsoft.com/office/drawing/2014/main" id="{C077DCEB-97B6-448B-B38C-E3717A3720B1}"/>
              </a:ext>
            </a:extLst>
          </p:cNvPr>
          <p:cNvPicPr>
            <a:picLocks noChangeAspect="1"/>
          </p:cNvPicPr>
          <p:nvPr userDrawn="1"/>
        </p:nvPicPr>
        <p:blipFill>
          <a:blip r:embed="rId6"/>
          <a:stretch>
            <a:fillRect/>
          </a:stretch>
        </p:blipFill>
        <p:spPr>
          <a:xfrm>
            <a:off x="0" y="2"/>
            <a:ext cx="9144000" cy="860759"/>
          </a:xfrm>
          <a:prstGeom prst="rect">
            <a:avLst/>
          </a:prstGeom>
        </p:spPr>
      </p:pic>
      <p:pic>
        <p:nvPicPr>
          <p:cNvPr id="8" name="Picture 7">
            <a:extLst>
              <a:ext uri="{FF2B5EF4-FFF2-40B4-BE49-F238E27FC236}">
                <a16:creationId xmlns:a16="http://schemas.microsoft.com/office/drawing/2014/main" id="{7E3A1A24-31D8-4D1C-A16F-44B45DF1CE02}"/>
              </a:ext>
            </a:extLst>
          </p:cNvPr>
          <p:cNvPicPr>
            <a:picLocks noChangeAspect="1"/>
          </p:cNvPicPr>
          <p:nvPr userDrawn="1"/>
        </p:nvPicPr>
        <p:blipFill>
          <a:blip r:embed="rId7"/>
          <a:stretch>
            <a:fillRect/>
          </a:stretch>
        </p:blipFill>
        <p:spPr>
          <a:xfrm>
            <a:off x="7420708" y="368390"/>
            <a:ext cx="1312984" cy="984738"/>
          </a:xfrm>
          <a:prstGeom prst="rect">
            <a:avLst/>
          </a:prstGeom>
        </p:spPr>
      </p:pic>
    </p:spTree>
    <p:extLst>
      <p:ext uri="{BB962C8B-B14F-4D97-AF65-F5344CB8AC3E}">
        <p14:creationId xmlns:p14="http://schemas.microsoft.com/office/powerpoint/2010/main" val="932691030"/>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50" r:id="rId3"/>
    <p:sldLayoutId id="2147483652" r:id="rId4"/>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8" Type="http://schemas.openxmlformats.org/officeDocument/2006/relationships/hyperlink" Target="https://www.jeffolivet.com/jeffs-blog/2020/5/29/dear-white-people-use-your-words-use-your-actions-use-your-power" TargetMode="External"/><Relationship Id="rId13" Type="http://schemas.openxmlformats.org/officeDocument/2006/relationships/hyperlink" Target="https://www.innocenceproject.org/" TargetMode="External"/><Relationship Id="rId3" Type="http://schemas.openxmlformats.org/officeDocument/2006/relationships/hyperlink" Target="https://www.refinery29.com/en-us/2020/05/9841376/black-trauma-george-floyd-dear-white-people?utm_source=email&amp;utm_medium=email_share" TargetMode="External"/><Relationship Id="rId7" Type="http://schemas.openxmlformats.org/officeDocument/2006/relationships/hyperlink" Target="https://www.psychiatry.org/File%20Library/Psychiatrists/Cultural-Competency/Mental-Health-Disparities/Mental-Health-Facts-for-African-Americans.pdf" TargetMode="External"/><Relationship Id="rId12" Type="http://schemas.openxmlformats.org/officeDocument/2006/relationships/hyperlink" Target="https://www.joincampaignzero.org/#campaign" TargetMode="External"/><Relationship Id="rId2" Type="http://schemas.openxmlformats.org/officeDocument/2006/relationships/hyperlink" Target="https://twitter.com/thEMANacho/status/1267609472589090816" TargetMode="External"/><Relationship Id="rId1" Type="http://schemas.openxmlformats.org/officeDocument/2006/relationships/slideLayout" Target="../slideLayouts/slideLayout3.xml"/><Relationship Id="rId6" Type="http://schemas.openxmlformats.org/officeDocument/2006/relationships/hyperlink" Target="https://www.psychiatry.org/psychiatrists/cultural-competency/education/best-practice-highlights/best-practice-highlights-for-working-with-african-american-patients" TargetMode="External"/><Relationship Id="rId11" Type="http://schemas.openxmlformats.org/officeDocument/2006/relationships/hyperlink" Target="https://blacklivesmatter.com/" TargetMode="External"/><Relationship Id="rId5" Type="http://schemas.openxmlformats.org/officeDocument/2006/relationships/hyperlink" Target="http://bit.ly/ANTIRACISMRESOURCES" TargetMode="External"/><Relationship Id="rId10" Type="http://schemas.openxmlformats.org/officeDocument/2006/relationships/hyperlink" Target="https://colorofchange.org/" TargetMode="External"/><Relationship Id="rId4" Type="http://schemas.openxmlformats.org/officeDocument/2006/relationships/hyperlink" Target="http://convention.myacpa.org/houston2018/wp-content/uploads/2017/11/UnpackingTheKnapsack.pdf" TargetMode="External"/><Relationship Id="rId9" Type="http://schemas.openxmlformats.org/officeDocument/2006/relationships/hyperlink" Target="https://medium.com/equality-includes-you/what-white-people-can-do-for-racial-justice-f2d18b0e0234"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9232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ED92DA-0B5A-4354-B4D2-4ED1A9BD6E7A}"/>
              </a:ext>
            </a:extLst>
          </p:cNvPr>
          <p:cNvPicPr>
            <a:picLocks noChangeAspect="1"/>
          </p:cNvPicPr>
          <p:nvPr/>
        </p:nvPicPr>
        <p:blipFill>
          <a:blip r:embed="rId2"/>
          <a:stretch>
            <a:fillRect/>
          </a:stretch>
        </p:blipFill>
        <p:spPr>
          <a:xfrm>
            <a:off x="3002345" y="1282944"/>
            <a:ext cx="3182388" cy="3137807"/>
          </a:xfrm>
          <a:prstGeom prst="rect">
            <a:avLst/>
          </a:prstGeom>
        </p:spPr>
      </p:pic>
      <p:pic>
        <p:nvPicPr>
          <p:cNvPr id="4" name="Content Placeholder 3">
            <a:extLst>
              <a:ext uri="{FF2B5EF4-FFF2-40B4-BE49-F238E27FC236}">
                <a16:creationId xmlns:a16="http://schemas.microsoft.com/office/drawing/2014/main" id="{96A477B8-D347-42E3-8750-EC58976683F5}"/>
              </a:ext>
            </a:extLst>
          </p:cNvPr>
          <p:cNvPicPr>
            <a:picLocks noGrp="1" noChangeAspect="1"/>
          </p:cNvPicPr>
          <p:nvPr>
            <p:ph idx="10"/>
          </p:nvPr>
        </p:nvPicPr>
        <p:blipFill>
          <a:blip r:embed="rId3"/>
          <a:stretch>
            <a:fillRect/>
          </a:stretch>
        </p:blipFill>
        <p:spPr>
          <a:xfrm>
            <a:off x="2846309" y="1139826"/>
            <a:ext cx="3499008" cy="3394075"/>
          </a:xfrm>
          <a:prstGeom prst="rect">
            <a:avLst/>
          </a:prstGeom>
        </p:spPr>
      </p:pic>
      <p:sp>
        <p:nvSpPr>
          <p:cNvPr id="2" name="Title 1">
            <a:extLst>
              <a:ext uri="{FF2B5EF4-FFF2-40B4-BE49-F238E27FC236}">
                <a16:creationId xmlns:a16="http://schemas.microsoft.com/office/drawing/2014/main" id="{9F8D960D-72D6-4734-966B-8A275F170F48}"/>
              </a:ext>
            </a:extLst>
          </p:cNvPr>
          <p:cNvSpPr>
            <a:spLocks noGrp="1"/>
          </p:cNvSpPr>
          <p:nvPr>
            <p:ph type="title"/>
          </p:nvPr>
        </p:nvSpPr>
        <p:spPr/>
        <p:txBody>
          <a:bodyPr/>
          <a:lstStyle/>
          <a:p>
            <a:pPr algn="l"/>
            <a:r>
              <a:rPr lang="en-US" dirty="0"/>
              <a:t> Diversity Dimensions </a:t>
            </a:r>
          </a:p>
        </p:txBody>
      </p:sp>
    </p:spTree>
    <p:extLst>
      <p:ext uri="{BB962C8B-B14F-4D97-AF65-F5344CB8AC3E}">
        <p14:creationId xmlns:p14="http://schemas.microsoft.com/office/powerpoint/2010/main" val="25021899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a:xfrm>
            <a:off x="1627107" y="874713"/>
            <a:ext cx="6172200" cy="3394075"/>
          </a:xfrm>
        </p:spPr>
        <p:txBody>
          <a:bodyPr>
            <a:normAutofit/>
          </a:bodyPr>
          <a:lstStyle/>
          <a:p>
            <a:pPr marL="0" indent="0">
              <a:buNone/>
            </a:pPr>
            <a:r>
              <a:rPr lang="en-US" i="1" dirty="0"/>
              <a:t>The variety of differences and similarities/ dimensions among people, such as:</a:t>
            </a:r>
          </a:p>
          <a:p>
            <a:pPr>
              <a:buNone/>
            </a:pPr>
            <a:endParaRPr lang="en-US" dirty="0"/>
          </a:p>
        </p:txBody>
      </p:sp>
      <p:sp>
        <p:nvSpPr>
          <p:cNvPr id="2" name="Title 1"/>
          <p:cNvSpPr>
            <a:spLocks noGrp="1"/>
          </p:cNvSpPr>
          <p:nvPr>
            <p:ph type="title"/>
          </p:nvPr>
        </p:nvSpPr>
        <p:spPr/>
        <p:txBody>
          <a:bodyPr>
            <a:normAutofit/>
          </a:bodyPr>
          <a:lstStyle/>
          <a:p>
            <a:pPr algn="l"/>
            <a:r>
              <a:rPr lang="en-US" sz="2363" dirty="0"/>
              <a:t> Dimensions of Diversity </a:t>
            </a:r>
          </a:p>
        </p:txBody>
      </p:sp>
      <p:sp>
        <p:nvSpPr>
          <p:cNvPr id="5" name="TextBox 4"/>
          <p:cNvSpPr txBox="1"/>
          <p:nvPr/>
        </p:nvSpPr>
        <p:spPr>
          <a:xfrm>
            <a:off x="2164106" y="2070080"/>
            <a:ext cx="1610318" cy="1962076"/>
          </a:xfrm>
          <a:prstGeom prst="rect">
            <a:avLst/>
          </a:prstGeom>
          <a:noFill/>
        </p:spPr>
        <p:txBody>
          <a:bodyPr wrap="square" numCol="1" rtlCol="0">
            <a:spAutoFit/>
          </a:bodyPr>
          <a:lstStyle/>
          <a:p>
            <a:pPr marL="126802" lvl="1">
              <a:tabLst>
                <a:tab pos="2443163" algn="l"/>
              </a:tabLst>
            </a:pPr>
            <a:r>
              <a:rPr lang="en-US" sz="1350" dirty="0">
                <a:solidFill>
                  <a:srgbClr val="339C9C"/>
                </a:solidFill>
              </a:rPr>
              <a:t>Age</a:t>
            </a:r>
          </a:p>
          <a:p>
            <a:pPr marL="126802" lvl="1">
              <a:tabLst>
                <a:tab pos="2443163" algn="l"/>
              </a:tabLst>
            </a:pPr>
            <a:r>
              <a:rPr lang="en-US" sz="1350" dirty="0">
                <a:solidFill>
                  <a:srgbClr val="339C9C"/>
                </a:solidFill>
              </a:rPr>
              <a:t>Belief system</a:t>
            </a:r>
          </a:p>
          <a:p>
            <a:pPr marL="126802" lvl="1">
              <a:tabLst>
                <a:tab pos="2443163" algn="l"/>
              </a:tabLst>
            </a:pPr>
            <a:r>
              <a:rPr lang="en-US" sz="1350" dirty="0">
                <a:solidFill>
                  <a:srgbClr val="339C9C"/>
                </a:solidFill>
              </a:rPr>
              <a:t>Class/caste</a:t>
            </a:r>
          </a:p>
          <a:p>
            <a:pPr marL="126802" lvl="1">
              <a:tabLst>
                <a:tab pos="2443163" algn="l"/>
              </a:tabLst>
            </a:pPr>
            <a:r>
              <a:rPr lang="en-US" sz="1350" dirty="0">
                <a:solidFill>
                  <a:srgbClr val="339C9C"/>
                </a:solidFill>
              </a:rPr>
              <a:t>Culture</a:t>
            </a:r>
          </a:p>
          <a:p>
            <a:pPr marL="126802" lvl="1">
              <a:tabLst>
                <a:tab pos="2443163" algn="l"/>
              </a:tabLst>
            </a:pPr>
            <a:r>
              <a:rPr lang="en-US" sz="1350" dirty="0">
                <a:solidFill>
                  <a:srgbClr val="339C9C"/>
                </a:solidFill>
              </a:rPr>
              <a:t>Disability</a:t>
            </a:r>
          </a:p>
          <a:p>
            <a:pPr marL="126802" lvl="1">
              <a:tabLst>
                <a:tab pos="2443163" algn="l"/>
              </a:tabLst>
            </a:pPr>
            <a:r>
              <a:rPr lang="en-US" sz="1350" dirty="0">
                <a:solidFill>
                  <a:srgbClr val="339C9C"/>
                </a:solidFill>
              </a:rPr>
              <a:t>Education</a:t>
            </a:r>
          </a:p>
          <a:p>
            <a:pPr marL="126802" lvl="1">
              <a:tabLst>
                <a:tab pos="2443163" algn="l"/>
              </a:tabLst>
            </a:pPr>
            <a:r>
              <a:rPr lang="en-US" sz="1350" dirty="0">
                <a:solidFill>
                  <a:srgbClr val="339C9C"/>
                </a:solidFill>
              </a:rPr>
              <a:t>Ethnicity</a:t>
            </a:r>
          </a:p>
          <a:p>
            <a:pPr marL="126802" lvl="1">
              <a:tabLst>
                <a:tab pos="2443163" algn="l"/>
              </a:tabLst>
            </a:pPr>
            <a:r>
              <a:rPr lang="en-US" sz="1350" dirty="0">
                <a:solidFill>
                  <a:srgbClr val="339C9C"/>
                </a:solidFill>
              </a:rPr>
              <a:t>Gender</a:t>
            </a:r>
          </a:p>
          <a:p>
            <a:pPr marL="126802" lvl="1">
              <a:tabLst>
                <a:tab pos="2443163" algn="l"/>
              </a:tabLst>
            </a:pPr>
            <a:r>
              <a:rPr lang="en-US" sz="1350" dirty="0">
                <a:solidFill>
                  <a:srgbClr val="339C9C"/>
                </a:solidFill>
              </a:rPr>
              <a:t>Gender identity </a:t>
            </a:r>
          </a:p>
        </p:txBody>
      </p:sp>
      <p:sp>
        <p:nvSpPr>
          <p:cNvPr id="6" name="TextBox 5"/>
          <p:cNvSpPr txBox="1"/>
          <p:nvPr/>
        </p:nvSpPr>
        <p:spPr>
          <a:xfrm>
            <a:off x="5474353" y="2059817"/>
            <a:ext cx="1505542" cy="2117952"/>
          </a:xfrm>
          <a:prstGeom prst="rect">
            <a:avLst/>
          </a:prstGeom>
          <a:noFill/>
        </p:spPr>
        <p:txBody>
          <a:bodyPr wrap="square" numCol="1" rtlCol="0">
            <a:spAutoFit/>
          </a:bodyPr>
          <a:lstStyle/>
          <a:p>
            <a:pPr marL="2679" lvl="1" indent="-2679">
              <a:tabLst>
                <a:tab pos="2443163" algn="l"/>
              </a:tabLst>
            </a:pPr>
            <a:r>
              <a:rPr lang="en-US" sz="1350" dirty="0">
                <a:solidFill>
                  <a:srgbClr val="339C9C"/>
                </a:solidFill>
              </a:rPr>
              <a:t>Parental status</a:t>
            </a:r>
          </a:p>
          <a:p>
            <a:pPr marL="2679" lvl="1" indent="-2679">
              <a:tabLst>
                <a:tab pos="2443163" algn="l"/>
              </a:tabLst>
            </a:pPr>
            <a:r>
              <a:rPr lang="en-US" sz="1350" dirty="0">
                <a:solidFill>
                  <a:srgbClr val="339C9C"/>
                </a:solidFill>
              </a:rPr>
              <a:t>Personality type</a:t>
            </a:r>
          </a:p>
          <a:p>
            <a:pPr marL="2679" lvl="1" indent="-2679">
              <a:tabLst>
                <a:tab pos="2443163" algn="l"/>
              </a:tabLst>
            </a:pPr>
            <a:r>
              <a:rPr lang="en-US" sz="1350" dirty="0">
                <a:solidFill>
                  <a:srgbClr val="339C9C"/>
                </a:solidFill>
              </a:rPr>
              <a:t>Race</a:t>
            </a:r>
          </a:p>
          <a:p>
            <a:pPr marL="2679" lvl="1" indent="-2679">
              <a:tabLst>
                <a:tab pos="2443163" algn="l"/>
              </a:tabLst>
            </a:pPr>
            <a:r>
              <a:rPr lang="en-US" sz="1350" dirty="0">
                <a:solidFill>
                  <a:srgbClr val="339C9C"/>
                </a:solidFill>
              </a:rPr>
              <a:t>Religion</a:t>
            </a:r>
          </a:p>
          <a:p>
            <a:pPr marL="2679" lvl="1" indent="-2679">
              <a:tabLst>
                <a:tab pos="2443163" algn="l"/>
              </a:tabLst>
            </a:pPr>
            <a:r>
              <a:rPr lang="en-US" sz="1350" dirty="0">
                <a:solidFill>
                  <a:srgbClr val="339C9C"/>
                </a:solidFill>
              </a:rPr>
              <a:t>Sexual orientation</a:t>
            </a:r>
          </a:p>
          <a:p>
            <a:pPr marL="2679" lvl="1" indent="-2679">
              <a:tabLst>
                <a:tab pos="2443163" algn="l"/>
              </a:tabLst>
            </a:pPr>
            <a:r>
              <a:rPr lang="en-US" sz="1350" dirty="0">
                <a:solidFill>
                  <a:srgbClr val="339C9C"/>
                </a:solidFill>
              </a:rPr>
              <a:t>Thinking style</a:t>
            </a:r>
          </a:p>
          <a:p>
            <a:pPr marL="2679" lvl="1" indent="-2679">
              <a:tabLst>
                <a:tab pos="2443163" algn="l"/>
              </a:tabLst>
            </a:pPr>
            <a:r>
              <a:rPr lang="en-US" sz="1350" dirty="0">
                <a:solidFill>
                  <a:srgbClr val="339C9C"/>
                </a:solidFill>
              </a:rPr>
              <a:t>Work experience</a:t>
            </a:r>
          </a:p>
          <a:p>
            <a:pPr marL="2679" lvl="1" indent="-2679">
              <a:tabLst>
                <a:tab pos="2443163" algn="l"/>
              </a:tabLst>
            </a:pPr>
            <a:r>
              <a:rPr lang="en-US" sz="1350" dirty="0">
                <a:solidFill>
                  <a:srgbClr val="339C9C"/>
                </a:solidFill>
              </a:rPr>
              <a:t>Work style</a:t>
            </a:r>
          </a:p>
          <a:p>
            <a:pPr marL="192881" lvl="1" indent="13395">
              <a:tabLst>
                <a:tab pos="2443163" algn="l"/>
              </a:tabLst>
            </a:pPr>
            <a:endParaRPr lang="en-US" sz="1350" dirty="0">
              <a:solidFill>
                <a:srgbClr val="339C9C"/>
              </a:solidFill>
            </a:endParaRPr>
          </a:p>
          <a:p>
            <a:pPr>
              <a:tabLst>
                <a:tab pos="2314575" algn="l"/>
              </a:tabLst>
            </a:pPr>
            <a:endParaRPr lang="en-US" sz="1013" dirty="0"/>
          </a:p>
        </p:txBody>
      </p:sp>
      <p:sp>
        <p:nvSpPr>
          <p:cNvPr id="7" name="TextBox 6"/>
          <p:cNvSpPr txBox="1"/>
          <p:nvPr/>
        </p:nvSpPr>
        <p:spPr>
          <a:xfrm>
            <a:off x="3600452" y="2069489"/>
            <a:ext cx="1769127" cy="2135200"/>
          </a:xfrm>
          <a:prstGeom prst="rect">
            <a:avLst/>
          </a:prstGeom>
          <a:noFill/>
        </p:spPr>
        <p:txBody>
          <a:bodyPr wrap="square" numCol="1" rtlCol="0">
            <a:spAutoFit/>
          </a:bodyPr>
          <a:lstStyle/>
          <a:p>
            <a:pPr marL="133053" lvl="1" indent="-133053">
              <a:tabLst>
                <a:tab pos="2443163" algn="l"/>
              </a:tabLst>
            </a:pPr>
            <a:r>
              <a:rPr lang="en-US" sz="1350" dirty="0">
                <a:solidFill>
                  <a:srgbClr val="339C9C"/>
                </a:solidFill>
              </a:rPr>
              <a:t>Generation</a:t>
            </a:r>
          </a:p>
          <a:p>
            <a:pPr marL="133053" lvl="1" indent="-133053">
              <a:tabLst>
                <a:tab pos="2443163" algn="l"/>
              </a:tabLst>
            </a:pPr>
            <a:r>
              <a:rPr lang="en-US" sz="1350" dirty="0">
                <a:solidFill>
                  <a:srgbClr val="339C9C"/>
                </a:solidFill>
              </a:rPr>
              <a:t>Geography</a:t>
            </a:r>
          </a:p>
          <a:p>
            <a:pPr marL="133053" lvl="1" indent="-133053">
              <a:tabLst>
                <a:tab pos="2443163" algn="l"/>
              </a:tabLst>
            </a:pPr>
            <a:r>
              <a:rPr lang="en-US" sz="1350" dirty="0">
                <a:solidFill>
                  <a:srgbClr val="339C9C"/>
                </a:solidFill>
              </a:rPr>
              <a:t>Job role and function</a:t>
            </a:r>
          </a:p>
          <a:p>
            <a:pPr marL="133053" lvl="1" indent="-133053">
              <a:tabLst>
                <a:tab pos="2443163" algn="l"/>
              </a:tabLst>
            </a:pPr>
            <a:r>
              <a:rPr lang="en-US" sz="1350" dirty="0">
                <a:solidFill>
                  <a:srgbClr val="339C9C"/>
                </a:solidFill>
              </a:rPr>
              <a:t>Language</a:t>
            </a:r>
          </a:p>
          <a:p>
            <a:pPr marL="133053" lvl="1" indent="-133053">
              <a:tabLst>
                <a:tab pos="2443163" algn="l"/>
              </a:tabLst>
            </a:pPr>
            <a:r>
              <a:rPr lang="en-US" sz="1350" dirty="0">
                <a:solidFill>
                  <a:srgbClr val="339C9C"/>
                </a:solidFill>
              </a:rPr>
              <a:t>Marital status</a:t>
            </a:r>
          </a:p>
          <a:p>
            <a:pPr marL="133053" lvl="1" indent="-133053">
              <a:tabLst>
                <a:tab pos="2443163" algn="l"/>
              </a:tabLst>
            </a:pPr>
            <a:r>
              <a:rPr lang="en-US" sz="1350" dirty="0">
                <a:solidFill>
                  <a:srgbClr val="339C9C"/>
                </a:solidFill>
              </a:rPr>
              <a:t>Mental health</a:t>
            </a:r>
          </a:p>
          <a:p>
            <a:pPr marL="133053" lvl="1" indent="-133053">
              <a:tabLst>
                <a:tab pos="2443163" algn="l"/>
              </a:tabLst>
            </a:pPr>
            <a:r>
              <a:rPr lang="en-US" sz="1350" dirty="0">
                <a:solidFill>
                  <a:srgbClr val="339C9C"/>
                </a:solidFill>
              </a:rPr>
              <a:t>Nationality</a:t>
            </a:r>
          </a:p>
          <a:p>
            <a:pPr marL="133053" lvl="1" indent="-133053">
              <a:tabLst>
                <a:tab pos="2443163" algn="l"/>
              </a:tabLst>
            </a:pPr>
            <a:r>
              <a:rPr lang="en-US" sz="1350" dirty="0">
                <a:solidFill>
                  <a:srgbClr val="339C9C"/>
                </a:solidFill>
              </a:rPr>
              <a:t>Native or indigenous origins</a:t>
            </a:r>
          </a:p>
          <a:p>
            <a:pPr marL="2679" lvl="1" indent="-2679">
              <a:tabLst>
                <a:tab pos="2443163" algn="l"/>
              </a:tabLst>
            </a:pPr>
            <a:endParaRPr lang="en-US" sz="1125" dirty="0">
              <a:solidFill>
                <a:schemeClr val="bg2">
                  <a:lumMod val="75000"/>
                </a:schemeClr>
              </a:solidFill>
            </a:endParaRPr>
          </a:p>
        </p:txBody>
      </p:sp>
    </p:spTree>
    <p:extLst>
      <p:ext uri="{BB962C8B-B14F-4D97-AF65-F5344CB8AC3E}">
        <p14:creationId xmlns:p14="http://schemas.microsoft.com/office/powerpoint/2010/main" val="1378917521"/>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9F92F218-304C-4F55-AD60-3F3AE7F3D78D}"/>
              </a:ext>
            </a:extLst>
          </p:cNvPr>
          <p:cNvSpPr>
            <a:spLocks noGrp="1" noChangeArrowheads="1"/>
          </p:cNvSpPr>
          <p:nvPr>
            <p:ph type="title"/>
          </p:nvPr>
        </p:nvSpPr>
        <p:spPr/>
        <p:txBody>
          <a:bodyPr>
            <a:normAutofit/>
          </a:bodyPr>
          <a:lstStyle/>
          <a:p>
            <a:pPr algn="l"/>
            <a:r>
              <a:rPr lang="en-US" altLang="en-US" dirty="0"/>
              <a:t>Definitions</a:t>
            </a:r>
            <a:endParaRPr lang="en-US" altLang="en-US" b="1" dirty="0">
              <a:latin typeface="Arial" panose="020B0604020202020204" pitchFamily="34" charset="0"/>
              <a:cs typeface="Arial" panose="020B0604020202020204" pitchFamily="34" charset="0"/>
            </a:endParaRPr>
          </a:p>
        </p:txBody>
      </p:sp>
      <p:sp>
        <p:nvSpPr>
          <p:cNvPr id="8195" name="Rectangle 3">
            <a:extLst>
              <a:ext uri="{FF2B5EF4-FFF2-40B4-BE49-F238E27FC236}">
                <a16:creationId xmlns:a16="http://schemas.microsoft.com/office/drawing/2014/main" id="{7BC52F32-F2A6-4AF1-A45A-81FDB856AFC2}"/>
              </a:ext>
            </a:extLst>
          </p:cNvPr>
          <p:cNvSpPr>
            <a:spLocks noChangeArrowheads="1"/>
          </p:cNvSpPr>
          <p:nvPr/>
        </p:nvSpPr>
        <p:spPr bwMode="auto">
          <a:xfrm>
            <a:off x="2134362" y="1565203"/>
            <a:ext cx="51435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defRPr>
            </a:lvl1pPr>
            <a:lvl2pPr marL="742950" indent="-285750" eaLnBrk="0" hangingPunct="0">
              <a:defRPr sz="1000">
                <a:solidFill>
                  <a:schemeClr val="tx1"/>
                </a:solidFill>
                <a:latin typeface="Arial" panose="020B0604020202020204" pitchFamily="34" charset="0"/>
              </a:defRPr>
            </a:lvl2pPr>
            <a:lvl3pPr marL="1143000" indent="-228600" eaLnBrk="0" hangingPunct="0">
              <a:defRPr sz="1000">
                <a:solidFill>
                  <a:schemeClr val="tx1"/>
                </a:solidFill>
                <a:latin typeface="Arial" panose="020B0604020202020204" pitchFamily="34" charset="0"/>
              </a:defRPr>
            </a:lvl3pPr>
            <a:lvl4pPr marL="1600200" indent="-228600" eaLnBrk="0" hangingPunct="0">
              <a:defRPr sz="1000">
                <a:solidFill>
                  <a:schemeClr val="tx1"/>
                </a:solidFill>
                <a:latin typeface="Arial" panose="020B0604020202020204" pitchFamily="34" charset="0"/>
              </a:defRPr>
            </a:lvl4pPr>
            <a:lvl5pPr marL="2057400" indent="-228600" eaLnBrk="0" hangingPunct="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buClr>
                <a:srgbClr val="99ACD2"/>
              </a:buClr>
            </a:pPr>
            <a:r>
              <a:rPr lang="en-US" altLang="en-US" sz="4000" b="1" dirty="0">
                <a:solidFill>
                  <a:srgbClr val="808080"/>
                </a:solidFill>
                <a:latin typeface="Arial Narrow" panose="020B0606020202030204" pitchFamily="34" charset="0"/>
              </a:rPr>
              <a:t>Inclusion </a:t>
            </a:r>
            <a:endParaRPr lang="en-US" altLang="en-US" sz="4000" dirty="0">
              <a:solidFill>
                <a:srgbClr val="0C4C99"/>
              </a:solidFill>
              <a:latin typeface="Arial Narrow" panose="020B0606020202030204" pitchFamily="34" charset="0"/>
            </a:endParaRPr>
          </a:p>
          <a:p>
            <a:pPr algn="ctr" eaLnBrk="1" hangingPunct="1">
              <a:spcBef>
                <a:spcPts val="1200"/>
              </a:spcBef>
              <a:buClr>
                <a:srgbClr val="99ACD2"/>
              </a:buClr>
            </a:pPr>
            <a:r>
              <a:rPr lang="en-US" altLang="en-US" sz="1969" dirty="0">
                <a:solidFill>
                  <a:srgbClr val="0C4C99"/>
                </a:solidFill>
              </a:rPr>
              <a:t> </a:t>
            </a:r>
            <a:r>
              <a:rPr lang="en-US" altLang="en-US" sz="2025" b="1" dirty="0">
                <a:solidFill>
                  <a:srgbClr val="71B527"/>
                </a:solidFill>
                <a:latin typeface="+mn-lt"/>
              </a:rPr>
              <a:t>The climate we create to help organizations and individuals benefit from diversity of ideas, knowledge and experience</a:t>
            </a:r>
          </a:p>
        </p:txBody>
      </p:sp>
    </p:spTree>
    <p:extLst>
      <p:ext uri="{BB962C8B-B14F-4D97-AF65-F5344CB8AC3E}">
        <p14:creationId xmlns:p14="http://schemas.microsoft.com/office/powerpoint/2010/main" val="1834047770"/>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2A58B8-CF7D-468B-8829-03F86FFAD29F}"/>
              </a:ext>
            </a:extLst>
          </p:cNvPr>
          <p:cNvSpPr>
            <a:spLocks noGrp="1"/>
          </p:cNvSpPr>
          <p:nvPr>
            <p:ph idx="10"/>
          </p:nvPr>
        </p:nvSpPr>
        <p:spPr>
          <a:xfrm>
            <a:off x="1510149" y="1021578"/>
            <a:ext cx="6429651" cy="3226954"/>
          </a:xfrm>
        </p:spPr>
        <p:txBody>
          <a:bodyPr>
            <a:normAutofit/>
          </a:bodyPr>
          <a:lstStyle/>
          <a:p>
            <a:r>
              <a:rPr lang="en-US" sz="2000" dirty="0">
                <a:solidFill>
                  <a:srgbClr val="298F9C"/>
                </a:solidFill>
              </a:rPr>
              <a:t>A sense of belonging.</a:t>
            </a:r>
          </a:p>
          <a:p>
            <a:pPr marL="0" indent="0">
              <a:buNone/>
            </a:pPr>
            <a:endParaRPr lang="en-US" sz="1100" dirty="0">
              <a:solidFill>
                <a:srgbClr val="298F9C"/>
              </a:solidFill>
            </a:endParaRPr>
          </a:p>
          <a:p>
            <a:r>
              <a:rPr lang="en-US" sz="2000" dirty="0">
                <a:solidFill>
                  <a:srgbClr val="298F9C"/>
                </a:solidFill>
              </a:rPr>
              <a:t>Feeling respected, valued and seen for who we are as individuals.</a:t>
            </a:r>
          </a:p>
          <a:p>
            <a:pPr marL="0" indent="0">
              <a:buNone/>
            </a:pPr>
            <a:endParaRPr lang="en-US" sz="1100" dirty="0">
              <a:solidFill>
                <a:srgbClr val="298F9C"/>
              </a:solidFill>
            </a:endParaRPr>
          </a:p>
          <a:p>
            <a:r>
              <a:rPr lang="en-US" sz="2000" dirty="0">
                <a:solidFill>
                  <a:srgbClr val="298F9C"/>
                </a:solidFill>
              </a:rPr>
              <a:t>There is a level of supportive energy and commitment from leaders, colleagues and others so that we —individually and collectively—can do our best work. </a:t>
            </a:r>
          </a:p>
        </p:txBody>
      </p:sp>
      <p:sp>
        <p:nvSpPr>
          <p:cNvPr id="2" name="Title 1">
            <a:extLst>
              <a:ext uri="{FF2B5EF4-FFF2-40B4-BE49-F238E27FC236}">
                <a16:creationId xmlns:a16="http://schemas.microsoft.com/office/drawing/2014/main" id="{1E01EA6D-9940-4041-B698-1565BC05C88A}"/>
              </a:ext>
            </a:extLst>
          </p:cNvPr>
          <p:cNvSpPr>
            <a:spLocks noGrp="1"/>
          </p:cNvSpPr>
          <p:nvPr>
            <p:ph type="title"/>
          </p:nvPr>
        </p:nvSpPr>
        <p:spPr/>
        <p:txBody>
          <a:bodyPr/>
          <a:lstStyle/>
          <a:p>
            <a:pPr algn="l"/>
            <a:r>
              <a:rPr lang="en-US" dirty="0"/>
              <a:t>  Inclusion is:</a:t>
            </a:r>
          </a:p>
        </p:txBody>
      </p:sp>
      <p:sp>
        <p:nvSpPr>
          <p:cNvPr id="4" name="TextBox 3">
            <a:extLst>
              <a:ext uri="{FF2B5EF4-FFF2-40B4-BE49-F238E27FC236}">
                <a16:creationId xmlns:a16="http://schemas.microsoft.com/office/drawing/2014/main" id="{C0D795D0-5210-4A36-95F4-57C14BA25021}"/>
              </a:ext>
            </a:extLst>
          </p:cNvPr>
          <p:cNvSpPr txBox="1"/>
          <p:nvPr/>
        </p:nvSpPr>
        <p:spPr>
          <a:xfrm>
            <a:off x="2718566" y="4248531"/>
            <a:ext cx="4593678" cy="196208"/>
          </a:xfrm>
          <a:prstGeom prst="rect">
            <a:avLst/>
          </a:prstGeom>
          <a:noFill/>
        </p:spPr>
        <p:txBody>
          <a:bodyPr wrap="square" rtlCol="0">
            <a:spAutoFit/>
          </a:bodyPr>
          <a:lstStyle/>
          <a:p>
            <a:r>
              <a:rPr lang="en-US" sz="675" dirty="0">
                <a:solidFill>
                  <a:schemeClr val="bg1">
                    <a:lumMod val="50000"/>
                  </a:schemeClr>
                </a:solidFill>
              </a:rPr>
              <a:t>Source:  Frederick A. Miller and Judith H. Katz. Copyright © 1991, 1995, 2007 The Kaleel Jamison Consulting Group, Inc. </a:t>
            </a:r>
          </a:p>
        </p:txBody>
      </p:sp>
    </p:spTree>
    <p:extLst>
      <p:ext uri="{BB962C8B-B14F-4D97-AF65-F5344CB8AC3E}">
        <p14:creationId xmlns:p14="http://schemas.microsoft.com/office/powerpoint/2010/main" val="1299277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EBD848DC-31CE-46B6-8B6F-C0F48A82026E}"/>
              </a:ext>
            </a:extLst>
          </p:cNvPr>
          <p:cNvSpPr>
            <a:spLocks noGrp="1"/>
          </p:cNvSpPr>
          <p:nvPr>
            <p:ph type="title"/>
          </p:nvPr>
        </p:nvSpPr>
        <p:spPr/>
        <p:txBody>
          <a:bodyPr/>
          <a:lstStyle/>
          <a:p>
            <a:r>
              <a:rPr lang="en-US" dirty="0"/>
              <a:t>Equity vs. Equality </a:t>
            </a:r>
          </a:p>
        </p:txBody>
      </p:sp>
      <p:pic>
        <p:nvPicPr>
          <p:cNvPr id="22" name="Content Placeholder 21">
            <a:extLst>
              <a:ext uri="{FF2B5EF4-FFF2-40B4-BE49-F238E27FC236}">
                <a16:creationId xmlns:a16="http://schemas.microsoft.com/office/drawing/2014/main" id="{6A455786-6F93-41C3-9A2E-4685CECC518A}"/>
              </a:ext>
            </a:extLst>
          </p:cNvPr>
          <p:cNvPicPr>
            <a:picLocks noGrp="1" noChangeAspect="1"/>
          </p:cNvPicPr>
          <p:nvPr>
            <p:ph sz="quarter" idx="4"/>
          </p:nvPr>
        </p:nvPicPr>
        <p:blipFill>
          <a:blip r:embed="rId2"/>
          <a:stretch>
            <a:fillRect/>
          </a:stretch>
        </p:blipFill>
        <p:spPr>
          <a:xfrm>
            <a:off x="4683124" y="946045"/>
            <a:ext cx="3030538" cy="3839881"/>
          </a:xfrm>
          <a:prstGeom prst="rect">
            <a:avLst/>
          </a:prstGeom>
        </p:spPr>
      </p:pic>
      <p:sp>
        <p:nvSpPr>
          <p:cNvPr id="24" name="Content Placeholder 23">
            <a:extLst>
              <a:ext uri="{FF2B5EF4-FFF2-40B4-BE49-F238E27FC236}">
                <a16:creationId xmlns:a16="http://schemas.microsoft.com/office/drawing/2014/main" id="{BC710BEF-DB18-432F-B47A-9D36A441646A}"/>
              </a:ext>
            </a:extLst>
          </p:cNvPr>
          <p:cNvSpPr>
            <a:spLocks noGrp="1"/>
          </p:cNvSpPr>
          <p:nvPr>
            <p:ph sz="half" idx="2"/>
          </p:nvPr>
        </p:nvSpPr>
        <p:spPr>
          <a:xfrm>
            <a:off x="1485900" y="1044354"/>
            <a:ext cx="3030538" cy="2962275"/>
          </a:xfrm>
          <a:prstGeom prst="rect">
            <a:avLst/>
          </a:prstGeom>
        </p:spPr>
        <p:txBody>
          <a:bodyPr vert="horz" lIns="91440" tIns="45720" rIns="91440" bIns="45720" rtlCol="0" anchor="ct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0" defTabSz="914400">
              <a:lnSpc>
                <a:spcPct val="90000"/>
              </a:lnSpc>
              <a:spcBef>
                <a:spcPts val="0"/>
              </a:spcBef>
              <a:spcAft>
                <a:spcPts val="600"/>
              </a:spcAft>
              <a:buNone/>
              <a:defRPr/>
            </a:pPr>
            <a:r>
              <a:rPr lang="en-US" sz="2400" dirty="0">
                <a:solidFill>
                  <a:srgbClr val="0C4C99"/>
                </a:solidFill>
                <a:latin typeface="Calibri"/>
              </a:rPr>
              <a:t>● Diversity ≠ Inclusion  </a:t>
            </a:r>
          </a:p>
          <a:p>
            <a:pPr indent="0" defTabSz="914400">
              <a:lnSpc>
                <a:spcPct val="90000"/>
              </a:lnSpc>
              <a:spcBef>
                <a:spcPts val="0"/>
              </a:spcBef>
              <a:spcAft>
                <a:spcPts val="600"/>
              </a:spcAft>
              <a:buNone/>
              <a:defRPr/>
            </a:pPr>
            <a:r>
              <a:rPr lang="en-US" sz="2400" dirty="0">
                <a:solidFill>
                  <a:srgbClr val="0C4C99"/>
                </a:solidFill>
                <a:latin typeface="Calibri"/>
              </a:rPr>
              <a:t>● Equity ≠ Equality</a:t>
            </a:r>
          </a:p>
          <a:p>
            <a:pPr indent="0" defTabSz="914400">
              <a:lnSpc>
                <a:spcPct val="90000"/>
              </a:lnSpc>
              <a:spcBef>
                <a:spcPts val="0"/>
              </a:spcBef>
              <a:spcAft>
                <a:spcPts val="600"/>
              </a:spcAft>
              <a:buNone/>
              <a:defRPr/>
            </a:pPr>
            <a:endParaRPr lang="en-US" sz="1800" dirty="0">
              <a:solidFill>
                <a:prstClr val="black"/>
              </a:solidFill>
              <a:latin typeface="Calibri"/>
            </a:endParaRPr>
          </a:p>
          <a:p>
            <a:pPr indent="0" defTabSz="914400">
              <a:lnSpc>
                <a:spcPct val="90000"/>
              </a:lnSpc>
              <a:spcBef>
                <a:spcPts val="0"/>
              </a:spcBef>
              <a:spcAft>
                <a:spcPts val="600"/>
              </a:spcAft>
              <a:buNone/>
              <a:defRPr/>
            </a:pPr>
            <a:endParaRPr lang="en-US" sz="1800" dirty="0">
              <a:solidFill>
                <a:prstClr val="black"/>
              </a:solidFill>
              <a:latin typeface="Calibri"/>
            </a:endParaRPr>
          </a:p>
          <a:p>
            <a:pPr indent="0" defTabSz="914400">
              <a:lnSpc>
                <a:spcPct val="90000"/>
              </a:lnSpc>
              <a:spcBef>
                <a:spcPts val="0"/>
              </a:spcBef>
              <a:spcAft>
                <a:spcPts val="600"/>
              </a:spcAft>
              <a:buNone/>
              <a:defRPr/>
            </a:pPr>
            <a:endParaRPr lang="en-US" sz="1400" dirty="0">
              <a:solidFill>
                <a:prstClr val="black"/>
              </a:solidFill>
              <a:latin typeface="Calibri"/>
            </a:endParaRPr>
          </a:p>
        </p:txBody>
      </p:sp>
    </p:spTree>
    <p:extLst>
      <p:ext uri="{BB962C8B-B14F-4D97-AF65-F5344CB8AC3E}">
        <p14:creationId xmlns:p14="http://schemas.microsoft.com/office/powerpoint/2010/main" val="226525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44AB1BB-AF56-498E-9665-1014670C647D}"/>
              </a:ext>
            </a:extLst>
          </p:cNvPr>
          <p:cNvPicPr>
            <a:picLocks noGrp="1" noChangeAspect="1"/>
          </p:cNvPicPr>
          <p:nvPr>
            <p:ph idx="10"/>
          </p:nvPr>
        </p:nvPicPr>
        <p:blipFill rotWithShape="1">
          <a:blip r:embed="rId3"/>
          <a:srcRect l="9420" t="13890" r="53249" b="5075"/>
          <a:stretch/>
        </p:blipFill>
        <p:spPr>
          <a:xfrm>
            <a:off x="2122200" y="1492988"/>
            <a:ext cx="2253600" cy="2750400"/>
          </a:xfrm>
          <a:prstGeom prst="rect">
            <a:avLst/>
          </a:prstGeom>
        </p:spPr>
      </p:pic>
      <p:sp>
        <p:nvSpPr>
          <p:cNvPr id="2" name="Title 1">
            <a:extLst>
              <a:ext uri="{FF2B5EF4-FFF2-40B4-BE49-F238E27FC236}">
                <a16:creationId xmlns:a16="http://schemas.microsoft.com/office/drawing/2014/main" id="{6A6D5C22-6A55-4050-A8B3-FF1825A16134}"/>
              </a:ext>
            </a:extLst>
          </p:cNvPr>
          <p:cNvSpPr>
            <a:spLocks noGrp="1"/>
          </p:cNvSpPr>
          <p:nvPr>
            <p:ph type="title"/>
          </p:nvPr>
        </p:nvSpPr>
        <p:spPr/>
        <p:txBody>
          <a:bodyPr/>
          <a:lstStyle/>
          <a:p>
            <a:pPr algn="l"/>
            <a:r>
              <a:rPr lang="en-US" dirty="0"/>
              <a:t>Culture  </a:t>
            </a:r>
          </a:p>
        </p:txBody>
      </p:sp>
      <p:sp>
        <p:nvSpPr>
          <p:cNvPr id="6" name="TextBox 5">
            <a:extLst>
              <a:ext uri="{FF2B5EF4-FFF2-40B4-BE49-F238E27FC236}">
                <a16:creationId xmlns:a16="http://schemas.microsoft.com/office/drawing/2014/main" id="{D609E356-86EB-4F7D-BD02-EFC7EA163257}"/>
              </a:ext>
            </a:extLst>
          </p:cNvPr>
          <p:cNvSpPr txBox="1"/>
          <p:nvPr/>
        </p:nvSpPr>
        <p:spPr>
          <a:xfrm>
            <a:off x="4243880" y="4243389"/>
            <a:ext cx="4052724" cy="213585"/>
          </a:xfrm>
          <a:prstGeom prst="rect">
            <a:avLst/>
          </a:prstGeom>
          <a:noFill/>
        </p:spPr>
        <p:txBody>
          <a:bodyPr wrap="square" rtlCol="0">
            <a:spAutoFit/>
          </a:bodyPr>
          <a:lstStyle/>
          <a:p>
            <a:r>
              <a:rPr lang="en-US" sz="788" dirty="0">
                <a:solidFill>
                  <a:schemeClr val="bg1">
                    <a:lumMod val="50000"/>
                  </a:schemeClr>
                </a:solidFill>
              </a:rPr>
              <a:t> Source:  Video Organizational Culture by Kathy Milhauser. 2014)   </a:t>
            </a:r>
          </a:p>
        </p:txBody>
      </p:sp>
    </p:spTree>
    <p:extLst>
      <p:ext uri="{BB962C8B-B14F-4D97-AF65-F5344CB8AC3E}">
        <p14:creationId xmlns:p14="http://schemas.microsoft.com/office/powerpoint/2010/main" val="2933941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44AB1BB-AF56-498E-9665-1014670C647D}"/>
              </a:ext>
            </a:extLst>
          </p:cNvPr>
          <p:cNvPicPr>
            <a:picLocks noGrp="1" noChangeAspect="1"/>
          </p:cNvPicPr>
          <p:nvPr>
            <p:ph idx="10"/>
          </p:nvPr>
        </p:nvPicPr>
        <p:blipFill rotWithShape="1">
          <a:blip r:embed="rId3"/>
          <a:srcRect l="9420" t="13890" r="53249" b="5075"/>
          <a:stretch/>
        </p:blipFill>
        <p:spPr>
          <a:xfrm>
            <a:off x="2122200" y="1492988"/>
            <a:ext cx="2253600" cy="2750400"/>
          </a:xfrm>
          <a:prstGeom prst="rect">
            <a:avLst/>
          </a:prstGeom>
        </p:spPr>
      </p:pic>
      <p:sp>
        <p:nvSpPr>
          <p:cNvPr id="2" name="Title 1">
            <a:extLst>
              <a:ext uri="{FF2B5EF4-FFF2-40B4-BE49-F238E27FC236}">
                <a16:creationId xmlns:a16="http://schemas.microsoft.com/office/drawing/2014/main" id="{6A6D5C22-6A55-4050-A8B3-FF1825A16134}"/>
              </a:ext>
            </a:extLst>
          </p:cNvPr>
          <p:cNvSpPr>
            <a:spLocks noGrp="1"/>
          </p:cNvSpPr>
          <p:nvPr>
            <p:ph type="title"/>
          </p:nvPr>
        </p:nvSpPr>
        <p:spPr/>
        <p:txBody>
          <a:bodyPr/>
          <a:lstStyle/>
          <a:p>
            <a:pPr algn="l"/>
            <a:r>
              <a:rPr lang="en-US" dirty="0"/>
              <a:t>Culture  </a:t>
            </a:r>
          </a:p>
        </p:txBody>
      </p:sp>
      <p:sp>
        <p:nvSpPr>
          <p:cNvPr id="6" name="TextBox 5">
            <a:extLst>
              <a:ext uri="{FF2B5EF4-FFF2-40B4-BE49-F238E27FC236}">
                <a16:creationId xmlns:a16="http://schemas.microsoft.com/office/drawing/2014/main" id="{D609E356-86EB-4F7D-BD02-EFC7EA163257}"/>
              </a:ext>
            </a:extLst>
          </p:cNvPr>
          <p:cNvSpPr txBox="1"/>
          <p:nvPr/>
        </p:nvSpPr>
        <p:spPr>
          <a:xfrm>
            <a:off x="4243880" y="4243389"/>
            <a:ext cx="4052724" cy="213585"/>
          </a:xfrm>
          <a:prstGeom prst="rect">
            <a:avLst/>
          </a:prstGeom>
          <a:noFill/>
        </p:spPr>
        <p:txBody>
          <a:bodyPr wrap="square" rtlCol="0">
            <a:spAutoFit/>
          </a:bodyPr>
          <a:lstStyle/>
          <a:p>
            <a:pPr>
              <a:defRPr/>
            </a:pPr>
            <a:r>
              <a:rPr lang="en-US" sz="788" dirty="0">
                <a:solidFill>
                  <a:prstClr val="white">
                    <a:lumMod val="50000"/>
                  </a:prstClr>
                </a:solidFill>
                <a:latin typeface="Calibri"/>
              </a:rPr>
              <a:t> Source:  Video Organizational Culture by Kathy Milhauser. 2014)   </a:t>
            </a:r>
          </a:p>
        </p:txBody>
      </p:sp>
      <p:sp>
        <p:nvSpPr>
          <p:cNvPr id="3" name="Rectangle 2">
            <a:extLst>
              <a:ext uri="{FF2B5EF4-FFF2-40B4-BE49-F238E27FC236}">
                <a16:creationId xmlns:a16="http://schemas.microsoft.com/office/drawing/2014/main" id="{882E35F6-7263-406D-9949-6BC5E1CED3CA}"/>
              </a:ext>
            </a:extLst>
          </p:cNvPr>
          <p:cNvSpPr/>
          <p:nvPr/>
        </p:nvSpPr>
        <p:spPr>
          <a:xfrm>
            <a:off x="4595648" y="2074126"/>
            <a:ext cx="2744347" cy="1588127"/>
          </a:xfrm>
          <a:prstGeom prst="rect">
            <a:avLst/>
          </a:prstGeom>
        </p:spPr>
        <p:txBody>
          <a:bodyPr wrap="square">
            <a:spAutoFit/>
          </a:bodyPr>
          <a:lstStyle/>
          <a:p>
            <a:pPr algn="ctr">
              <a:lnSpc>
                <a:spcPct val="90000"/>
              </a:lnSpc>
              <a:spcBef>
                <a:spcPct val="0"/>
              </a:spcBef>
            </a:pPr>
            <a:r>
              <a:rPr lang="en-US" altLang="en-US" b="1" dirty="0">
                <a:solidFill>
                  <a:srgbClr val="71B527"/>
                </a:solidFill>
              </a:rPr>
              <a:t>The set of beliefs, values, customs, actions, thoughts, communications, institutions, and ideas shared by social groups</a:t>
            </a:r>
          </a:p>
        </p:txBody>
      </p:sp>
      <p:sp>
        <p:nvSpPr>
          <p:cNvPr id="5" name="Rectangle 4">
            <a:extLst>
              <a:ext uri="{FF2B5EF4-FFF2-40B4-BE49-F238E27FC236}">
                <a16:creationId xmlns:a16="http://schemas.microsoft.com/office/drawing/2014/main" id="{D5D57772-AC21-43D5-ABB6-52ECBAF04B12}"/>
              </a:ext>
            </a:extLst>
          </p:cNvPr>
          <p:cNvSpPr/>
          <p:nvPr/>
        </p:nvSpPr>
        <p:spPr>
          <a:xfrm>
            <a:off x="5275609" y="1515481"/>
            <a:ext cx="1178528" cy="507831"/>
          </a:xfrm>
          <a:prstGeom prst="rect">
            <a:avLst/>
          </a:prstGeom>
        </p:spPr>
        <p:txBody>
          <a:bodyPr wrap="none">
            <a:spAutoFit/>
          </a:bodyPr>
          <a:lstStyle/>
          <a:p>
            <a:r>
              <a:rPr lang="en-US" altLang="en-US" sz="2700" b="1" dirty="0">
                <a:solidFill>
                  <a:srgbClr val="808080"/>
                </a:solidFill>
                <a:latin typeface="Arial Narrow" panose="020B0606020202030204" pitchFamily="34" charset="0"/>
              </a:rPr>
              <a:t>Culture</a:t>
            </a:r>
            <a:endParaRPr lang="en-US" dirty="0"/>
          </a:p>
        </p:txBody>
      </p:sp>
    </p:spTree>
    <p:extLst>
      <p:ext uri="{BB962C8B-B14F-4D97-AF65-F5344CB8AC3E}">
        <p14:creationId xmlns:p14="http://schemas.microsoft.com/office/powerpoint/2010/main" val="3767145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44AB1BB-AF56-498E-9665-1014670C647D}"/>
              </a:ext>
            </a:extLst>
          </p:cNvPr>
          <p:cNvPicPr>
            <a:picLocks noGrp="1" noChangeAspect="1"/>
          </p:cNvPicPr>
          <p:nvPr>
            <p:ph idx="10"/>
          </p:nvPr>
        </p:nvPicPr>
        <p:blipFill rotWithShape="1">
          <a:blip r:embed="rId3"/>
          <a:stretch/>
        </p:blipFill>
        <p:spPr>
          <a:xfrm>
            <a:off x="1553572" y="1021578"/>
            <a:ext cx="6036857" cy="3394075"/>
          </a:xfrm>
          <a:prstGeom prst="rect">
            <a:avLst/>
          </a:prstGeom>
        </p:spPr>
      </p:pic>
      <p:sp>
        <p:nvSpPr>
          <p:cNvPr id="2" name="Title 1">
            <a:extLst>
              <a:ext uri="{FF2B5EF4-FFF2-40B4-BE49-F238E27FC236}">
                <a16:creationId xmlns:a16="http://schemas.microsoft.com/office/drawing/2014/main" id="{6A6D5C22-6A55-4050-A8B3-FF1825A16134}"/>
              </a:ext>
            </a:extLst>
          </p:cNvPr>
          <p:cNvSpPr>
            <a:spLocks noGrp="1"/>
          </p:cNvSpPr>
          <p:nvPr>
            <p:ph type="title"/>
          </p:nvPr>
        </p:nvSpPr>
        <p:spPr/>
        <p:txBody>
          <a:bodyPr/>
          <a:lstStyle/>
          <a:p>
            <a:pPr algn="l"/>
            <a:r>
              <a:rPr lang="en-US" dirty="0"/>
              <a:t>Culture  </a:t>
            </a:r>
          </a:p>
        </p:txBody>
      </p:sp>
      <p:sp>
        <p:nvSpPr>
          <p:cNvPr id="6" name="TextBox 5">
            <a:extLst>
              <a:ext uri="{FF2B5EF4-FFF2-40B4-BE49-F238E27FC236}">
                <a16:creationId xmlns:a16="http://schemas.microsoft.com/office/drawing/2014/main" id="{D609E356-86EB-4F7D-BD02-EFC7EA163257}"/>
              </a:ext>
            </a:extLst>
          </p:cNvPr>
          <p:cNvSpPr txBox="1"/>
          <p:nvPr/>
        </p:nvSpPr>
        <p:spPr>
          <a:xfrm>
            <a:off x="4243880" y="4243389"/>
            <a:ext cx="4052724" cy="213585"/>
          </a:xfrm>
          <a:prstGeom prst="rect">
            <a:avLst/>
          </a:prstGeom>
          <a:noFill/>
        </p:spPr>
        <p:txBody>
          <a:bodyPr wrap="square" rtlCol="0">
            <a:spAutoFit/>
          </a:bodyPr>
          <a:lstStyle/>
          <a:p>
            <a:r>
              <a:rPr lang="en-US" sz="788" dirty="0">
                <a:solidFill>
                  <a:schemeClr val="bg1">
                    <a:lumMod val="50000"/>
                  </a:schemeClr>
                </a:solidFill>
              </a:rPr>
              <a:t> Source:  Video Organizational Culture by Kathy Milhauser. 2014)   </a:t>
            </a:r>
          </a:p>
        </p:txBody>
      </p:sp>
    </p:spTree>
    <p:extLst>
      <p:ext uri="{BB962C8B-B14F-4D97-AF65-F5344CB8AC3E}">
        <p14:creationId xmlns:p14="http://schemas.microsoft.com/office/powerpoint/2010/main" val="1133278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ABED823-C5D7-496C-90E4-3BAFFB509965}"/>
              </a:ext>
            </a:extLst>
          </p:cNvPr>
          <p:cNvPicPr>
            <a:picLocks noGrp="1" noChangeAspect="1"/>
          </p:cNvPicPr>
          <p:nvPr>
            <p:ph idx="10"/>
          </p:nvPr>
        </p:nvPicPr>
        <p:blipFill>
          <a:blip r:embed="rId2"/>
          <a:stretch>
            <a:fillRect/>
          </a:stretch>
        </p:blipFill>
        <p:spPr>
          <a:xfrm>
            <a:off x="1899343" y="972528"/>
            <a:ext cx="2825904" cy="3394075"/>
          </a:xfrm>
          <a:prstGeom prst="rect">
            <a:avLst/>
          </a:prstGeom>
        </p:spPr>
      </p:pic>
      <p:sp>
        <p:nvSpPr>
          <p:cNvPr id="3" name="Title 2">
            <a:extLst>
              <a:ext uri="{FF2B5EF4-FFF2-40B4-BE49-F238E27FC236}">
                <a16:creationId xmlns:a16="http://schemas.microsoft.com/office/drawing/2014/main" id="{97B620B7-31DD-4AB4-9EF1-86151B10CBF1}"/>
              </a:ext>
            </a:extLst>
          </p:cNvPr>
          <p:cNvSpPr>
            <a:spLocks noGrp="1"/>
          </p:cNvSpPr>
          <p:nvPr>
            <p:ph type="title"/>
          </p:nvPr>
        </p:nvSpPr>
        <p:spPr/>
        <p:txBody>
          <a:bodyPr/>
          <a:lstStyle/>
          <a:p>
            <a:r>
              <a:rPr lang="en-US" dirty="0"/>
              <a:t>Culture Clash  </a:t>
            </a:r>
          </a:p>
        </p:txBody>
      </p:sp>
    </p:spTree>
    <p:extLst>
      <p:ext uri="{BB962C8B-B14F-4D97-AF65-F5344CB8AC3E}">
        <p14:creationId xmlns:p14="http://schemas.microsoft.com/office/powerpoint/2010/main" val="317015440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B620B7-31DD-4AB4-9EF1-86151B10CBF1}"/>
              </a:ext>
            </a:extLst>
          </p:cNvPr>
          <p:cNvSpPr>
            <a:spLocks noGrp="1"/>
          </p:cNvSpPr>
          <p:nvPr>
            <p:ph type="title"/>
          </p:nvPr>
        </p:nvSpPr>
        <p:spPr/>
        <p:txBody>
          <a:bodyPr/>
          <a:lstStyle/>
          <a:p>
            <a:r>
              <a:rPr lang="en-US" dirty="0"/>
              <a:t>Culture Clash  </a:t>
            </a:r>
          </a:p>
        </p:txBody>
      </p:sp>
      <p:pic>
        <p:nvPicPr>
          <p:cNvPr id="4" name="Content Placeholder 3">
            <a:extLst>
              <a:ext uri="{FF2B5EF4-FFF2-40B4-BE49-F238E27FC236}">
                <a16:creationId xmlns:a16="http://schemas.microsoft.com/office/drawing/2014/main" id="{8ABED823-C5D7-496C-90E4-3BAFFB509965}"/>
              </a:ext>
            </a:extLst>
          </p:cNvPr>
          <p:cNvPicPr>
            <a:picLocks noGrp="1" noChangeAspect="1"/>
          </p:cNvPicPr>
          <p:nvPr>
            <p:ph sz="half" idx="2"/>
          </p:nvPr>
        </p:nvPicPr>
        <p:blipFill>
          <a:blip r:embed="rId2"/>
          <a:stretch>
            <a:fillRect/>
          </a:stretch>
        </p:blipFill>
        <p:spPr>
          <a:xfrm>
            <a:off x="1677470" y="1280955"/>
            <a:ext cx="2149430" cy="2581591"/>
          </a:xfrm>
          <a:prstGeom prst="rect">
            <a:avLst/>
          </a:prstGeom>
        </p:spPr>
      </p:pic>
      <p:sp>
        <p:nvSpPr>
          <p:cNvPr id="6" name="Content Placeholder 5">
            <a:extLst>
              <a:ext uri="{FF2B5EF4-FFF2-40B4-BE49-F238E27FC236}">
                <a16:creationId xmlns:a16="http://schemas.microsoft.com/office/drawing/2014/main" id="{0E0F7182-93F8-4B80-82C8-76FBAC7A5540}"/>
              </a:ext>
            </a:extLst>
          </p:cNvPr>
          <p:cNvSpPr>
            <a:spLocks noGrp="1"/>
          </p:cNvSpPr>
          <p:nvPr>
            <p:ph sz="quarter" idx="4"/>
          </p:nvPr>
        </p:nvSpPr>
        <p:spPr>
          <a:xfrm>
            <a:off x="4104000" y="900270"/>
            <a:ext cx="3756600" cy="3952530"/>
          </a:xfrm>
        </p:spPr>
        <p:txBody>
          <a:bodyPr/>
          <a:lstStyle/>
          <a:p>
            <a:endParaRPr lang="en-US" dirty="0"/>
          </a:p>
          <a:p>
            <a:r>
              <a:rPr lang="en-US" dirty="0"/>
              <a:t>Invisible History </a:t>
            </a:r>
          </a:p>
          <a:p>
            <a:pPr marL="0" indent="0">
              <a:buNone/>
            </a:pPr>
            <a:endParaRPr lang="en-US" dirty="0"/>
          </a:p>
          <a:p>
            <a:r>
              <a:rPr lang="en-US" dirty="0"/>
              <a:t>Different experiences</a:t>
            </a:r>
          </a:p>
          <a:p>
            <a:pPr marL="0" indent="0">
              <a:buNone/>
            </a:pPr>
            <a:r>
              <a:rPr lang="en-US" dirty="0"/>
              <a:t> </a:t>
            </a:r>
          </a:p>
          <a:p>
            <a:r>
              <a:rPr lang="en-US" dirty="0"/>
              <a:t>Disparate treatment</a:t>
            </a:r>
          </a:p>
          <a:p>
            <a:endParaRPr lang="en-US" dirty="0"/>
          </a:p>
          <a:p>
            <a:r>
              <a:rPr lang="en-US" dirty="0"/>
              <a:t>Disparities &amp; Disproportionalities in investments and outcomes</a:t>
            </a:r>
          </a:p>
          <a:p>
            <a:endParaRPr lang="en-US" dirty="0"/>
          </a:p>
          <a:p>
            <a:r>
              <a:rPr lang="en-US" dirty="0"/>
              <a:t>Injustice and unrest </a:t>
            </a:r>
          </a:p>
          <a:p>
            <a:endParaRPr lang="en-US" dirty="0"/>
          </a:p>
        </p:txBody>
      </p:sp>
    </p:spTree>
    <p:extLst>
      <p:ext uri="{BB962C8B-B14F-4D97-AF65-F5344CB8AC3E}">
        <p14:creationId xmlns:p14="http://schemas.microsoft.com/office/powerpoint/2010/main" val="40631164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DF628-F7A7-4B60-9640-17DA59130318}"/>
              </a:ext>
            </a:extLst>
          </p:cNvPr>
          <p:cNvSpPr>
            <a:spLocks noGrp="1"/>
          </p:cNvSpPr>
          <p:nvPr>
            <p:ph type="title"/>
          </p:nvPr>
        </p:nvSpPr>
        <p:spPr>
          <a:xfrm>
            <a:off x="2082606" y="97536"/>
            <a:ext cx="6604194" cy="1210703"/>
          </a:xfrm>
        </p:spPr>
        <p:txBody>
          <a:bodyPr/>
          <a:lstStyle/>
          <a:p>
            <a:r>
              <a:rPr lang="en-US" dirty="0"/>
              <a:t>Rethinking DEI:</a:t>
            </a:r>
            <a:br>
              <a:rPr lang="en-US" sz="3600" dirty="0"/>
            </a:br>
            <a:r>
              <a:rPr lang="en-US" sz="2400" dirty="0"/>
              <a:t>From ‘</a:t>
            </a:r>
            <a:r>
              <a:rPr lang="en-US" sz="2400" i="1" dirty="0"/>
              <a:t>nice to have’ </a:t>
            </a:r>
            <a:r>
              <a:rPr lang="en-US" sz="2400" dirty="0"/>
              <a:t>to mission imperative</a:t>
            </a:r>
            <a:endParaRPr lang="en-US" sz="2000" dirty="0"/>
          </a:p>
        </p:txBody>
      </p:sp>
      <p:sp>
        <p:nvSpPr>
          <p:cNvPr id="3" name="Content Placeholder 2">
            <a:extLst>
              <a:ext uri="{FF2B5EF4-FFF2-40B4-BE49-F238E27FC236}">
                <a16:creationId xmlns:a16="http://schemas.microsoft.com/office/drawing/2014/main" id="{DD589D29-D6B2-454E-A6EA-85ECB0580045}"/>
              </a:ext>
            </a:extLst>
          </p:cNvPr>
          <p:cNvSpPr>
            <a:spLocks noGrp="1"/>
          </p:cNvSpPr>
          <p:nvPr>
            <p:ph idx="1"/>
          </p:nvPr>
        </p:nvSpPr>
        <p:spPr>
          <a:xfrm>
            <a:off x="2082605" y="1780032"/>
            <a:ext cx="6604195" cy="2228552"/>
          </a:xfrm>
        </p:spPr>
        <p:txBody>
          <a:bodyPr anchor="t"/>
          <a:lstStyle/>
          <a:p>
            <a:r>
              <a:rPr lang="en-US" sz="2800" b="1" dirty="0">
                <a:latin typeface="Arial"/>
                <a:cs typeface="Arial"/>
              </a:rPr>
              <a:t>Monica L. Villalta</a:t>
            </a:r>
            <a:endParaRPr lang="en-US" sz="2800" b="1" dirty="0"/>
          </a:p>
          <a:p>
            <a:r>
              <a:rPr lang="en-US" b="1" dirty="0">
                <a:latin typeface="Arial"/>
                <a:cs typeface="Arial"/>
              </a:rPr>
              <a:t>National Director Inclusion &amp; Diversity Officer </a:t>
            </a:r>
          </a:p>
          <a:p>
            <a:endParaRPr lang="en-US" dirty="0">
              <a:latin typeface="Arial"/>
              <a:cs typeface="Arial"/>
            </a:endParaRPr>
          </a:p>
        </p:txBody>
      </p:sp>
    </p:spTree>
    <p:extLst>
      <p:ext uri="{BB962C8B-B14F-4D97-AF65-F5344CB8AC3E}">
        <p14:creationId xmlns:p14="http://schemas.microsoft.com/office/powerpoint/2010/main" val="1878574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01" y="0"/>
            <a:ext cx="3421187"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27">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01" y="0"/>
            <a:ext cx="6857999" cy="51435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29">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143000" y="0"/>
            <a:ext cx="6858000" cy="5143500"/>
          </a:xfrm>
          <a:prstGeom prst="rect">
            <a:avLst/>
          </a:prstGeom>
        </p:spPr>
      </p:pic>
      <p:sp>
        <p:nvSpPr>
          <p:cNvPr id="2" name="Title 1">
            <a:extLst>
              <a:ext uri="{FF2B5EF4-FFF2-40B4-BE49-F238E27FC236}">
                <a16:creationId xmlns:a16="http://schemas.microsoft.com/office/drawing/2014/main" id="{27729045-BC47-46ED-BD63-39DBD177572C}"/>
              </a:ext>
            </a:extLst>
          </p:cNvPr>
          <p:cNvSpPr>
            <a:spLocks noGrp="1"/>
          </p:cNvSpPr>
          <p:nvPr>
            <p:ph type="title"/>
          </p:nvPr>
        </p:nvSpPr>
        <p:spPr>
          <a:xfrm>
            <a:off x="1339759" y="1316277"/>
            <a:ext cx="2063903" cy="3076108"/>
          </a:xfrm>
        </p:spPr>
        <p:txBody>
          <a:bodyPr vert="horz" lIns="91440" tIns="45720" rIns="91440" bIns="45720" rtlCol="0" anchor="ctr">
            <a:normAutofit fontScale="90000"/>
          </a:bodyPr>
          <a:lstStyle/>
          <a:p>
            <a:pPr defTabSz="914400">
              <a:lnSpc>
                <a:spcPct val="90000"/>
              </a:lnSpc>
            </a:pPr>
            <a:r>
              <a:rPr lang="en-US" sz="3200" b="0" dirty="0">
                <a:solidFill>
                  <a:schemeClr val="bg1"/>
                </a:solidFill>
                <a:latin typeface="+mn-lt"/>
                <a:cs typeface="+mn-cs"/>
              </a:rPr>
              <a:t>“DEI are not  </a:t>
            </a:r>
            <a:r>
              <a:rPr lang="en-US" sz="3200" b="0" i="1" dirty="0">
                <a:solidFill>
                  <a:schemeClr val="bg1"/>
                </a:solidFill>
                <a:latin typeface="+mn-lt"/>
                <a:cs typeface="+mn-cs"/>
              </a:rPr>
              <a:t>‘nice to have</a:t>
            </a:r>
            <a:r>
              <a:rPr lang="en-US" sz="3200" b="0" dirty="0">
                <a:solidFill>
                  <a:schemeClr val="bg1"/>
                </a:solidFill>
                <a:latin typeface="+mn-lt"/>
                <a:cs typeface="+mn-cs"/>
              </a:rPr>
              <a:t>’.  </a:t>
            </a:r>
            <a:br>
              <a:rPr lang="en-US" sz="3200" b="0" dirty="0">
                <a:solidFill>
                  <a:schemeClr val="bg1"/>
                </a:solidFill>
                <a:latin typeface="+mn-lt"/>
                <a:cs typeface="+mn-cs"/>
              </a:rPr>
            </a:br>
            <a:br>
              <a:rPr lang="en-US" sz="3200" b="0" dirty="0">
                <a:solidFill>
                  <a:schemeClr val="bg1"/>
                </a:solidFill>
                <a:latin typeface="+mn-lt"/>
                <a:cs typeface="+mn-cs"/>
              </a:rPr>
            </a:br>
            <a:r>
              <a:rPr lang="en-US" sz="3200" b="0" dirty="0">
                <a:solidFill>
                  <a:schemeClr val="bg1"/>
                </a:solidFill>
                <a:latin typeface="+mn-lt"/>
                <a:cs typeface="+mn-cs"/>
              </a:rPr>
              <a:t>They are imperative to achieve mission”</a:t>
            </a:r>
            <a:br>
              <a:rPr lang="en-US" sz="3200" b="0" dirty="0">
                <a:solidFill>
                  <a:schemeClr val="bg1"/>
                </a:solidFill>
                <a:latin typeface="+mn-lt"/>
                <a:cs typeface="+mn-cs"/>
              </a:rPr>
            </a:br>
            <a:br>
              <a:rPr lang="en-US" sz="1200" b="0" dirty="0">
                <a:solidFill>
                  <a:schemeClr val="bg1"/>
                </a:solidFill>
                <a:latin typeface="+mn-lt"/>
                <a:cs typeface="+mn-cs"/>
              </a:rPr>
            </a:br>
            <a:r>
              <a:rPr lang="en-US" sz="1200" b="0" dirty="0">
                <a:solidFill>
                  <a:schemeClr val="bg1"/>
                </a:solidFill>
                <a:latin typeface="+mn-lt"/>
                <a:cs typeface="+mn-cs"/>
              </a:rPr>
              <a:t>Monica Villalta </a:t>
            </a:r>
            <a:br>
              <a:rPr lang="en-US" sz="3200" dirty="0">
                <a:solidFill>
                  <a:srgbClr val="000000"/>
                </a:solidFill>
                <a:latin typeface="+mn-lt"/>
                <a:cs typeface="+mn-cs"/>
              </a:rPr>
            </a:br>
            <a:endParaRPr lang="en-US" sz="3100" u="sng" dirty="0">
              <a:solidFill>
                <a:srgbClr val="FFFFFF"/>
              </a:solidFill>
              <a:latin typeface="+mj-lt"/>
              <a:cs typeface="+mj-cs"/>
            </a:endParaRPr>
          </a:p>
        </p:txBody>
      </p:sp>
      <p:sp>
        <p:nvSpPr>
          <p:cNvPr id="3" name="Content Placeholder 2">
            <a:extLst>
              <a:ext uri="{FF2B5EF4-FFF2-40B4-BE49-F238E27FC236}">
                <a16:creationId xmlns:a16="http://schemas.microsoft.com/office/drawing/2014/main" id="{FA4FACC6-51AF-4E09-B828-A1D00DD69774}"/>
              </a:ext>
            </a:extLst>
          </p:cNvPr>
          <p:cNvSpPr>
            <a:spLocks noGrp="1"/>
          </p:cNvSpPr>
          <p:nvPr>
            <p:ph idx="10"/>
          </p:nvPr>
        </p:nvSpPr>
        <p:spPr>
          <a:xfrm>
            <a:off x="4568948" y="601399"/>
            <a:ext cx="2984673" cy="3922976"/>
          </a:xfrm>
        </p:spPr>
        <p:txBody>
          <a:bodyPr vert="horz" lIns="91440" tIns="45720" rIns="91440" bIns="45720" rtlCol="0" anchor="ctr">
            <a:normAutofit/>
          </a:bodyPr>
          <a:lstStyle/>
          <a:p>
            <a:pPr marL="0" indent="-228600" defTabSz="914400">
              <a:lnSpc>
                <a:spcPct val="90000"/>
              </a:lnSpc>
              <a:buFont typeface="Arial" panose="020B0604020202020204" pitchFamily="34" charset="0"/>
              <a:buChar char="•"/>
            </a:pPr>
            <a:endParaRPr lang="en-US" sz="1600" dirty="0">
              <a:solidFill>
                <a:srgbClr val="000000"/>
              </a:solidFill>
              <a:latin typeface="+mn-lt"/>
              <a:cs typeface="+mn-cs"/>
            </a:endParaRPr>
          </a:p>
          <a:p>
            <a:pPr marL="0" indent="-228600" defTabSz="914400">
              <a:lnSpc>
                <a:spcPct val="90000"/>
              </a:lnSpc>
              <a:buFont typeface="Arial" panose="020B0604020202020204" pitchFamily="34" charset="0"/>
              <a:buChar char="•"/>
            </a:pPr>
            <a:endParaRPr lang="en-US" sz="1600" dirty="0">
              <a:solidFill>
                <a:srgbClr val="000000"/>
              </a:solidFill>
              <a:latin typeface="+mn-lt"/>
              <a:cs typeface="+mn-cs"/>
            </a:endParaRPr>
          </a:p>
        </p:txBody>
      </p:sp>
      <p:sp>
        <p:nvSpPr>
          <p:cNvPr id="27" name="Title 1">
            <a:extLst>
              <a:ext uri="{FF2B5EF4-FFF2-40B4-BE49-F238E27FC236}">
                <a16:creationId xmlns:a16="http://schemas.microsoft.com/office/drawing/2014/main" id="{5FB0181E-275B-4008-88DB-55A729B1B264}"/>
              </a:ext>
            </a:extLst>
          </p:cNvPr>
          <p:cNvSpPr txBox="1">
            <a:spLocks/>
          </p:cNvSpPr>
          <p:nvPr/>
        </p:nvSpPr>
        <p:spPr>
          <a:xfrm>
            <a:off x="5634173" y="3274364"/>
            <a:ext cx="2563585" cy="2070074"/>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sz="3300" b="1" kern="1200">
                <a:solidFill>
                  <a:srgbClr val="0C4C99"/>
                </a:solidFill>
                <a:latin typeface="Arial" panose="020B0604020202020204" pitchFamily="34" charset="0"/>
                <a:ea typeface="+mj-ea"/>
                <a:cs typeface="Arial" panose="020B0604020202020204" pitchFamily="34" charset="0"/>
              </a:defRPr>
            </a:lvl1pPr>
          </a:lstStyle>
          <a:p>
            <a:pPr algn="l" defTabSz="914400">
              <a:lnSpc>
                <a:spcPct val="90000"/>
              </a:lnSpc>
            </a:pPr>
            <a:r>
              <a:rPr lang="en-US" sz="3100" dirty="0">
                <a:latin typeface="+mj-lt"/>
                <a:cs typeface="+mj-cs"/>
              </a:rPr>
              <a:t> </a:t>
            </a:r>
          </a:p>
          <a:p>
            <a:pPr algn="l" defTabSz="914400">
              <a:lnSpc>
                <a:spcPct val="90000"/>
              </a:lnSpc>
            </a:pPr>
            <a:r>
              <a:rPr lang="en-US" sz="3100" dirty="0">
                <a:latin typeface="+mj-lt"/>
                <a:cs typeface="+mj-cs"/>
              </a:rPr>
              <a:t>Rethinking  the approach</a:t>
            </a:r>
            <a:endParaRPr lang="en-US" sz="3100" u="sng" dirty="0">
              <a:latin typeface="+mj-lt"/>
              <a:cs typeface="+mj-cs"/>
            </a:endParaRPr>
          </a:p>
        </p:txBody>
      </p:sp>
    </p:spTree>
    <p:extLst>
      <p:ext uri="{BB962C8B-B14F-4D97-AF65-F5344CB8AC3E}">
        <p14:creationId xmlns:p14="http://schemas.microsoft.com/office/powerpoint/2010/main" val="28633332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8197" name="Rectangle 71">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01" y="0"/>
            <a:ext cx="6856285"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8"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373462" y="766762"/>
            <a:ext cx="399157" cy="1571626"/>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199"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373461" y="628309"/>
            <a:ext cx="226814" cy="1279073"/>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505621" y="480670"/>
            <a:ext cx="94654" cy="1284896"/>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456051" y="476787"/>
            <a:ext cx="184844" cy="130677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2" name="Rectangle 81">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505281" y="476787"/>
            <a:ext cx="6135673" cy="115609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8194" name="Rectangle 2">
            <a:extLst>
              <a:ext uri="{FF2B5EF4-FFF2-40B4-BE49-F238E27FC236}">
                <a16:creationId xmlns:a16="http://schemas.microsoft.com/office/drawing/2014/main" id="{9F92F218-304C-4F55-AD60-3F3AE7F3D78D}"/>
              </a:ext>
            </a:extLst>
          </p:cNvPr>
          <p:cNvSpPr>
            <a:spLocks noGrp="1" noChangeArrowheads="1"/>
          </p:cNvSpPr>
          <p:nvPr>
            <p:ph type="title"/>
          </p:nvPr>
        </p:nvSpPr>
        <p:spPr>
          <a:xfrm>
            <a:off x="1682159" y="600294"/>
            <a:ext cx="5773892" cy="909076"/>
          </a:xfrm>
        </p:spPr>
        <p:txBody>
          <a:bodyPr vert="horz" lIns="91440" tIns="45720" rIns="91440" bIns="45720" rtlCol="0" anchor="ctr">
            <a:normAutofit/>
          </a:bodyPr>
          <a:lstStyle/>
          <a:p>
            <a:pPr algn="l" defTabSz="914400">
              <a:lnSpc>
                <a:spcPct val="90000"/>
              </a:lnSpc>
            </a:pPr>
            <a:r>
              <a:rPr lang="en-US" altLang="en-US" sz="2600">
                <a:solidFill>
                  <a:srgbClr val="FFFFFF"/>
                </a:solidFill>
                <a:latin typeface="+mj-lt"/>
                <a:cs typeface="+mj-cs"/>
              </a:rPr>
              <a:t>Cultural Transformation  </a:t>
            </a:r>
          </a:p>
        </p:txBody>
      </p:sp>
      <p:sp>
        <p:nvSpPr>
          <p:cNvPr id="2" name="Rectangle 1">
            <a:extLst>
              <a:ext uri="{FF2B5EF4-FFF2-40B4-BE49-F238E27FC236}">
                <a16:creationId xmlns:a16="http://schemas.microsoft.com/office/drawing/2014/main" id="{659ADB0B-6B7E-4F5A-A2E0-D19DBCB8BD22}"/>
              </a:ext>
            </a:extLst>
          </p:cNvPr>
          <p:cNvSpPr/>
          <p:nvPr/>
        </p:nvSpPr>
        <p:spPr>
          <a:xfrm>
            <a:off x="1912288" y="1867828"/>
            <a:ext cx="5461310" cy="2675379"/>
          </a:xfrm>
          <a:prstGeom prst="rect">
            <a:avLst/>
          </a:prstGeom>
        </p:spPr>
        <p:txBody>
          <a:bodyPr vert="horz" lIns="91440" tIns="45720" rIns="91440" bIns="45720" rtlCol="0" anchor="ctr">
            <a:normAutofit/>
          </a:bodyPr>
          <a:lstStyle/>
          <a:p>
            <a:pPr indent="-228600" defTabSz="914400">
              <a:lnSpc>
                <a:spcPct val="90000"/>
              </a:lnSpc>
              <a:spcBef>
                <a:spcPct val="20000"/>
              </a:spcBef>
              <a:buClr>
                <a:srgbClr val="99ACD2"/>
              </a:buClr>
              <a:buFont typeface="Arial" panose="020B0604020202020204" pitchFamily="34" charset="0"/>
              <a:buChar char="•"/>
            </a:pPr>
            <a:r>
              <a:rPr lang="en-US" sz="1600" dirty="0"/>
              <a:t>Diversity is leveraged to create a </a:t>
            </a:r>
            <a:r>
              <a:rPr lang="en-US" sz="1600" b="1" dirty="0"/>
              <a:t>fair, healthy, and high performing alliance.</a:t>
            </a:r>
          </a:p>
          <a:p>
            <a:pPr indent="-228600" defTabSz="914400">
              <a:lnSpc>
                <a:spcPct val="90000"/>
              </a:lnSpc>
              <a:spcBef>
                <a:spcPct val="20000"/>
              </a:spcBef>
              <a:buClr>
                <a:srgbClr val="99ACD2"/>
              </a:buClr>
              <a:buFont typeface="Arial" panose="020B0604020202020204" pitchFamily="34" charset="0"/>
              <a:buChar char="•"/>
            </a:pPr>
            <a:endParaRPr lang="en-US" sz="1600" b="1" dirty="0"/>
          </a:p>
          <a:p>
            <a:pPr indent="-228600" defTabSz="914400">
              <a:lnSpc>
                <a:spcPct val="90000"/>
              </a:lnSpc>
              <a:spcBef>
                <a:spcPts val="338"/>
              </a:spcBef>
              <a:buClr>
                <a:srgbClr val="99ACD2"/>
              </a:buClr>
              <a:buFont typeface="Arial" panose="020B0604020202020204" pitchFamily="34" charset="0"/>
              <a:buChar char="•"/>
            </a:pPr>
            <a:r>
              <a:rPr lang="en-US" sz="1600" dirty="0"/>
              <a:t>An inclusive environment ensures </a:t>
            </a:r>
            <a:r>
              <a:rPr lang="en-US" sz="1600" b="1" dirty="0"/>
              <a:t>equitable access to resources and opportunities for all.</a:t>
            </a:r>
          </a:p>
          <a:p>
            <a:pPr indent="-228600" defTabSz="914400">
              <a:lnSpc>
                <a:spcPct val="90000"/>
              </a:lnSpc>
              <a:spcBef>
                <a:spcPts val="338"/>
              </a:spcBef>
              <a:buClr>
                <a:srgbClr val="99ACD2"/>
              </a:buClr>
              <a:buFont typeface="Arial" panose="020B0604020202020204" pitchFamily="34" charset="0"/>
              <a:buChar char="•"/>
            </a:pPr>
            <a:endParaRPr lang="en-US" sz="1600" dirty="0"/>
          </a:p>
          <a:p>
            <a:pPr indent="-228600" defTabSz="914400">
              <a:lnSpc>
                <a:spcPct val="90000"/>
              </a:lnSpc>
              <a:spcBef>
                <a:spcPts val="338"/>
              </a:spcBef>
              <a:buClr>
                <a:srgbClr val="99ACD2"/>
              </a:buClr>
              <a:buFont typeface="Arial" panose="020B0604020202020204" pitchFamily="34" charset="0"/>
              <a:buChar char="•"/>
            </a:pPr>
            <a:r>
              <a:rPr lang="en-US" sz="1600" i="1" dirty="0"/>
              <a:t>“When culture allows individuals and groups to feel </a:t>
            </a:r>
            <a:r>
              <a:rPr lang="en-US" sz="1600" i="1" u="sng" dirty="0"/>
              <a:t>safe, respected, engaged, motivated, and valued for who they are and for their contributions</a:t>
            </a:r>
            <a:r>
              <a:rPr lang="en-US" sz="1600" i="1" dirty="0"/>
              <a:t> toward organizational or societal goals.”</a:t>
            </a:r>
          </a:p>
        </p:txBody>
      </p:sp>
      <p:sp>
        <p:nvSpPr>
          <p:cNvPr id="8195" name="Rectangle 3">
            <a:extLst>
              <a:ext uri="{FF2B5EF4-FFF2-40B4-BE49-F238E27FC236}">
                <a16:creationId xmlns:a16="http://schemas.microsoft.com/office/drawing/2014/main" id="{7BC52F32-F2A6-4AF1-A45A-81FDB856AFC2}"/>
              </a:ext>
            </a:extLst>
          </p:cNvPr>
          <p:cNvSpPr>
            <a:spLocks noChangeArrowheads="1"/>
          </p:cNvSpPr>
          <p:nvPr/>
        </p:nvSpPr>
        <p:spPr bwMode="auto">
          <a:xfrm>
            <a:off x="2000250" y="1157288"/>
            <a:ext cx="514350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defRPr>
            </a:lvl1pPr>
            <a:lvl2pPr marL="742950" indent="-285750" eaLnBrk="0" hangingPunct="0">
              <a:defRPr sz="1000">
                <a:solidFill>
                  <a:schemeClr val="tx1"/>
                </a:solidFill>
                <a:latin typeface="Arial" panose="020B0604020202020204" pitchFamily="34" charset="0"/>
              </a:defRPr>
            </a:lvl2pPr>
            <a:lvl3pPr marL="1143000" indent="-228600" eaLnBrk="0" hangingPunct="0">
              <a:defRPr sz="1000">
                <a:solidFill>
                  <a:schemeClr val="tx1"/>
                </a:solidFill>
                <a:latin typeface="Arial" panose="020B0604020202020204" pitchFamily="34" charset="0"/>
              </a:defRPr>
            </a:lvl3pPr>
            <a:lvl4pPr marL="1600200" indent="-228600" eaLnBrk="0" hangingPunct="0">
              <a:defRPr sz="1000">
                <a:solidFill>
                  <a:schemeClr val="tx1"/>
                </a:solidFill>
                <a:latin typeface="Arial" panose="020B0604020202020204" pitchFamily="34" charset="0"/>
              </a:defRPr>
            </a:lvl4pPr>
            <a:lvl5pPr marL="2057400" indent="-228600" eaLnBrk="0" hangingPunct="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spcAft>
                <a:spcPts val="600"/>
              </a:spcAft>
              <a:buClr>
                <a:srgbClr val="99ACD2"/>
              </a:buClr>
            </a:pPr>
            <a:endParaRPr lang="en-US" altLang="en-US" sz="2700">
              <a:solidFill>
                <a:srgbClr val="808080"/>
              </a:solidFill>
              <a:latin typeface="Arial Narrow" panose="020B0606020202030204" pitchFamily="34" charset="0"/>
            </a:endParaRPr>
          </a:p>
          <a:p>
            <a:pPr algn="ctr" eaLnBrk="1" hangingPunct="1">
              <a:spcAft>
                <a:spcPts val="600"/>
              </a:spcAft>
              <a:buClr>
                <a:srgbClr val="99ACD2"/>
              </a:buClr>
            </a:pPr>
            <a:r>
              <a:rPr lang="en-US" altLang="en-US" sz="1969">
                <a:solidFill>
                  <a:srgbClr val="3399FF"/>
                </a:solidFill>
              </a:rPr>
              <a:t> </a:t>
            </a:r>
          </a:p>
        </p:txBody>
      </p:sp>
    </p:spTree>
    <p:extLst>
      <p:ext uri="{BB962C8B-B14F-4D97-AF65-F5344CB8AC3E}">
        <p14:creationId xmlns:p14="http://schemas.microsoft.com/office/powerpoint/2010/main" val="1579640496"/>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01" y="0"/>
            <a:ext cx="6856285"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a:endParaRPr>
          </a:p>
        </p:txBody>
      </p:sp>
      <p:sp>
        <p:nvSpPr>
          <p:cNvPr id="74"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472968" y="675610"/>
            <a:ext cx="427285" cy="4283224"/>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a:endParaRPr>
          </a:p>
        </p:txBody>
      </p:sp>
      <p:sp>
        <p:nvSpPr>
          <p:cNvPr id="76"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474246" y="474874"/>
            <a:ext cx="271493" cy="4141061"/>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a:endParaRPr>
          </a:p>
        </p:txBody>
      </p:sp>
      <p:sp>
        <p:nvSpPr>
          <p:cNvPr id="78" name="Freeform: Shape 77">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99975" y="477543"/>
            <a:ext cx="2250035" cy="394334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defRPr/>
            </a:pPr>
            <a:endParaRPr lang="en-US">
              <a:solidFill>
                <a:prstClr val="white"/>
              </a:solidFill>
              <a:latin typeface="Calibri"/>
            </a:endParaRPr>
          </a:p>
        </p:txBody>
      </p:sp>
      <p:sp>
        <p:nvSpPr>
          <p:cNvPr id="9219" name="Rectangle 5">
            <a:extLst>
              <a:ext uri="{FF2B5EF4-FFF2-40B4-BE49-F238E27FC236}">
                <a16:creationId xmlns:a16="http://schemas.microsoft.com/office/drawing/2014/main" id="{C0958FB9-0823-4179-9227-4632C7F0B38D}"/>
              </a:ext>
            </a:extLst>
          </p:cNvPr>
          <p:cNvSpPr>
            <a:spLocks noGrp="1" noChangeArrowheads="1"/>
          </p:cNvSpPr>
          <p:nvPr>
            <p:ph type="title"/>
          </p:nvPr>
        </p:nvSpPr>
        <p:spPr>
          <a:xfrm>
            <a:off x="1668865" y="736705"/>
            <a:ext cx="1905986" cy="3420727"/>
          </a:xfrm>
        </p:spPr>
        <p:txBody>
          <a:bodyPr vert="horz" lIns="91440" tIns="45720" rIns="91440" bIns="45720" rtlCol="0" anchor="ctr">
            <a:normAutofit/>
          </a:bodyPr>
          <a:lstStyle/>
          <a:p>
            <a:pPr algn="l" defTabSz="914400">
              <a:lnSpc>
                <a:spcPct val="90000"/>
              </a:lnSpc>
            </a:pPr>
            <a:r>
              <a:rPr lang="en-US" altLang="en-US" sz="2000" dirty="0">
                <a:solidFill>
                  <a:srgbClr val="FFFFFF"/>
                </a:solidFill>
                <a:latin typeface="+mj-lt"/>
                <a:cs typeface="+mj-cs"/>
              </a:rPr>
              <a:t>CULTURAL COMPETENCE</a:t>
            </a:r>
          </a:p>
        </p:txBody>
      </p:sp>
      <p:sp>
        <p:nvSpPr>
          <p:cNvPr id="80"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900253" y="1014227"/>
            <a:ext cx="3743773" cy="3938735"/>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a:defRPr/>
            </a:pPr>
            <a:endParaRPr lang="en-US">
              <a:solidFill>
                <a:prstClr val="black"/>
              </a:solidFill>
              <a:latin typeface="Calibri"/>
            </a:endParaRPr>
          </a:p>
        </p:txBody>
      </p:sp>
      <p:sp>
        <p:nvSpPr>
          <p:cNvPr id="9218" name="Rectangle 3">
            <a:extLst>
              <a:ext uri="{FF2B5EF4-FFF2-40B4-BE49-F238E27FC236}">
                <a16:creationId xmlns:a16="http://schemas.microsoft.com/office/drawing/2014/main" id="{E9A60276-4072-422E-970F-30A96B813CCD}"/>
              </a:ext>
            </a:extLst>
          </p:cNvPr>
          <p:cNvSpPr>
            <a:spLocks noGrp="1" noChangeArrowheads="1"/>
          </p:cNvSpPr>
          <p:nvPr>
            <p:ph idx="10"/>
          </p:nvPr>
        </p:nvSpPr>
        <p:spPr>
          <a:xfrm>
            <a:off x="4080298" y="1289713"/>
            <a:ext cx="3346217" cy="3250972"/>
          </a:xfrm>
        </p:spPr>
        <p:txBody>
          <a:bodyPr vert="horz" lIns="91440" tIns="45720" rIns="91440" bIns="45720" rtlCol="0" anchor="ctr">
            <a:normAutofit/>
          </a:bodyPr>
          <a:lstStyle/>
          <a:p>
            <a:pPr marL="0" indent="0" defTabSz="914400">
              <a:lnSpc>
                <a:spcPct val="90000"/>
              </a:lnSpc>
              <a:spcBef>
                <a:spcPct val="0"/>
              </a:spcBef>
              <a:spcAft>
                <a:spcPts val="600"/>
              </a:spcAft>
              <a:buNone/>
            </a:pPr>
            <a:r>
              <a:rPr lang="en-US" altLang="en-US" sz="2000" dirty="0">
                <a:solidFill>
                  <a:srgbClr val="FEFFFF"/>
                </a:solidFill>
                <a:latin typeface="+mn-lt"/>
                <a:cs typeface="+mn-cs"/>
              </a:rPr>
              <a:t>The capacity (including skills, behaviors and attitudes) to effectively and equitably navigate and interact across cultures </a:t>
            </a:r>
          </a:p>
        </p:txBody>
      </p:sp>
    </p:spTree>
    <p:extLst>
      <p:ext uri="{BB962C8B-B14F-4D97-AF65-F5344CB8AC3E}">
        <p14:creationId xmlns:p14="http://schemas.microsoft.com/office/powerpoint/2010/main" val="2372588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5">
            <a:extLst>
              <a:ext uri="{FF2B5EF4-FFF2-40B4-BE49-F238E27FC236}">
                <a16:creationId xmlns:a16="http://schemas.microsoft.com/office/drawing/2014/main" id="{C0958FB9-0823-4179-9227-4632C7F0B38D}"/>
              </a:ext>
            </a:extLst>
          </p:cNvPr>
          <p:cNvSpPr>
            <a:spLocks noGrp="1" noChangeArrowheads="1"/>
          </p:cNvSpPr>
          <p:nvPr>
            <p:ph type="title"/>
          </p:nvPr>
        </p:nvSpPr>
        <p:spPr>
          <a:noFill/>
        </p:spPr>
        <p:txBody>
          <a:bodyPr>
            <a:normAutofit/>
          </a:bodyPr>
          <a:lstStyle/>
          <a:p>
            <a:pPr algn="l" eaLnBrk="1" hangingPunct="1"/>
            <a:r>
              <a:rPr lang="en-US" altLang="en-US" dirty="0"/>
              <a:t> </a:t>
            </a:r>
          </a:p>
        </p:txBody>
      </p:sp>
      <p:sp>
        <p:nvSpPr>
          <p:cNvPr id="9218" name="Rectangle 3">
            <a:extLst>
              <a:ext uri="{FF2B5EF4-FFF2-40B4-BE49-F238E27FC236}">
                <a16:creationId xmlns:a16="http://schemas.microsoft.com/office/drawing/2014/main" id="{E9A60276-4072-422E-970F-30A96B813CCD}"/>
              </a:ext>
            </a:extLst>
          </p:cNvPr>
          <p:cNvSpPr>
            <a:spLocks noGrp="1" noChangeArrowheads="1"/>
          </p:cNvSpPr>
          <p:nvPr>
            <p:ph idx="1"/>
          </p:nvPr>
        </p:nvSpPr>
        <p:spPr>
          <a:xfrm>
            <a:off x="2929271" y="191817"/>
            <a:ext cx="4728830" cy="3657170"/>
          </a:xfrm>
        </p:spPr>
        <p:txBody>
          <a:bodyPr>
            <a:normAutofit/>
          </a:bodyPr>
          <a:lstStyle/>
          <a:p>
            <a:pPr algn="ctr">
              <a:lnSpc>
                <a:spcPct val="90000"/>
              </a:lnSpc>
              <a:spcBef>
                <a:spcPct val="0"/>
              </a:spcBef>
            </a:pPr>
            <a:r>
              <a:rPr lang="en-US" altLang="en-US" sz="2700" dirty="0">
                <a:solidFill>
                  <a:srgbClr val="808080"/>
                </a:solidFill>
                <a:latin typeface="Arial Narrow" panose="020B0606020202030204" pitchFamily="34" charset="0"/>
              </a:rPr>
              <a:t>NOT</a:t>
            </a:r>
          </a:p>
          <a:p>
            <a:pPr lvl="1">
              <a:lnSpc>
                <a:spcPct val="90000"/>
              </a:lnSpc>
              <a:spcBef>
                <a:spcPct val="0"/>
              </a:spcBef>
              <a:buFont typeface="Calibri" panose="020F0502020204030204" pitchFamily="34" charset="0"/>
              <a:buChar char="≠"/>
            </a:pPr>
            <a:r>
              <a:rPr lang="en-US" altLang="en-US" sz="1744" dirty="0">
                <a:solidFill>
                  <a:srgbClr val="298F9C"/>
                </a:solidFill>
              </a:rPr>
              <a:t>A fad</a:t>
            </a:r>
          </a:p>
          <a:p>
            <a:pPr lvl="1">
              <a:lnSpc>
                <a:spcPct val="90000"/>
              </a:lnSpc>
              <a:spcBef>
                <a:spcPct val="0"/>
              </a:spcBef>
              <a:buFont typeface="Calibri" panose="020F0502020204030204" pitchFamily="34" charset="0"/>
              <a:buChar char="≠"/>
            </a:pPr>
            <a:r>
              <a:rPr lang="en-US" altLang="en-US" sz="1744" dirty="0">
                <a:solidFill>
                  <a:srgbClr val="298F9C"/>
                </a:solidFill>
              </a:rPr>
              <a:t>Affirmative Action /Compliance Requirement</a:t>
            </a:r>
          </a:p>
          <a:p>
            <a:pPr lvl="1">
              <a:lnSpc>
                <a:spcPct val="90000"/>
              </a:lnSpc>
              <a:spcBef>
                <a:spcPct val="0"/>
              </a:spcBef>
              <a:buFont typeface="Calibri" panose="020F0502020204030204" pitchFamily="34" charset="0"/>
              <a:buChar char="≠"/>
            </a:pPr>
            <a:r>
              <a:rPr lang="en-US" altLang="en-US" sz="1744" dirty="0">
                <a:solidFill>
                  <a:srgbClr val="298F9C"/>
                </a:solidFill>
              </a:rPr>
              <a:t>Temporary Initiative</a:t>
            </a:r>
          </a:p>
          <a:p>
            <a:pPr lvl="1">
              <a:lnSpc>
                <a:spcPct val="90000"/>
              </a:lnSpc>
              <a:spcBef>
                <a:spcPct val="0"/>
              </a:spcBef>
              <a:buFont typeface="Calibri" panose="020F0502020204030204" pitchFamily="34" charset="0"/>
              <a:buChar char="≠"/>
            </a:pPr>
            <a:r>
              <a:rPr lang="en-US" altLang="en-US" sz="1744" dirty="0">
                <a:solidFill>
                  <a:srgbClr val="298F9C"/>
                </a:solidFill>
              </a:rPr>
              <a:t>Reactive</a:t>
            </a:r>
          </a:p>
          <a:p>
            <a:pPr algn="ctr">
              <a:lnSpc>
                <a:spcPct val="90000"/>
              </a:lnSpc>
              <a:spcBef>
                <a:spcPct val="0"/>
              </a:spcBef>
            </a:pPr>
            <a:endParaRPr lang="en-US" altLang="en-US" sz="1969" dirty="0"/>
          </a:p>
          <a:p>
            <a:pPr algn="ctr">
              <a:lnSpc>
                <a:spcPct val="90000"/>
              </a:lnSpc>
              <a:spcBef>
                <a:spcPct val="0"/>
              </a:spcBef>
            </a:pPr>
            <a:r>
              <a:rPr lang="en-US" altLang="en-US" sz="2700" dirty="0">
                <a:solidFill>
                  <a:srgbClr val="808080"/>
                </a:solidFill>
                <a:latin typeface="Arial Narrow" panose="020B0606020202030204" pitchFamily="34" charset="0"/>
              </a:rPr>
              <a:t>YES</a:t>
            </a:r>
          </a:p>
          <a:p>
            <a:pPr eaLnBrk="1" hangingPunct="1">
              <a:lnSpc>
                <a:spcPct val="90000"/>
              </a:lnSpc>
              <a:spcBef>
                <a:spcPct val="0"/>
              </a:spcBef>
              <a:buFont typeface="Wingdings" panose="05000000000000000000" pitchFamily="2" charset="2"/>
              <a:buChar char="ü"/>
            </a:pPr>
            <a:r>
              <a:rPr lang="en-US" altLang="en-US" b="1" dirty="0">
                <a:solidFill>
                  <a:srgbClr val="71B527"/>
                </a:solidFill>
              </a:rPr>
              <a:t>A mindset</a:t>
            </a:r>
          </a:p>
          <a:p>
            <a:pPr>
              <a:lnSpc>
                <a:spcPct val="90000"/>
              </a:lnSpc>
              <a:spcBef>
                <a:spcPct val="0"/>
              </a:spcBef>
              <a:buFont typeface="Wingdings" panose="05000000000000000000" pitchFamily="2" charset="2"/>
              <a:buChar char="ü"/>
            </a:pPr>
            <a:r>
              <a:rPr lang="en-US" altLang="en-US" b="1" dirty="0">
                <a:solidFill>
                  <a:srgbClr val="71B527"/>
                </a:solidFill>
              </a:rPr>
              <a:t>The way we do our work </a:t>
            </a:r>
            <a:r>
              <a:rPr lang="en-US" altLang="en-US" sz="1350" dirty="0">
                <a:solidFill>
                  <a:srgbClr val="71B527"/>
                </a:solidFill>
              </a:rPr>
              <a:t>(Behaviors, skills, attitudes)</a:t>
            </a:r>
            <a:endParaRPr lang="en-US" altLang="en-US" dirty="0">
              <a:solidFill>
                <a:srgbClr val="71B527"/>
              </a:solidFill>
            </a:endParaRPr>
          </a:p>
          <a:p>
            <a:pPr eaLnBrk="1" hangingPunct="1">
              <a:lnSpc>
                <a:spcPct val="90000"/>
              </a:lnSpc>
              <a:spcBef>
                <a:spcPct val="0"/>
              </a:spcBef>
              <a:buFont typeface="Wingdings" panose="05000000000000000000" pitchFamily="2" charset="2"/>
              <a:buChar char="ü"/>
            </a:pPr>
            <a:r>
              <a:rPr lang="en-US" altLang="en-US" b="1" dirty="0">
                <a:solidFill>
                  <a:srgbClr val="71B527"/>
                </a:solidFill>
              </a:rPr>
              <a:t>Long Term Investment </a:t>
            </a:r>
          </a:p>
          <a:p>
            <a:pPr eaLnBrk="1" hangingPunct="1">
              <a:lnSpc>
                <a:spcPct val="90000"/>
              </a:lnSpc>
              <a:spcBef>
                <a:spcPct val="0"/>
              </a:spcBef>
              <a:buFont typeface="Wingdings" panose="05000000000000000000" pitchFamily="2" charset="2"/>
              <a:buChar char="ü"/>
            </a:pPr>
            <a:r>
              <a:rPr lang="en-US" altLang="en-US" b="1" dirty="0">
                <a:solidFill>
                  <a:srgbClr val="71B527"/>
                </a:solidFill>
              </a:rPr>
              <a:t>A managed process</a:t>
            </a:r>
            <a:endParaRPr lang="en-US" altLang="en-US" sz="1969" dirty="0"/>
          </a:p>
        </p:txBody>
      </p:sp>
    </p:spTree>
    <p:extLst>
      <p:ext uri="{BB962C8B-B14F-4D97-AF65-F5344CB8AC3E}">
        <p14:creationId xmlns:p14="http://schemas.microsoft.com/office/powerpoint/2010/main" val="1484224377"/>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C6F3A-BC8E-43A9-8A7B-471AAFE19017}"/>
              </a:ext>
            </a:extLst>
          </p:cNvPr>
          <p:cNvSpPr>
            <a:spLocks noGrp="1"/>
          </p:cNvSpPr>
          <p:nvPr>
            <p:ph type="title"/>
          </p:nvPr>
        </p:nvSpPr>
        <p:spPr/>
        <p:txBody>
          <a:bodyPr>
            <a:normAutofit fontScale="90000"/>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r>
              <a:rPr lang="en-US" sz="3300" dirty="0">
                <a:solidFill>
                  <a:srgbClr val="0C4C99"/>
                </a:solidFill>
                <a:latin typeface="Arial" panose="020B0604020202020204" pitchFamily="34" charset="0"/>
                <a:ea typeface="+mj-ea"/>
                <a:cs typeface="Arial" panose="020B0604020202020204" pitchFamily="34" charset="0"/>
              </a:rPr>
              <a:t>The right approach: </a:t>
            </a:r>
            <a:br>
              <a:rPr lang="en-US" sz="3300" dirty="0">
                <a:solidFill>
                  <a:srgbClr val="0C4C99"/>
                </a:solidFill>
                <a:latin typeface="Arial" panose="020B0604020202020204" pitchFamily="34" charset="0"/>
                <a:ea typeface="+mj-ea"/>
                <a:cs typeface="Arial" panose="020B0604020202020204" pitchFamily="34" charset="0"/>
              </a:rPr>
            </a:br>
            <a:r>
              <a:rPr lang="en-US" sz="3300" dirty="0">
                <a:solidFill>
                  <a:srgbClr val="0C4C99"/>
                </a:solidFill>
                <a:latin typeface="Arial" panose="020B0604020202020204" pitchFamily="34" charset="0"/>
                <a:ea typeface="+mj-ea"/>
                <a:cs typeface="Arial" panose="020B0604020202020204" pitchFamily="34" charset="0"/>
              </a:rPr>
              <a:t>Woven into organizational fabric </a:t>
            </a:r>
            <a:endParaRPr lang="en-US" dirty="0"/>
          </a:p>
        </p:txBody>
      </p:sp>
      <p:pic>
        <p:nvPicPr>
          <p:cNvPr id="3" name="Picture 2">
            <a:extLst>
              <a:ext uri="{FF2B5EF4-FFF2-40B4-BE49-F238E27FC236}">
                <a16:creationId xmlns:a16="http://schemas.microsoft.com/office/drawing/2014/main" id="{2FE6E699-EB44-4AD3-BAE4-9CD976A8CC77}"/>
              </a:ext>
            </a:extLst>
          </p:cNvPr>
          <p:cNvPicPr>
            <a:picLocks noChangeAspect="1"/>
          </p:cNvPicPr>
          <p:nvPr/>
        </p:nvPicPr>
        <p:blipFill rotWithShape="1">
          <a:blip r:embed="rId2"/>
          <a:srcRect r="2191" b="470"/>
          <a:stretch/>
        </p:blipFill>
        <p:spPr>
          <a:xfrm>
            <a:off x="2856232" y="1180583"/>
            <a:ext cx="4166573" cy="3620946"/>
          </a:xfrm>
          <a:prstGeom prst="rect">
            <a:avLst/>
          </a:prstGeom>
        </p:spPr>
      </p:pic>
    </p:spTree>
    <p:extLst>
      <p:ext uri="{BB962C8B-B14F-4D97-AF65-F5344CB8AC3E}">
        <p14:creationId xmlns:p14="http://schemas.microsoft.com/office/powerpoint/2010/main" val="27588533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AB4AEBD-4E1F-4FEA-853A-5F75DF79CCF3}"/>
              </a:ext>
            </a:extLst>
          </p:cNvPr>
          <p:cNvPicPr>
            <a:picLocks noChangeAspect="1"/>
          </p:cNvPicPr>
          <p:nvPr/>
        </p:nvPicPr>
        <p:blipFill rotWithShape="1">
          <a:blip r:embed="rId3"/>
          <a:srcRect l="28090" t="25108" r="26967" b="28153"/>
          <a:stretch/>
        </p:blipFill>
        <p:spPr bwMode="auto">
          <a:xfrm>
            <a:off x="1611630" y="1021577"/>
            <a:ext cx="6389370" cy="3265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a:extLst>
              <a:ext uri="{FF2B5EF4-FFF2-40B4-BE49-F238E27FC236}">
                <a16:creationId xmlns:a16="http://schemas.microsoft.com/office/drawing/2014/main" id="{61713E9A-4F4E-4E69-B85D-171300C3CF43}"/>
              </a:ext>
            </a:extLst>
          </p:cNvPr>
          <p:cNvSpPr>
            <a:spLocks noGrp="1"/>
          </p:cNvSpPr>
          <p:nvPr>
            <p:ph type="title"/>
          </p:nvPr>
        </p:nvSpPr>
        <p:spPr/>
        <p:txBody>
          <a:bodyPr/>
          <a:lstStyle/>
          <a:p>
            <a:r>
              <a:rPr lang="en-US" dirty="0"/>
              <a:t>Why?</a:t>
            </a:r>
          </a:p>
        </p:txBody>
      </p:sp>
    </p:spTree>
    <p:extLst>
      <p:ext uri="{BB962C8B-B14F-4D97-AF65-F5344CB8AC3E}">
        <p14:creationId xmlns:p14="http://schemas.microsoft.com/office/powerpoint/2010/main" val="4714403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1713E9A-4F4E-4E69-B85D-171300C3CF43}"/>
              </a:ext>
            </a:extLst>
          </p:cNvPr>
          <p:cNvSpPr>
            <a:spLocks noGrp="1"/>
          </p:cNvSpPr>
          <p:nvPr>
            <p:ph type="title"/>
          </p:nvPr>
        </p:nvSpPr>
        <p:spPr/>
        <p:txBody>
          <a:bodyPr/>
          <a:lstStyle/>
          <a:p>
            <a:r>
              <a:rPr lang="en-US" dirty="0"/>
              <a:t>How?</a:t>
            </a:r>
          </a:p>
        </p:txBody>
      </p:sp>
      <p:pic>
        <p:nvPicPr>
          <p:cNvPr id="5" name="Content Placeholder 3">
            <a:extLst>
              <a:ext uri="{FF2B5EF4-FFF2-40B4-BE49-F238E27FC236}">
                <a16:creationId xmlns:a16="http://schemas.microsoft.com/office/drawing/2014/main" id="{382EE8D6-29BA-4F68-AC63-CA82FB8F79A7}"/>
              </a:ext>
            </a:extLst>
          </p:cNvPr>
          <p:cNvPicPr>
            <a:picLocks noChangeAspect="1"/>
          </p:cNvPicPr>
          <p:nvPr/>
        </p:nvPicPr>
        <p:blipFill rotWithShape="1">
          <a:blip r:embed="rId3"/>
          <a:srcRect l="28090" t="41445" r="30337" b="11074"/>
          <a:stretch/>
        </p:blipFill>
        <p:spPr bwMode="auto">
          <a:xfrm>
            <a:off x="1565910" y="949906"/>
            <a:ext cx="5875807" cy="33820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876D7207-471E-49CF-AFC0-BC490A204156}"/>
              </a:ext>
            </a:extLst>
          </p:cNvPr>
          <p:cNvPicPr>
            <a:picLocks noChangeAspect="1"/>
          </p:cNvPicPr>
          <p:nvPr/>
        </p:nvPicPr>
        <p:blipFill rotWithShape="1">
          <a:blip r:embed="rId4"/>
          <a:srcRect t="89664"/>
          <a:stretch/>
        </p:blipFill>
        <p:spPr>
          <a:xfrm flipV="1">
            <a:off x="3267735" y="4331970"/>
            <a:ext cx="4310356" cy="316110"/>
          </a:xfrm>
          <a:prstGeom prst="rect">
            <a:avLst/>
          </a:prstGeom>
        </p:spPr>
      </p:pic>
    </p:spTree>
    <p:extLst>
      <p:ext uri="{BB962C8B-B14F-4D97-AF65-F5344CB8AC3E}">
        <p14:creationId xmlns:p14="http://schemas.microsoft.com/office/powerpoint/2010/main" val="21395564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p:txBody>
          <a:bodyPr/>
          <a:lstStyle/>
          <a:p>
            <a:pPr marL="0" indent="0">
              <a:buNone/>
            </a:pPr>
            <a:endParaRPr lang="en-US" sz="1350" dirty="0"/>
          </a:p>
          <a:p>
            <a:pPr marL="0" indent="0">
              <a:buNone/>
            </a:pPr>
            <a:endParaRPr lang="en-US" sz="1350" dirty="0"/>
          </a:p>
        </p:txBody>
      </p:sp>
      <p:sp>
        <p:nvSpPr>
          <p:cNvPr id="2" name="Title 1"/>
          <p:cNvSpPr>
            <a:spLocks noGrp="1"/>
          </p:cNvSpPr>
          <p:nvPr>
            <p:ph type="title"/>
          </p:nvPr>
        </p:nvSpPr>
        <p:spPr/>
        <p:txBody>
          <a:bodyPr>
            <a:normAutofit/>
          </a:bodyPr>
          <a:lstStyle/>
          <a:p>
            <a:r>
              <a:rPr lang="en-US" sz="2363" dirty="0"/>
              <a:t> </a:t>
            </a:r>
          </a:p>
        </p:txBody>
      </p:sp>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24703" y="1572995"/>
            <a:ext cx="2719907" cy="2323604"/>
          </a:xfrm>
          <a:prstGeom prst="rect">
            <a:avLst/>
          </a:prstGeom>
        </p:spPr>
      </p:pic>
      <p:sp>
        <p:nvSpPr>
          <p:cNvPr id="5" name="Title 1">
            <a:extLst>
              <a:ext uri="{FF2B5EF4-FFF2-40B4-BE49-F238E27FC236}">
                <a16:creationId xmlns:a16="http://schemas.microsoft.com/office/drawing/2014/main" id="{F009D45F-C158-4BE7-8F22-B24D51D65F49}"/>
              </a:ext>
            </a:extLst>
          </p:cNvPr>
          <p:cNvSpPr txBox="1">
            <a:spLocks/>
          </p:cNvSpPr>
          <p:nvPr/>
        </p:nvSpPr>
        <p:spPr>
          <a:xfrm>
            <a:off x="1485900" y="206375"/>
            <a:ext cx="6172200" cy="857250"/>
          </a:xfrm>
          <a:prstGeom prst="rect">
            <a:avLst/>
          </a:prstGeom>
        </p:spPr>
        <p:txBody>
          <a:bodyPr vert="horz" lIns="91440" tIns="45720" rIns="91440" bIns="45720" rtlCol="0" anchor="ctr">
            <a:normAutofit fontScale="97500"/>
          </a:bodyPr>
          <a:lstStyle>
            <a:defPPr>
              <a:defRPr lang="en-US"/>
            </a:defPPr>
            <a:lvl1pPr marL="0" algn="l" defTabSz="342900" rtl="0" eaLnBrk="1" latinLnBrk="0" hangingPunct="1">
              <a:spcBef>
                <a:spcPct val="0"/>
              </a:spcBef>
              <a:buNone/>
              <a:defRPr sz="1350" b="1"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ctr">
              <a:defRPr/>
            </a:pPr>
            <a:r>
              <a:rPr lang="en-US" sz="3300" dirty="0">
                <a:solidFill>
                  <a:srgbClr val="0C4C99"/>
                </a:solidFill>
                <a:latin typeface="Arial" panose="020B0604020202020204" pitchFamily="34" charset="0"/>
                <a:cs typeface="Arial" panose="020B0604020202020204" pitchFamily="34" charset="0"/>
              </a:rPr>
              <a:t>Best Practices: </a:t>
            </a:r>
            <a:r>
              <a:rPr lang="en-US" sz="3300" dirty="0" err="1">
                <a:solidFill>
                  <a:srgbClr val="0C4C99"/>
                </a:solidFill>
                <a:latin typeface="Arial" panose="020B0604020202020204" pitchFamily="34" charset="0"/>
                <a:cs typeface="Arial" panose="020B0604020202020204" pitchFamily="34" charset="0"/>
              </a:rPr>
              <a:t>GDIB</a:t>
            </a:r>
            <a:endParaRPr lang="en-US" dirty="0">
              <a:solidFill>
                <a:sysClr val="windowText" lastClr="000000"/>
              </a:solidFill>
              <a:latin typeface="Calibri"/>
            </a:endParaRPr>
          </a:p>
        </p:txBody>
      </p:sp>
    </p:spTree>
    <p:extLst>
      <p:ext uri="{BB962C8B-B14F-4D97-AF65-F5344CB8AC3E}">
        <p14:creationId xmlns:p14="http://schemas.microsoft.com/office/powerpoint/2010/main" val="310872061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p:txBody>
          <a:bodyPr>
            <a:normAutofit/>
          </a:bodyPr>
          <a:lstStyle/>
          <a:p>
            <a:pPr marL="321469" indent="-321469">
              <a:buFont typeface="Arial" panose="020B0604020202020204" pitchFamily="34" charset="0"/>
              <a:buChar char="•"/>
            </a:pPr>
            <a:r>
              <a:rPr lang="en-US" sz="1800" dirty="0">
                <a:solidFill>
                  <a:srgbClr val="298F9C"/>
                </a:solidFill>
              </a:rPr>
              <a:t>Realize the depth, breadth, and integrated scope of D&amp;I practices</a:t>
            </a:r>
          </a:p>
          <a:p>
            <a:pPr marL="321469" indent="-321469">
              <a:buFont typeface="Arial" panose="020B0604020202020204" pitchFamily="34" charset="0"/>
              <a:buChar char="•"/>
            </a:pPr>
            <a:endParaRPr lang="en-US" sz="1800" dirty="0">
              <a:solidFill>
                <a:srgbClr val="298F9C"/>
              </a:solidFill>
            </a:endParaRPr>
          </a:p>
          <a:p>
            <a:pPr marL="321469" indent="-321469">
              <a:buFont typeface="Arial" panose="020B0604020202020204" pitchFamily="34" charset="0"/>
              <a:buChar char="•"/>
            </a:pPr>
            <a:r>
              <a:rPr lang="en-US" sz="1800" dirty="0">
                <a:solidFill>
                  <a:srgbClr val="298F9C"/>
                </a:solidFill>
              </a:rPr>
              <a:t>Assess the current state of DEI</a:t>
            </a:r>
          </a:p>
          <a:p>
            <a:pPr marL="321469" indent="-321469">
              <a:buFont typeface="Arial" panose="020B0604020202020204" pitchFamily="34" charset="0"/>
              <a:buChar char="•"/>
            </a:pPr>
            <a:endParaRPr lang="en-US" sz="1800" dirty="0">
              <a:solidFill>
                <a:srgbClr val="298F9C"/>
              </a:solidFill>
            </a:endParaRPr>
          </a:p>
          <a:p>
            <a:pPr marL="321469" indent="-321469">
              <a:buFont typeface="Arial" panose="020B0604020202020204" pitchFamily="34" charset="0"/>
              <a:buChar char="•"/>
            </a:pPr>
            <a:r>
              <a:rPr lang="en-US" sz="1800" dirty="0">
                <a:solidFill>
                  <a:srgbClr val="298F9C"/>
                </a:solidFill>
              </a:rPr>
              <a:t>Determine strategy and tactics</a:t>
            </a:r>
          </a:p>
          <a:p>
            <a:pPr marL="321469" indent="-321469">
              <a:buFont typeface="Arial" panose="020B0604020202020204" pitchFamily="34" charset="0"/>
              <a:buChar char="•"/>
            </a:pPr>
            <a:endParaRPr lang="en-US" sz="1800" dirty="0">
              <a:solidFill>
                <a:srgbClr val="298F9C"/>
              </a:solidFill>
            </a:endParaRPr>
          </a:p>
          <a:p>
            <a:pPr marL="321469" indent="-321469">
              <a:buFont typeface="Arial" panose="020B0604020202020204" pitchFamily="34" charset="0"/>
              <a:buChar char="•"/>
            </a:pPr>
            <a:r>
              <a:rPr lang="en-US" sz="1800" dirty="0">
                <a:solidFill>
                  <a:srgbClr val="298F9C"/>
                </a:solidFill>
              </a:rPr>
              <a:t>Measure progress in fostering inclusion and managing diversity</a:t>
            </a:r>
          </a:p>
        </p:txBody>
      </p:sp>
      <p:sp>
        <p:nvSpPr>
          <p:cNvPr id="2" name="Title 1"/>
          <p:cNvSpPr>
            <a:spLocks noGrp="1"/>
          </p:cNvSpPr>
          <p:nvPr>
            <p:ph type="title"/>
          </p:nvPr>
        </p:nvSpPr>
        <p:spPr/>
        <p:txBody>
          <a:bodyPr>
            <a:normAutofit/>
          </a:bodyPr>
          <a:lstStyle/>
          <a:p>
            <a:r>
              <a:rPr lang="en-US" sz="2363" dirty="0"/>
              <a:t>The GDIB helps organizations</a:t>
            </a:r>
          </a:p>
        </p:txBody>
      </p:sp>
    </p:spTree>
    <p:extLst>
      <p:ext uri="{BB962C8B-B14F-4D97-AF65-F5344CB8AC3E}">
        <p14:creationId xmlns:p14="http://schemas.microsoft.com/office/powerpoint/2010/main" val="42542723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2AD3C9-FDE4-4697-8333-C00598556BC3}"/>
              </a:ext>
            </a:extLst>
          </p:cNvPr>
          <p:cNvSpPr>
            <a:spLocks noGrp="1"/>
          </p:cNvSpPr>
          <p:nvPr>
            <p:ph type="title"/>
          </p:nvPr>
        </p:nvSpPr>
        <p:spPr/>
        <p:txBody>
          <a:bodyPr/>
          <a:lstStyle/>
          <a:p>
            <a:r>
              <a:rPr lang="en-US" dirty="0"/>
              <a:t>The Journey </a:t>
            </a:r>
          </a:p>
        </p:txBody>
      </p:sp>
      <p:pic>
        <p:nvPicPr>
          <p:cNvPr id="5" name="Picture 4">
            <a:extLst>
              <a:ext uri="{FF2B5EF4-FFF2-40B4-BE49-F238E27FC236}">
                <a16:creationId xmlns:a16="http://schemas.microsoft.com/office/drawing/2014/main" id="{04F70673-3B37-4D73-8BD5-2A73A96384BB}"/>
              </a:ext>
            </a:extLst>
          </p:cNvPr>
          <p:cNvPicPr>
            <a:picLocks noChangeAspect="1"/>
          </p:cNvPicPr>
          <p:nvPr/>
        </p:nvPicPr>
        <p:blipFill>
          <a:blip r:embed="rId4"/>
          <a:stretch>
            <a:fillRect/>
          </a:stretch>
        </p:blipFill>
        <p:spPr>
          <a:xfrm>
            <a:off x="2182923" y="953986"/>
            <a:ext cx="4778154" cy="3398815"/>
          </a:xfrm>
          <a:prstGeom prst="rect">
            <a:avLst/>
          </a:prstGeom>
        </p:spPr>
      </p:pic>
    </p:spTree>
    <p:custDataLst>
      <p:tags r:id="rId1"/>
    </p:custDataLst>
    <p:extLst>
      <p:ext uri="{BB962C8B-B14F-4D97-AF65-F5344CB8AC3E}">
        <p14:creationId xmlns:p14="http://schemas.microsoft.com/office/powerpoint/2010/main" val="1792414634"/>
      </p:ext>
    </p:extLst>
  </p:cSld>
  <p:clrMapOvr>
    <a:masterClrMapping/>
  </p:clrMapOvr>
  <mc:AlternateContent xmlns:mc="http://schemas.openxmlformats.org/markup-compatibility/2006" xmlns:p14="http://schemas.microsoft.com/office/powerpoint/2010/main">
    <mc:Choice Requires="p14">
      <p:transition p14:dur="0" advTm="8660"/>
    </mc:Choice>
    <mc:Fallback xmlns="">
      <p:transition advTm="866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F5F842E-18E0-48F6-B3A6-688BEE4EF930}"/>
              </a:ext>
            </a:extLst>
          </p:cNvPr>
          <p:cNvSpPr>
            <a:spLocks noGrp="1"/>
          </p:cNvSpPr>
          <p:nvPr>
            <p:ph idx="1"/>
          </p:nvPr>
        </p:nvSpPr>
        <p:spPr>
          <a:xfrm>
            <a:off x="3137662" y="1150836"/>
            <a:ext cx="5181745" cy="2604655"/>
          </a:xfrm>
        </p:spPr>
        <p:txBody>
          <a:bodyPr/>
          <a:lstStyle/>
          <a:p>
            <a:r>
              <a:rPr lang="en-US" b="1" dirty="0"/>
              <a:t>Purpose:</a:t>
            </a:r>
            <a:endParaRPr lang="en-US" sz="800" b="1" dirty="0">
              <a:latin typeface="Calibri" panose="020F0502020204030204" pitchFamily="34" charset="0"/>
              <a:ea typeface="Calibri" panose="020F0502020204030204" pitchFamily="34" charset="0"/>
              <a:cs typeface="Times New Roman" panose="02020603050405020304" pitchFamily="18" charset="0"/>
            </a:endParaRPr>
          </a:p>
          <a:p>
            <a:pPr marL="342900" indent="-342900">
              <a:spcBef>
                <a:spcPts val="0"/>
              </a:spcBef>
              <a:spcAft>
                <a:spcPts val="800"/>
              </a:spcAft>
              <a:buFont typeface="Symbol" panose="05050102010706020507" pitchFamily="18" charset="2"/>
              <a:buChar char=""/>
            </a:pPr>
            <a:r>
              <a:rPr lang="en-US" sz="1800" dirty="0">
                <a:latin typeface="Calibri" panose="020F0502020204030204" pitchFamily="34" charset="0"/>
                <a:cs typeface="Times New Roman" panose="02020603050405020304" pitchFamily="18" charset="0"/>
              </a:rPr>
              <a:t>Introduce myself </a:t>
            </a:r>
          </a:p>
          <a:p>
            <a:pPr marL="342900" indent="-342900">
              <a:spcBef>
                <a:spcPts val="0"/>
              </a:spcBef>
              <a:spcAft>
                <a:spcPts val="800"/>
              </a:spcAft>
              <a:buFont typeface="Symbol" panose="05050102010706020507" pitchFamily="18" charset="2"/>
              <a:buChar char=""/>
            </a:pPr>
            <a:r>
              <a:rPr lang="en-US" sz="1800" dirty="0">
                <a:latin typeface="Calibri" panose="020F0502020204030204" pitchFamily="34" charset="0"/>
                <a:cs typeface="Times New Roman" panose="02020603050405020304" pitchFamily="18" charset="0"/>
              </a:rPr>
              <a:t>Rethinking the approach to DEI</a:t>
            </a:r>
          </a:p>
          <a:p>
            <a:pPr marL="342900" indent="-342900">
              <a:spcBef>
                <a:spcPts val="0"/>
              </a:spcBef>
              <a:spcAft>
                <a:spcPts val="800"/>
              </a:spcAft>
              <a:buFont typeface="Symbol" panose="05050102010706020507" pitchFamily="18" charset="2"/>
              <a:buChar char=""/>
            </a:pPr>
            <a:r>
              <a:rPr lang="en-US" sz="1800" dirty="0">
                <a:latin typeface="Calibri" panose="020F0502020204030204" pitchFamily="34" charset="0"/>
                <a:cs typeface="Times New Roman" panose="02020603050405020304" pitchFamily="18" charset="0"/>
              </a:rPr>
              <a:t>Share selected definitions and emerging issues  </a:t>
            </a:r>
          </a:p>
          <a:p>
            <a:pPr marL="342900" indent="-342900">
              <a:spcBef>
                <a:spcPts val="0"/>
              </a:spcBef>
              <a:spcAft>
                <a:spcPts val="800"/>
              </a:spcAft>
              <a:buFont typeface="Symbol" panose="05050102010706020507" pitchFamily="18" charset="2"/>
              <a:buChar char=""/>
            </a:pPr>
            <a:r>
              <a:rPr lang="en-US" sz="1800" dirty="0">
                <a:latin typeface="Calibri" panose="020F0502020204030204" pitchFamily="34" charset="0"/>
                <a:cs typeface="Times New Roman" panose="02020603050405020304" pitchFamily="18" charset="0"/>
              </a:rPr>
              <a:t>Best Practices </a:t>
            </a:r>
          </a:p>
          <a:p>
            <a:pPr marL="342900" indent="-342900">
              <a:spcBef>
                <a:spcPts val="0"/>
              </a:spcBef>
              <a:spcAft>
                <a:spcPts val="800"/>
              </a:spcAft>
              <a:buFont typeface="Symbol" panose="05050102010706020507" pitchFamily="18" charset="2"/>
              <a:buChar char=""/>
            </a:pPr>
            <a:r>
              <a:rPr lang="en-US" sz="1800" dirty="0">
                <a:latin typeface="Calibri" panose="020F0502020204030204" pitchFamily="34" charset="0"/>
                <a:cs typeface="Times New Roman" panose="02020603050405020304" pitchFamily="18" charset="0"/>
              </a:rPr>
              <a:t>What we are doing </a:t>
            </a:r>
          </a:p>
          <a:p>
            <a:pPr marL="342900" indent="-342900">
              <a:spcBef>
                <a:spcPts val="0"/>
              </a:spcBef>
              <a:spcAft>
                <a:spcPts val="800"/>
              </a:spcAft>
              <a:buFont typeface="Symbol" panose="05050102010706020507" pitchFamily="18" charset="2"/>
              <a:buChar char=""/>
            </a:pPr>
            <a:r>
              <a:rPr lang="en-US" sz="1800" dirty="0">
                <a:latin typeface="Calibri" panose="020F0502020204030204" pitchFamily="34" charset="0"/>
                <a:cs typeface="Times New Roman" panose="02020603050405020304" pitchFamily="18" charset="0"/>
              </a:rPr>
              <a:t>Your voice </a:t>
            </a:r>
          </a:p>
          <a:p>
            <a:pPr marL="342900" indent="-342900">
              <a:buFont typeface="Arial" panose="020B0604020202020204" pitchFamily="34" charset="0"/>
              <a:buChar char="•"/>
            </a:pPr>
            <a:endParaRPr lang="en-US" dirty="0"/>
          </a:p>
        </p:txBody>
      </p:sp>
      <p:sp>
        <p:nvSpPr>
          <p:cNvPr id="7" name="Title 1">
            <a:extLst>
              <a:ext uri="{FF2B5EF4-FFF2-40B4-BE49-F238E27FC236}">
                <a16:creationId xmlns:a16="http://schemas.microsoft.com/office/drawing/2014/main" id="{D68C40CC-51C8-4144-8E71-2FF87A8F0D56}"/>
              </a:ext>
            </a:extLst>
          </p:cNvPr>
          <p:cNvSpPr>
            <a:spLocks noGrp="1"/>
          </p:cNvSpPr>
          <p:nvPr>
            <p:ph type="title"/>
          </p:nvPr>
        </p:nvSpPr>
        <p:spPr>
          <a:xfrm>
            <a:off x="2082606" y="97536"/>
            <a:ext cx="6604194" cy="1210703"/>
          </a:xfrm>
        </p:spPr>
        <p:txBody>
          <a:bodyPr/>
          <a:lstStyle/>
          <a:p>
            <a:r>
              <a:rPr lang="en-US" dirty="0"/>
              <a:t>Rethinking DEI:</a:t>
            </a:r>
            <a:br>
              <a:rPr lang="en-US" sz="3600" dirty="0"/>
            </a:br>
            <a:r>
              <a:rPr lang="en-US" sz="2400" dirty="0"/>
              <a:t>From ‘</a:t>
            </a:r>
            <a:r>
              <a:rPr lang="en-US" sz="2400" i="1" dirty="0"/>
              <a:t>nice to have’ </a:t>
            </a:r>
            <a:r>
              <a:rPr lang="en-US" sz="2400" dirty="0"/>
              <a:t>to mission imperative</a:t>
            </a:r>
            <a:endParaRPr lang="en-US" sz="2000" dirty="0"/>
          </a:p>
        </p:txBody>
      </p:sp>
    </p:spTree>
    <p:extLst>
      <p:ext uri="{BB962C8B-B14F-4D97-AF65-F5344CB8AC3E}">
        <p14:creationId xmlns:p14="http://schemas.microsoft.com/office/powerpoint/2010/main" val="20934502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a:extLst>
              <a:ext uri="{FF2B5EF4-FFF2-40B4-BE49-F238E27FC236}">
                <a16:creationId xmlns:a16="http://schemas.microsoft.com/office/drawing/2014/main" id="{3DCCA55B-6BE7-4DE5-AD10-4CB71EEAA81F}"/>
              </a:ext>
            </a:extLst>
          </p:cNvPr>
          <p:cNvSpPr>
            <a:spLocks noGrp="1"/>
          </p:cNvSpPr>
          <p:nvPr>
            <p:ph type="title"/>
          </p:nvPr>
        </p:nvSpPr>
        <p:spPr/>
        <p:txBody>
          <a:bodyPr/>
          <a:lstStyle/>
          <a:p>
            <a:r>
              <a:rPr lang="en-US" dirty="0"/>
              <a:t>Measuring Progress </a:t>
            </a:r>
          </a:p>
        </p:txBody>
      </p:sp>
      <p:pic>
        <p:nvPicPr>
          <p:cNvPr id="10" name="Picture 9">
            <a:extLst>
              <a:ext uri="{FF2B5EF4-FFF2-40B4-BE49-F238E27FC236}">
                <a16:creationId xmlns:a16="http://schemas.microsoft.com/office/drawing/2014/main" id="{6A2FD519-913C-4B30-8F9D-D7E1C6FFE141}"/>
              </a:ext>
            </a:extLst>
          </p:cNvPr>
          <p:cNvPicPr>
            <a:picLocks noChangeAspect="1"/>
          </p:cNvPicPr>
          <p:nvPr/>
        </p:nvPicPr>
        <p:blipFill rotWithShape="1">
          <a:blip r:embed="rId4"/>
          <a:srcRect t="8089"/>
          <a:stretch/>
        </p:blipFill>
        <p:spPr>
          <a:xfrm>
            <a:off x="2057401" y="1021578"/>
            <a:ext cx="5323114" cy="3562767"/>
          </a:xfrm>
          <a:prstGeom prst="rect">
            <a:avLst/>
          </a:prstGeom>
        </p:spPr>
      </p:pic>
    </p:spTree>
    <p:custDataLst>
      <p:tags r:id="rId1"/>
    </p:custDataLst>
    <p:extLst>
      <p:ext uri="{BB962C8B-B14F-4D97-AF65-F5344CB8AC3E}">
        <p14:creationId xmlns:p14="http://schemas.microsoft.com/office/powerpoint/2010/main" val="2771871209"/>
      </p:ext>
    </p:extLst>
  </p:cSld>
  <p:clrMapOvr>
    <a:masterClrMapping/>
  </p:clrMapOvr>
  <p:transition spd="med">
    <p:pull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189A76B-DE93-4590-8956-2A15F3AAA5B9}"/>
              </a:ext>
            </a:extLst>
          </p:cNvPr>
          <p:cNvPicPr>
            <a:picLocks noChangeAspect="1"/>
          </p:cNvPicPr>
          <p:nvPr/>
        </p:nvPicPr>
        <p:blipFill rotWithShape="1">
          <a:blip r:embed="rId2"/>
          <a:srcRect t="1386" b="2987"/>
          <a:stretch/>
        </p:blipFill>
        <p:spPr>
          <a:xfrm>
            <a:off x="2034569" y="337535"/>
            <a:ext cx="5074862" cy="4218862"/>
          </a:xfrm>
          <a:prstGeom prst="rect">
            <a:avLst/>
          </a:prstGeom>
        </p:spPr>
      </p:pic>
    </p:spTree>
    <p:extLst>
      <p:ext uri="{BB962C8B-B14F-4D97-AF65-F5344CB8AC3E}">
        <p14:creationId xmlns:p14="http://schemas.microsoft.com/office/powerpoint/2010/main" val="37531979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0"/>
          </p:nvPr>
        </p:nvSpPr>
        <p:spPr>
          <a:xfrm>
            <a:off x="1509547" y="874713"/>
            <a:ext cx="6172200" cy="3394075"/>
          </a:xfrm>
        </p:spPr>
        <p:txBody>
          <a:bodyPr>
            <a:normAutofit fontScale="62500" lnSpcReduction="20000"/>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indent="0">
              <a:buNone/>
            </a:pPr>
            <a:r>
              <a:rPr lang="en-US" sz="2600" b="0" dirty="0"/>
              <a:t>We are designing a strategic, comprehensive and systematic approach to cultural transformation. Efforts include: </a:t>
            </a:r>
          </a:p>
          <a:p>
            <a:pPr indent="0">
              <a:buNone/>
            </a:pPr>
            <a:endParaRPr lang="en-US" sz="2600" b="0" dirty="0"/>
          </a:p>
          <a:p>
            <a:pPr indent="0">
              <a:buNone/>
            </a:pPr>
            <a:r>
              <a:rPr lang="en-US" sz="2600" b="0" dirty="0"/>
              <a:t>• Building a solid foundation and an organizational structure that supports DEI. </a:t>
            </a:r>
          </a:p>
          <a:p>
            <a:pPr indent="0">
              <a:buNone/>
            </a:pPr>
            <a:r>
              <a:rPr lang="en-US" sz="2600" b="0" dirty="0"/>
              <a:t> </a:t>
            </a:r>
          </a:p>
          <a:p>
            <a:pPr indent="0">
              <a:buNone/>
            </a:pPr>
            <a:r>
              <a:rPr lang="en-US" sz="2600" b="0" dirty="0"/>
              <a:t>• Defining diversity, equity and inclusion for our organization and using our shared language to advance our understanding.  </a:t>
            </a:r>
          </a:p>
          <a:p>
            <a:pPr indent="0">
              <a:buNone/>
            </a:pPr>
            <a:endParaRPr lang="en-US" sz="2600" b="0" dirty="0"/>
          </a:p>
          <a:p>
            <a:pPr indent="0">
              <a:buNone/>
            </a:pPr>
            <a:r>
              <a:rPr lang="en-US" sz="2600" b="0" dirty="0"/>
              <a:t>• Assessing current status and planning for a desired future. </a:t>
            </a:r>
          </a:p>
          <a:p>
            <a:pPr indent="0">
              <a:buNone/>
            </a:pPr>
            <a:endParaRPr lang="en-US" sz="2600" b="0" dirty="0"/>
          </a:p>
          <a:p>
            <a:pPr indent="0">
              <a:buNone/>
            </a:pPr>
            <a:r>
              <a:rPr lang="en-US" sz="2600" b="0" dirty="0"/>
              <a:t>• Enabling training and development that enhances our capacity to interact effectively with colleagues and members of our surrounding communities. </a:t>
            </a:r>
            <a:endParaRPr lang="en-US" sz="1500" dirty="0"/>
          </a:p>
        </p:txBody>
      </p:sp>
      <p:sp>
        <p:nvSpPr>
          <p:cNvPr id="2" name="Title 1"/>
          <p:cNvSpPr>
            <a:spLocks noGrp="1"/>
          </p:cNvSpPr>
          <p:nvPr>
            <p:ph type="title"/>
          </p:nvPr>
        </p:nvSpPr>
        <p:spPr/>
        <p:txBody>
          <a:bodyPr>
            <a:norm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sz="2363" dirty="0">
                <a:solidFill>
                  <a:srgbClr val="0C4C99"/>
                </a:solidFill>
                <a:latin typeface="Arial" panose="020B0604020202020204" pitchFamily="34" charset="0"/>
                <a:ea typeface="+mj-ea"/>
                <a:cs typeface="Arial" panose="020B0604020202020204" pitchFamily="34" charset="0"/>
              </a:rPr>
              <a:t>NAMI’s APPROACH </a:t>
            </a:r>
          </a:p>
        </p:txBody>
      </p:sp>
      <p:sp>
        <p:nvSpPr>
          <p:cNvPr id="4" name="Slide Number Placeholder 3"/>
          <p:cNvSpPr>
            <a:spLocks noGrp="1"/>
          </p:cNvSpPr>
          <p:nvPr>
            <p:ph type="sldNum" sz="quarter" idx="4294967295"/>
          </p:nvPr>
        </p:nvSpPr>
        <p:spPr>
          <a:xfrm>
            <a:off x="6457950" y="4927600"/>
            <a:ext cx="1543050" cy="204788"/>
          </a:xfrm>
          <a:prstGeom prst="rect">
            <a:avLst/>
          </a:prstGeom>
        </p:spPr>
        <p:txBody>
          <a:bodyPr/>
          <a:lst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a:lstStyle>
          <a:p>
            <a:fld id="{43C60FF2-A63C-458C-B3FD-0047AF235190}" type="slidenum">
              <a:rPr lang="en-US" smtClean="0"/>
              <a:pPr/>
              <a:t>32</a:t>
            </a:fld>
            <a:endParaRPr lang="en-US"/>
          </a:p>
        </p:txBody>
      </p:sp>
      <p:sp>
        <p:nvSpPr>
          <p:cNvPr id="5" name="Footer Placeholder 4"/>
          <p:cNvSpPr>
            <a:spLocks noGrp="1"/>
          </p:cNvSpPr>
          <p:nvPr>
            <p:ph type="ftr" sz="quarter" idx="4294967295"/>
          </p:nvPr>
        </p:nvSpPr>
        <p:spPr>
          <a:xfrm>
            <a:off x="1143001" y="4937126"/>
            <a:ext cx="4194175" cy="206375"/>
          </a:xfrm>
          <a:prstGeom prst="rect">
            <a:avLst/>
          </a:prstGeom>
        </p:spPr>
        <p:txBody>
          <a:bodyPr/>
          <a:lst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a:lstStyle>
          <a:p>
            <a:r>
              <a:rPr lang="en-US" dirty="0"/>
              <a:t>COMPANY CONFIDENTIAL  |  FOR INTERNAL USE ONLY  |  DO NOT COPY</a:t>
            </a:r>
          </a:p>
        </p:txBody>
      </p:sp>
    </p:spTree>
    <p:extLst>
      <p:ext uri="{BB962C8B-B14F-4D97-AF65-F5344CB8AC3E}">
        <p14:creationId xmlns:p14="http://schemas.microsoft.com/office/powerpoint/2010/main" val="40110149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AAFE9-0328-4005-A4FC-C47D12E9871B}"/>
              </a:ext>
            </a:extLst>
          </p:cNvPr>
          <p:cNvSpPr>
            <a:spLocks noGrp="1"/>
          </p:cNvSpPr>
          <p:nvPr>
            <p:ph type="title"/>
          </p:nvPr>
        </p:nvSpPr>
        <p:spPr>
          <a:xfrm>
            <a:off x="1653439" y="43933"/>
            <a:ext cx="5837123" cy="857250"/>
          </a:xfrm>
        </p:spPr>
        <p:txBody>
          <a:bodyPr/>
          <a:lstStyle/>
          <a:p>
            <a:r>
              <a:rPr lang="en-US" dirty="0"/>
              <a:t>Leadership </a:t>
            </a:r>
          </a:p>
        </p:txBody>
      </p:sp>
      <p:pic>
        <p:nvPicPr>
          <p:cNvPr id="12" name="Picture 11">
            <a:extLst>
              <a:ext uri="{FF2B5EF4-FFF2-40B4-BE49-F238E27FC236}">
                <a16:creationId xmlns:a16="http://schemas.microsoft.com/office/drawing/2014/main" id="{B04A4A5F-1C4A-4504-ABA7-FD896FF9CE7E}"/>
              </a:ext>
            </a:extLst>
          </p:cNvPr>
          <p:cNvPicPr>
            <a:picLocks noChangeAspect="1"/>
          </p:cNvPicPr>
          <p:nvPr/>
        </p:nvPicPr>
        <p:blipFill>
          <a:blip r:embed="rId2"/>
          <a:stretch>
            <a:fillRect/>
          </a:stretch>
        </p:blipFill>
        <p:spPr>
          <a:xfrm>
            <a:off x="2821807" y="742257"/>
            <a:ext cx="3619814" cy="3414056"/>
          </a:xfrm>
          <a:prstGeom prst="rect">
            <a:avLst/>
          </a:prstGeom>
        </p:spPr>
      </p:pic>
    </p:spTree>
    <p:extLst>
      <p:ext uri="{BB962C8B-B14F-4D97-AF65-F5344CB8AC3E}">
        <p14:creationId xmlns:p14="http://schemas.microsoft.com/office/powerpoint/2010/main" val="21329271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19325A84-696D-4E82-90E6-FE1B2116F7B4}"/>
              </a:ext>
            </a:extLst>
          </p:cNvPr>
          <p:cNvPicPr>
            <a:picLocks noGrp="1" noChangeAspect="1"/>
          </p:cNvPicPr>
          <p:nvPr>
            <p:ph idx="10"/>
          </p:nvPr>
        </p:nvPicPr>
        <p:blipFill rotWithShape="1">
          <a:blip r:embed="rId2"/>
          <a:stretch/>
        </p:blipFill>
        <p:spPr>
          <a:xfrm>
            <a:off x="1694689" y="217000"/>
            <a:ext cx="5120640" cy="4246127"/>
          </a:xfrm>
          <a:prstGeom prst="rect">
            <a:avLst/>
          </a:prstGeom>
        </p:spPr>
      </p:pic>
    </p:spTree>
    <p:extLst>
      <p:ext uri="{BB962C8B-B14F-4D97-AF65-F5344CB8AC3E}">
        <p14:creationId xmlns:p14="http://schemas.microsoft.com/office/powerpoint/2010/main" val="37379844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F2E5239-1874-4A1A-A669-CF40C1D33DC7}"/>
              </a:ext>
            </a:extLst>
          </p:cNvPr>
          <p:cNvPicPr>
            <a:picLocks noChangeAspect="1"/>
          </p:cNvPicPr>
          <p:nvPr/>
        </p:nvPicPr>
        <p:blipFill rotWithShape="1">
          <a:blip r:embed="rId2"/>
          <a:srcRect r="2" b="13081"/>
          <a:stretch/>
        </p:blipFill>
        <p:spPr>
          <a:xfrm>
            <a:off x="1079446" y="188686"/>
            <a:ext cx="6985109" cy="4766129"/>
          </a:xfrm>
          <a:prstGeom prst="rect">
            <a:avLst/>
          </a:prstGeom>
          <a:noFill/>
        </p:spPr>
      </p:pic>
    </p:spTree>
    <p:extLst>
      <p:ext uri="{BB962C8B-B14F-4D97-AF65-F5344CB8AC3E}">
        <p14:creationId xmlns:p14="http://schemas.microsoft.com/office/powerpoint/2010/main" val="32822564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0532F-72A1-48A3-B859-CE58BDD978F2}"/>
              </a:ext>
            </a:extLst>
          </p:cNvPr>
          <p:cNvSpPr>
            <a:spLocks noGrp="1"/>
          </p:cNvSpPr>
          <p:nvPr>
            <p:ph type="title"/>
          </p:nvPr>
        </p:nvSpPr>
        <p:spPr/>
        <p:txBody>
          <a:bodyPr>
            <a:normAutofit/>
          </a:bodyPr>
          <a:lstStyle/>
          <a:p>
            <a:r>
              <a:rPr lang="en-US" dirty="0"/>
              <a:t>A Framework for Operationalizing DEI</a:t>
            </a:r>
          </a:p>
        </p:txBody>
      </p:sp>
      <p:sp>
        <p:nvSpPr>
          <p:cNvPr id="3" name="Content Placeholder 2">
            <a:extLst>
              <a:ext uri="{FF2B5EF4-FFF2-40B4-BE49-F238E27FC236}">
                <a16:creationId xmlns:a16="http://schemas.microsoft.com/office/drawing/2014/main" id="{DDE3829D-46EF-4F32-9927-A3406D3BC3C0}"/>
              </a:ext>
            </a:extLst>
          </p:cNvPr>
          <p:cNvSpPr>
            <a:spLocks noGrp="1"/>
          </p:cNvSpPr>
          <p:nvPr>
            <p:ph idx="1"/>
          </p:nvPr>
        </p:nvSpPr>
        <p:spPr>
          <a:xfrm>
            <a:off x="1665514" y="1338944"/>
            <a:ext cx="6351814" cy="3026683"/>
          </a:xfrm>
        </p:spPr>
        <p:txBody>
          <a:bodyPr>
            <a:normAutofit lnSpcReduction="10000"/>
          </a:bodyPr>
          <a:lstStyle/>
          <a:p>
            <a:r>
              <a:rPr lang="en-US" dirty="0"/>
              <a:t> Career and </a:t>
            </a:r>
            <a:r>
              <a:rPr lang="en-US" u="sng" dirty="0"/>
              <a:t>People</a:t>
            </a:r>
          </a:p>
          <a:p>
            <a:endParaRPr lang="en-US" dirty="0"/>
          </a:p>
          <a:p>
            <a:r>
              <a:rPr lang="en-US" dirty="0"/>
              <a:t> Cultural Competence and how we </a:t>
            </a:r>
            <a:r>
              <a:rPr lang="en-US" u="sng" dirty="0"/>
              <a:t>Work</a:t>
            </a:r>
          </a:p>
          <a:p>
            <a:endParaRPr lang="en-US" dirty="0"/>
          </a:p>
          <a:p>
            <a:r>
              <a:rPr lang="en-US" dirty="0"/>
              <a:t> Communications and our Brand or </a:t>
            </a:r>
            <a:r>
              <a:rPr lang="en-US" u="sng" dirty="0"/>
              <a:t>Identity</a:t>
            </a:r>
          </a:p>
          <a:p>
            <a:pPr marL="0" indent="0">
              <a:buNone/>
            </a:pPr>
            <a:endParaRPr lang="en-US" dirty="0"/>
          </a:p>
          <a:p>
            <a:r>
              <a:rPr lang="en-US" dirty="0"/>
              <a:t> Community/Clients and </a:t>
            </a:r>
            <a:r>
              <a:rPr lang="en-US" u="sng" dirty="0"/>
              <a:t>Growth</a:t>
            </a:r>
          </a:p>
        </p:txBody>
      </p:sp>
    </p:spTree>
    <p:extLst>
      <p:ext uri="{BB962C8B-B14F-4D97-AF65-F5344CB8AC3E}">
        <p14:creationId xmlns:p14="http://schemas.microsoft.com/office/powerpoint/2010/main" val="28333431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DD1103-4D82-4DFD-84A8-F40D8E092459}"/>
              </a:ext>
            </a:extLst>
          </p:cNvPr>
          <p:cNvPicPr>
            <a:picLocks noChangeAspect="1"/>
          </p:cNvPicPr>
          <p:nvPr/>
        </p:nvPicPr>
        <p:blipFill rotWithShape="1">
          <a:blip r:embed="rId2"/>
          <a:srcRect l="20305" t="17568"/>
          <a:stretch/>
        </p:blipFill>
        <p:spPr>
          <a:xfrm>
            <a:off x="1255623" y="1186434"/>
            <a:ext cx="6547257" cy="2932741"/>
          </a:xfrm>
          <a:prstGeom prst="rect">
            <a:avLst/>
          </a:prstGeom>
        </p:spPr>
      </p:pic>
      <p:sp>
        <p:nvSpPr>
          <p:cNvPr id="8" name="Title 2">
            <a:extLst>
              <a:ext uri="{FF2B5EF4-FFF2-40B4-BE49-F238E27FC236}">
                <a16:creationId xmlns:a16="http://schemas.microsoft.com/office/drawing/2014/main" id="{4BB2A3A6-B4F2-474C-8718-BCEA81593748}"/>
              </a:ext>
            </a:extLst>
          </p:cNvPr>
          <p:cNvSpPr txBox="1">
            <a:spLocks/>
          </p:cNvSpPr>
          <p:nvPr/>
        </p:nvSpPr>
        <p:spPr>
          <a:xfrm>
            <a:off x="1828800" y="89807"/>
            <a:ext cx="6172200" cy="857250"/>
          </a:xfrm>
          <a:prstGeom prst="rect">
            <a:avLst/>
          </a:prstGeom>
        </p:spPr>
        <p:txBody>
          <a:bodyPr vert="horz" lIns="91440" tIns="45720" rIns="91440" bIns="45720" rtlCol="0" anchor="ctr">
            <a:normAutofit/>
          </a:bodyPr>
          <a:lstStyle>
            <a:lvl1pPr algn="ctr" defTabSz="685800" rtl="0" eaLnBrk="1" latinLnBrk="0" hangingPunct="1">
              <a:spcBef>
                <a:spcPct val="0"/>
              </a:spcBef>
              <a:buNone/>
              <a:defRPr sz="3300" b="1" kern="1200">
                <a:solidFill>
                  <a:srgbClr val="0C4C99"/>
                </a:solidFill>
                <a:latin typeface="Arial" panose="020B0604020202020204" pitchFamily="34" charset="0"/>
                <a:ea typeface="+mj-ea"/>
                <a:cs typeface="Arial" panose="020B0604020202020204" pitchFamily="34" charset="0"/>
              </a:defRPr>
            </a:lvl1pPr>
          </a:lstStyle>
          <a:p>
            <a:pPr>
              <a:defRPr/>
            </a:pPr>
            <a:r>
              <a:rPr lang="en-US" dirty="0"/>
              <a:t>Stakeholder Voices   </a:t>
            </a:r>
          </a:p>
        </p:txBody>
      </p:sp>
    </p:spTree>
    <p:extLst>
      <p:ext uri="{BB962C8B-B14F-4D97-AF65-F5344CB8AC3E}">
        <p14:creationId xmlns:p14="http://schemas.microsoft.com/office/powerpoint/2010/main" val="33616294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3C212-F1EF-4351-A9B1-9336CF4209FC}"/>
              </a:ext>
            </a:extLst>
          </p:cNvPr>
          <p:cNvSpPr>
            <a:spLocks noGrp="1"/>
          </p:cNvSpPr>
          <p:nvPr>
            <p:ph type="title"/>
          </p:nvPr>
        </p:nvSpPr>
        <p:spPr>
          <a:xfrm>
            <a:off x="2593351" y="162166"/>
            <a:ext cx="4114800" cy="682336"/>
          </a:xfrm>
        </p:spPr>
        <p:txBody>
          <a:bodyPr vert="horz" lIns="91440" tIns="45720" rIns="91440" bIns="45720" rtlCol="0" anchor="b">
            <a:normAutofit/>
          </a:bodyPr>
          <a:lstStyle/>
          <a:p>
            <a:pPr defTabSz="914400"/>
            <a:r>
              <a:rPr lang="en-US" kern="1200" dirty="0"/>
              <a:t>Your VOICE</a:t>
            </a:r>
          </a:p>
        </p:txBody>
      </p:sp>
      <p:pic>
        <p:nvPicPr>
          <p:cNvPr id="9" name="Graphic 8" descr="Radio microphone">
            <a:extLst>
              <a:ext uri="{FF2B5EF4-FFF2-40B4-BE49-F238E27FC236}">
                <a16:creationId xmlns:a16="http://schemas.microsoft.com/office/drawing/2014/main" id="{6201679B-40D3-4218-88D3-D33F0D6D28C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001566" y="733465"/>
            <a:ext cx="3086100" cy="3086100"/>
          </a:xfrm>
          <a:prstGeom prst="rect">
            <a:avLst/>
          </a:prstGeom>
        </p:spPr>
      </p:pic>
      <p:sp>
        <p:nvSpPr>
          <p:cNvPr id="11" name="Text Placeholder 3">
            <a:extLst>
              <a:ext uri="{FF2B5EF4-FFF2-40B4-BE49-F238E27FC236}">
                <a16:creationId xmlns:a16="http://schemas.microsoft.com/office/drawing/2014/main" id="{6691527F-C10B-479F-932C-9BF31167100C}"/>
              </a:ext>
            </a:extLst>
          </p:cNvPr>
          <p:cNvSpPr>
            <a:spLocks noGrp="1"/>
          </p:cNvSpPr>
          <p:nvPr>
            <p:ph type="body" sz="half" idx="2"/>
          </p:nvPr>
        </p:nvSpPr>
        <p:spPr>
          <a:xfrm>
            <a:off x="2487216" y="3850416"/>
            <a:ext cx="4114800" cy="603250"/>
          </a:xfrm>
        </p:spPr>
        <p:txBody>
          <a:bodyPr/>
          <a:lstStyle/>
          <a:p>
            <a:endParaRPr lang="en-US" dirty="0"/>
          </a:p>
          <a:p>
            <a:endParaRPr lang="en-US" dirty="0"/>
          </a:p>
        </p:txBody>
      </p:sp>
      <p:sp>
        <p:nvSpPr>
          <p:cNvPr id="13" name="Title 1">
            <a:extLst>
              <a:ext uri="{FF2B5EF4-FFF2-40B4-BE49-F238E27FC236}">
                <a16:creationId xmlns:a16="http://schemas.microsoft.com/office/drawing/2014/main" id="{E652CFA2-77D1-48C9-82C6-E27675255E14}"/>
              </a:ext>
            </a:extLst>
          </p:cNvPr>
          <p:cNvSpPr txBox="1">
            <a:spLocks/>
          </p:cNvSpPr>
          <p:nvPr/>
        </p:nvSpPr>
        <p:spPr>
          <a:xfrm>
            <a:off x="2593351" y="3727699"/>
            <a:ext cx="4114800" cy="682336"/>
          </a:xfrm>
          <a:prstGeom prst="rect">
            <a:avLst/>
          </a:prstGeom>
        </p:spPr>
        <p:txBody>
          <a:bodyPr vert="horz" lIns="91440" tIns="45720" rIns="91440" bIns="45720" rtlCol="0" anchor="b">
            <a:normAutofit/>
          </a:bodyPr>
          <a:lstStyle>
            <a:lvl1pPr algn="ctr" defTabSz="685800" rtl="0" eaLnBrk="1" latinLnBrk="0" hangingPunct="1">
              <a:spcBef>
                <a:spcPct val="0"/>
              </a:spcBef>
              <a:buNone/>
              <a:defRPr sz="2700" b="1" kern="1200">
                <a:solidFill>
                  <a:srgbClr val="0C4C99"/>
                </a:solidFill>
                <a:latin typeface="Arial" panose="020B0604020202020204" pitchFamily="34" charset="0"/>
                <a:ea typeface="+mj-ea"/>
                <a:cs typeface="Arial" panose="020B0604020202020204" pitchFamily="34" charset="0"/>
              </a:defRPr>
            </a:lvl1pPr>
          </a:lstStyle>
          <a:p>
            <a:pPr defTabSz="914400"/>
            <a:r>
              <a:rPr lang="en-US" dirty="0"/>
              <a:t>The Alliance </a:t>
            </a:r>
          </a:p>
        </p:txBody>
      </p:sp>
    </p:spTree>
    <p:extLst>
      <p:ext uri="{BB962C8B-B14F-4D97-AF65-F5344CB8AC3E}">
        <p14:creationId xmlns:p14="http://schemas.microsoft.com/office/powerpoint/2010/main" val="16284226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094664-C2F1-4650-AA6D-A40AA8687472}"/>
              </a:ext>
            </a:extLst>
          </p:cNvPr>
          <p:cNvSpPr>
            <a:spLocks noGrp="1"/>
          </p:cNvSpPr>
          <p:nvPr>
            <p:ph type="sldNum" sz="quarter" idx="4294967295"/>
          </p:nvPr>
        </p:nvSpPr>
        <p:spPr>
          <a:xfrm>
            <a:off x="7600950" y="4927600"/>
            <a:ext cx="1543050" cy="204788"/>
          </a:xfrm>
          <a:prstGeom prst="rect">
            <a:avLst/>
          </a:prstGeom>
        </p:spPr>
        <p:txBody>
          <a:bodyPr/>
          <a:lst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a:lstStyle>
          <a:p>
            <a:fld id="{43C60FF2-A63C-458C-B3FD-0047AF235190}" type="slidenum">
              <a:rPr lang="en-US" smtClean="0"/>
              <a:pPr/>
              <a:t>39</a:t>
            </a:fld>
            <a:endParaRPr lang="en-US"/>
          </a:p>
        </p:txBody>
      </p:sp>
      <p:sp>
        <p:nvSpPr>
          <p:cNvPr id="8" name="Rectangle 7">
            <a:extLst>
              <a:ext uri="{FF2B5EF4-FFF2-40B4-BE49-F238E27FC236}">
                <a16:creationId xmlns:a16="http://schemas.microsoft.com/office/drawing/2014/main" id="{8F4E6B2F-E59E-4993-92C9-F0D62ED774CE}"/>
              </a:ext>
            </a:extLst>
          </p:cNvPr>
          <p:cNvSpPr/>
          <p:nvPr/>
        </p:nvSpPr>
        <p:spPr>
          <a:xfrm>
            <a:off x="1548384" y="585216"/>
            <a:ext cx="6510528" cy="3754874"/>
          </a:xfrm>
          <a:prstGeom prst="rect">
            <a:avLst/>
          </a:prstGeom>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fontAlgn="t"/>
            <a:r>
              <a:rPr lang="en-US" sz="1400" b="1" dirty="0">
                <a:latin typeface="&amp;quot"/>
              </a:rPr>
              <a:t>Educational Resources on Racism and Inequality</a:t>
            </a:r>
            <a:endParaRPr lang="en-US" sz="1400" dirty="0">
              <a:latin typeface="&amp;quot"/>
            </a:endParaRPr>
          </a:p>
          <a:p>
            <a:pPr fontAlgn="t"/>
            <a:endParaRPr lang="en-US" sz="1400" b="1" dirty="0">
              <a:solidFill>
                <a:srgbClr val="4A4A4A"/>
              </a:solidFill>
              <a:latin typeface="&amp;quot"/>
            </a:endParaRPr>
          </a:p>
          <a:p>
            <a:pPr fontAlgn="t"/>
            <a:r>
              <a:rPr lang="en-US" sz="1400" b="1" dirty="0">
                <a:solidFill>
                  <a:srgbClr val="4A4A4A"/>
                </a:solidFill>
                <a:latin typeface="&amp;quot"/>
              </a:rPr>
              <a:t>Understanding the context of racism and recent events</a:t>
            </a:r>
            <a:endParaRPr lang="en-US" sz="1400" dirty="0">
              <a:solidFill>
                <a:srgbClr val="4A4A4A"/>
              </a:solidFill>
              <a:latin typeface="&amp;quot"/>
            </a:endParaRPr>
          </a:p>
          <a:p>
            <a:pPr fontAlgn="t">
              <a:buFont typeface="Arial" panose="020B0604020202020204" pitchFamily="34" charset="0"/>
              <a:buChar char="•"/>
            </a:pPr>
            <a:r>
              <a:rPr lang="en-US" sz="1400" dirty="0">
                <a:solidFill>
                  <a:srgbClr val="0070CD"/>
                </a:solidFill>
                <a:latin typeface="&amp;quot"/>
                <a:hlinkClick r:id="rId2">
                  <a:extLst>
                    <a:ext uri="{A12FA001-AC4F-418D-AE19-62706E023703}">
                      <ahyp:hlinkClr xmlns:ahyp="http://schemas.microsoft.com/office/drawing/2018/hyperlinkcolor" val="tx"/>
                    </a:ext>
                  </a:extLst>
                </a:hlinkClick>
              </a:rPr>
              <a:t>Video</a:t>
            </a:r>
            <a:r>
              <a:rPr lang="en-US" sz="1400" dirty="0">
                <a:solidFill>
                  <a:srgbClr val="353535"/>
                </a:solidFill>
                <a:latin typeface="&amp;quot"/>
              </a:rPr>
              <a:t> on understanding racism and the reactions to the death of George Floyd and many others</a:t>
            </a:r>
          </a:p>
          <a:p>
            <a:pPr fontAlgn="t">
              <a:buFont typeface="Arial" panose="020B0604020202020204" pitchFamily="34" charset="0"/>
              <a:buChar char="•"/>
            </a:pPr>
            <a:r>
              <a:rPr lang="en-US" sz="1400" dirty="0">
                <a:solidFill>
                  <a:srgbClr val="0070CD"/>
                </a:solidFill>
                <a:latin typeface="&amp;quot"/>
                <a:hlinkClick r:id="rId3">
                  <a:extLst>
                    <a:ext uri="{A12FA001-AC4F-418D-AE19-62706E023703}">
                      <ahyp:hlinkClr xmlns:ahyp="http://schemas.microsoft.com/office/drawing/2018/hyperlinkcolor" val="tx"/>
                    </a:ext>
                  </a:extLst>
                </a:hlinkClick>
              </a:rPr>
              <a:t>Video</a:t>
            </a:r>
            <a:r>
              <a:rPr lang="en-US" sz="1400" dirty="0">
                <a:solidFill>
                  <a:srgbClr val="353535"/>
                </a:solidFill>
                <a:latin typeface="&amp;quot"/>
              </a:rPr>
              <a:t> on understanding the perspectives of your colleagues of color</a:t>
            </a:r>
          </a:p>
          <a:p>
            <a:pPr fontAlgn="t">
              <a:buFont typeface="Arial" panose="020B0604020202020204" pitchFamily="34" charset="0"/>
              <a:buChar char="•"/>
            </a:pPr>
            <a:r>
              <a:rPr lang="en-US" sz="1400" dirty="0">
                <a:solidFill>
                  <a:srgbClr val="0070CD"/>
                </a:solidFill>
                <a:latin typeface="&amp;quot"/>
                <a:hlinkClick r:id="rId4">
                  <a:extLst>
                    <a:ext uri="{A12FA001-AC4F-418D-AE19-62706E023703}">
                      <ahyp:hlinkClr xmlns:ahyp="http://schemas.microsoft.com/office/drawing/2018/hyperlinkcolor" val="tx"/>
                    </a:ext>
                  </a:extLst>
                </a:hlinkClick>
              </a:rPr>
              <a:t>Article</a:t>
            </a:r>
            <a:r>
              <a:rPr lang="en-US" sz="1400" dirty="0">
                <a:solidFill>
                  <a:srgbClr val="353535"/>
                </a:solidFill>
                <a:latin typeface="&amp;quot"/>
              </a:rPr>
              <a:t> on “White Privilege: Unpacking the Invisible Knapsack”</a:t>
            </a:r>
          </a:p>
          <a:p>
            <a:pPr fontAlgn="t">
              <a:buFont typeface="Arial" panose="020B0604020202020204" pitchFamily="34" charset="0"/>
              <a:buChar char="•"/>
            </a:pPr>
            <a:r>
              <a:rPr lang="en-US" sz="1400" dirty="0">
                <a:solidFill>
                  <a:srgbClr val="0070CD"/>
                </a:solidFill>
                <a:latin typeface="&amp;quot"/>
                <a:hlinkClick r:id="rId5">
                  <a:extLst>
                    <a:ext uri="{A12FA001-AC4F-418D-AE19-62706E023703}">
                      <ahyp:hlinkClr xmlns:ahyp="http://schemas.microsoft.com/office/drawing/2018/hyperlinkcolor" val="tx"/>
                    </a:ext>
                  </a:extLst>
                </a:hlinkClick>
              </a:rPr>
              <a:t>List</a:t>
            </a:r>
            <a:r>
              <a:rPr lang="en-US" sz="1400" dirty="0">
                <a:solidFill>
                  <a:srgbClr val="353535"/>
                </a:solidFill>
                <a:latin typeface="&amp;quot"/>
              </a:rPr>
              <a:t> of Anti-Racism resources</a:t>
            </a:r>
          </a:p>
          <a:p>
            <a:pPr fontAlgn="t"/>
            <a:r>
              <a:rPr lang="en-US" sz="1400" b="1" dirty="0">
                <a:solidFill>
                  <a:srgbClr val="4A4A4A"/>
                </a:solidFill>
                <a:latin typeface="&amp;quot"/>
              </a:rPr>
              <a:t>Understanding the context of racial inequality that impacts mental health</a:t>
            </a:r>
            <a:endParaRPr lang="en-US" sz="1400" dirty="0">
              <a:solidFill>
                <a:srgbClr val="4A4A4A"/>
              </a:solidFill>
              <a:latin typeface="&amp;quot"/>
            </a:endParaRPr>
          </a:p>
          <a:p>
            <a:pPr fontAlgn="t">
              <a:buFont typeface="Arial" panose="020B0604020202020204" pitchFamily="34" charset="0"/>
              <a:buChar char="•"/>
            </a:pPr>
            <a:r>
              <a:rPr lang="en-US" sz="1400" dirty="0">
                <a:solidFill>
                  <a:srgbClr val="0070CD"/>
                </a:solidFill>
                <a:latin typeface="&amp;quot"/>
                <a:hlinkClick r:id="rId6">
                  <a:extLst>
                    <a:ext uri="{A12FA001-AC4F-418D-AE19-62706E023703}">
                      <ahyp:hlinkClr xmlns:ahyp="http://schemas.microsoft.com/office/drawing/2018/hyperlinkcolor" val="tx"/>
                    </a:ext>
                  </a:extLst>
                </a:hlinkClick>
              </a:rPr>
              <a:t>APA Best Practices</a:t>
            </a:r>
            <a:r>
              <a:rPr lang="en-US" sz="1400" dirty="0">
                <a:solidFill>
                  <a:srgbClr val="353535"/>
                </a:solidFill>
                <a:latin typeface="&amp;quot"/>
              </a:rPr>
              <a:t> on working with Black patients</a:t>
            </a:r>
          </a:p>
          <a:p>
            <a:pPr fontAlgn="t">
              <a:buFont typeface="Arial" panose="020B0604020202020204" pitchFamily="34" charset="0"/>
              <a:buChar char="•"/>
            </a:pPr>
            <a:r>
              <a:rPr lang="en-US" sz="1400" dirty="0">
                <a:solidFill>
                  <a:srgbClr val="0070CD"/>
                </a:solidFill>
                <a:latin typeface="&amp;quot"/>
                <a:hlinkClick r:id="rId7">
                  <a:extLst>
                    <a:ext uri="{A12FA001-AC4F-418D-AE19-62706E023703}">
                      <ahyp:hlinkClr xmlns:ahyp="http://schemas.microsoft.com/office/drawing/2018/hyperlinkcolor" val="tx"/>
                    </a:ext>
                  </a:extLst>
                </a:hlinkClick>
              </a:rPr>
              <a:t>APA Mental Health Facts</a:t>
            </a:r>
            <a:r>
              <a:rPr lang="en-US" sz="1400" dirty="0">
                <a:solidFill>
                  <a:srgbClr val="353535"/>
                </a:solidFill>
                <a:latin typeface="&amp;quot"/>
              </a:rPr>
              <a:t> for Black Americans (2017)</a:t>
            </a:r>
          </a:p>
          <a:p>
            <a:pPr lvl="0" fontAlgn="t"/>
            <a:endParaRPr lang="en-US" sz="1400" b="1" dirty="0">
              <a:solidFill>
                <a:srgbClr val="4A4A4A"/>
              </a:solidFill>
              <a:latin typeface="&amp;quot"/>
            </a:endParaRPr>
          </a:p>
          <a:p>
            <a:pPr lvl="0" fontAlgn="t"/>
            <a:r>
              <a:rPr lang="en-US" sz="1400" b="1" dirty="0">
                <a:solidFill>
                  <a:srgbClr val="4A4A4A"/>
                </a:solidFill>
                <a:latin typeface="&amp;quot"/>
              </a:rPr>
              <a:t>Ways to take action as an ally or champion for people of color</a:t>
            </a:r>
            <a:endParaRPr lang="en-US" sz="1400" dirty="0">
              <a:solidFill>
                <a:srgbClr val="4A4A4A"/>
              </a:solidFill>
              <a:latin typeface="&amp;quot"/>
            </a:endParaRPr>
          </a:p>
          <a:p>
            <a:pPr lvl="0" fontAlgn="t">
              <a:buFont typeface="Arial" panose="020B0604020202020204" pitchFamily="34" charset="0"/>
              <a:buChar char="•"/>
            </a:pPr>
            <a:r>
              <a:rPr lang="en-US" sz="1400" dirty="0">
                <a:solidFill>
                  <a:srgbClr val="0070CD"/>
                </a:solidFill>
                <a:latin typeface="&amp;quot"/>
                <a:hlinkClick r:id="rId8">
                  <a:extLst>
                    <a:ext uri="{A12FA001-AC4F-418D-AE19-62706E023703}">
                      <ahyp:hlinkClr xmlns:ahyp="http://schemas.microsoft.com/office/drawing/2018/hyperlinkcolor" val="tx"/>
                    </a:ext>
                  </a:extLst>
                </a:hlinkClick>
              </a:rPr>
              <a:t>Article</a:t>
            </a:r>
            <a:r>
              <a:rPr lang="en-US" sz="1400" dirty="0">
                <a:solidFill>
                  <a:srgbClr val="353535"/>
                </a:solidFill>
                <a:latin typeface="&amp;quot"/>
              </a:rPr>
              <a:t> on being a white ally through word, actions and power</a:t>
            </a:r>
          </a:p>
          <a:p>
            <a:pPr lvl="0" fontAlgn="t">
              <a:buFont typeface="Arial" panose="020B0604020202020204" pitchFamily="34" charset="0"/>
              <a:buChar char="•"/>
            </a:pPr>
            <a:r>
              <a:rPr lang="en-US" sz="1400" dirty="0">
                <a:solidFill>
                  <a:srgbClr val="0070CD"/>
                </a:solidFill>
                <a:latin typeface="&amp;quot"/>
                <a:hlinkClick r:id="rId9">
                  <a:extLst>
                    <a:ext uri="{A12FA001-AC4F-418D-AE19-62706E023703}">
                      <ahyp:hlinkClr xmlns:ahyp="http://schemas.microsoft.com/office/drawing/2018/hyperlinkcolor" val="tx"/>
                    </a:ext>
                  </a:extLst>
                </a:hlinkClick>
              </a:rPr>
              <a:t>Article</a:t>
            </a:r>
            <a:r>
              <a:rPr lang="en-US" sz="1400" dirty="0">
                <a:solidFill>
                  <a:srgbClr val="353535"/>
                </a:solidFill>
                <a:latin typeface="&amp;quot"/>
              </a:rPr>
              <a:t> on being a white ally for racial justice</a:t>
            </a:r>
          </a:p>
          <a:p>
            <a:pPr lvl="0" fontAlgn="t">
              <a:buFont typeface="Arial" panose="020B0604020202020204" pitchFamily="34" charset="0"/>
              <a:buChar char="•"/>
            </a:pPr>
            <a:r>
              <a:rPr lang="en-US" sz="1400" dirty="0">
                <a:solidFill>
                  <a:srgbClr val="353535"/>
                </a:solidFill>
                <a:latin typeface="&amp;quot"/>
              </a:rPr>
              <a:t>Community based organizations to partner with: </a:t>
            </a:r>
            <a:r>
              <a:rPr lang="en-US" sz="1400" dirty="0">
                <a:solidFill>
                  <a:srgbClr val="0070CD"/>
                </a:solidFill>
                <a:latin typeface="&amp;quot"/>
                <a:hlinkClick r:id="rId10">
                  <a:extLst>
                    <a:ext uri="{A12FA001-AC4F-418D-AE19-62706E023703}">
                      <ahyp:hlinkClr xmlns:ahyp="http://schemas.microsoft.com/office/drawing/2018/hyperlinkcolor" val="tx"/>
                    </a:ext>
                  </a:extLst>
                </a:hlinkClick>
              </a:rPr>
              <a:t>Color of Change</a:t>
            </a:r>
            <a:r>
              <a:rPr lang="en-US" sz="1400" dirty="0">
                <a:solidFill>
                  <a:srgbClr val="353535"/>
                </a:solidFill>
                <a:latin typeface="&amp;quot"/>
              </a:rPr>
              <a:t>, </a:t>
            </a:r>
            <a:r>
              <a:rPr lang="en-US" sz="1400" dirty="0">
                <a:solidFill>
                  <a:srgbClr val="0070CD"/>
                </a:solidFill>
                <a:latin typeface="&amp;quot"/>
                <a:hlinkClick r:id="rId11">
                  <a:extLst>
                    <a:ext uri="{A12FA001-AC4F-418D-AE19-62706E023703}">
                      <ahyp:hlinkClr xmlns:ahyp="http://schemas.microsoft.com/office/drawing/2018/hyperlinkcolor" val="tx"/>
                    </a:ext>
                  </a:extLst>
                </a:hlinkClick>
              </a:rPr>
              <a:t>Black Lives Matter</a:t>
            </a:r>
            <a:r>
              <a:rPr lang="en-US" sz="1400" dirty="0">
                <a:solidFill>
                  <a:srgbClr val="353535"/>
                </a:solidFill>
                <a:latin typeface="&amp;quot"/>
              </a:rPr>
              <a:t>, </a:t>
            </a:r>
            <a:r>
              <a:rPr lang="en-US" sz="1400" dirty="0">
                <a:solidFill>
                  <a:srgbClr val="0070CD"/>
                </a:solidFill>
                <a:latin typeface="&amp;quot"/>
                <a:hlinkClick r:id="rId12">
                  <a:extLst>
                    <a:ext uri="{A12FA001-AC4F-418D-AE19-62706E023703}">
                      <ahyp:hlinkClr xmlns:ahyp="http://schemas.microsoft.com/office/drawing/2018/hyperlinkcolor" val="tx"/>
                    </a:ext>
                  </a:extLst>
                </a:hlinkClick>
              </a:rPr>
              <a:t>Change Zero</a:t>
            </a:r>
            <a:r>
              <a:rPr lang="en-US" sz="1400" dirty="0">
                <a:solidFill>
                  <a:srgbClr val="353535"/>
                </a:solidFill>
                <a:latin typeface="&amp;quot"/>
              </a:rPr>
              <a:t>, </a:t>
            </a:r>
            <a:r>
              <a:rPr lang="en-US" sz="1400" dirty="0">
                <a:solidFill>
                  <a:srgbClr val="0070CD"/>
                </a:solidFill>
                <a:latin typeface="&amp;quot"/>
                <a:hlinkClick r:id="rId13">
                  <a:extLst>
                    <a:ext uri="{A12FA001-AC4F-418D-AE19-62706E023703}">
                      <ahyp:hlinkClr xmlns:ahyp="http://schemas.microsoft.com/office/drawing/2018/hyperlinkcolor" val="tx"/>
                    </a:ext>
                  </a:extLst>
                </a:hlinkClick>
              </a:rPr>
              <a:t>The Innocent Project</a:t>
            </a:r>
            <a:endParaRPr lang="en-US" sz="1400" dirty="0">
              <a:solidFill>
                <a:srgbClr val="353535"/>
              </a:solidFill>
              <a:latin typeface="&amp;quot"/>
            </a:endParaRPr>
          </a:p>
        </p:txBody>
      </p:sp>
    </p:spTree>
    <p:extLst>
      <p:ext uri="{BB962C8B-B14F-4D97-AF65-F5344CB8AC3E}">
        <p14:creationId xmlns:p14="http://schemas.microsoft.com/office/powerpoint/2010/main" val="1315637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9E0379-9CBE-4EDB-B3A3-E1FDA59FCD33}"/>
              </a:ext>
            </a:extLst>
          </p:cNvPr>
          <p:cNvSpPr>
            <a:spLocks noGrp="1"/>
          </p:cNvSpPr>
          <p:nvPr>
            <p:ph type="title"/>
          </p:nvPr>
        </p:nvSpPr>
        <p:spPr>
          <a:xfrm>
            <a:off x="1485900" y="197448"/>
            <a:ext cx="6172200" cy="857250"/>
          </a:xfrm>
        </p:spPr>
        <p:txBody>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algn="l"/>
            <a:r>
              <a:rPr lang="en-US" dirty="0"/>
              <a:t>  </a:t>
            </a:r>
          </a:p>
        </p:txBody>
      </p:sp>
      <p:sp>
        <p:nvSpPr>
          <p:cNvPr id="2" name="Content Placeholder 1">
            <a:extLst>
              <a:ext uri="{FF2B5EF4-FFF2-40B4-BE49-F238E27FC236}">
                <a16:creationId xmlns:a16="http://schemas.microsoft.com/office/drawing/2014/main" id="{1751BE85-B908-4E18-8C9F-1B41DC05A6AF}"/>
              </a:ext>
            </a:extLst>
          </p:cNvPr>
          <p:cNvSpPr>
            <a:spLocks noGrp="1"/>
          </p:cNvSpPr>
          <p:nvPr>
            <p:ph sz="half" idx="2"/>
          </p:nvPr>
        </p:nvSpPr>
        <p:spPr>
          <a:xfrm>
            <a:off x="1681689" y="1279006"/>
            <a:ext cx="3030141" cy="2962275"/>
          </a:xfrm>
        </p:spPr>
        <p:txBody>
          <a:bodyPr>
            <a:normAutofit fontScale="85000" lnSpcReduction="10000"/>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endParaRPr lang="en-US" dirty="0"/>
          </a:p>
          <a:p>
            <a:endParaRPr lang="en-US" dirty="0"/>
          </a:p>
          <a:p>
            <a:endParaRPr lang="en-US" dirty="0"/>
          </a:p>
          <a:p>
            <a:endParaRPr lang="en-US" dirty="0"/>
          </a:p>
          <a:p>
            <a:endParaRPr lang="en-US" dirty="0"/>
          </a:p>
          <a:p>
            <a:r>
              <a:rPr lang="en-US" sz="1900" dirty="0">
                <a:solidFill>
                  <a:srgbClr val="0C4C99"/>
                </a:solidFill>
              </a:rPr>
              <a:t>Immigrant </a:t>
            </a:r>
          </a:p>
          <a:p>
            <a:endParaRPr lang="en-US" sz="1900" dirty="0">
              <a:solidFill>
                <a:srgbClr val="0C4C99"/>
              </a:solidFill>
            </a:endParaRPr>
          </a:p>
          <a:p>
            <a:r>
              <a:rPr lang="en-US" sz="1900" dirty="0">
                <a:solidFill>
                  <a:srgbClr val="0C4C99"/>
                </a:solidFill>
              </a:rPr>
              <a:t>Bilingual/ESL </a:t>
            </a:r>
          </a:p>
          <a:p>
            <a:endParaRPr lang="en-US" sz="1900" dirty="0">
              <a:solidFill>
                <a:srgbClr val="0C4C99"/>
              </a:solidFill>
            </a:endParaRPr>
          </a:p>
          <a:p>
            <a:r>
              <a:rPr lang="en-US" sz="1900" dirty="0">
                <a:solidFill>
                  <a:srgbClr val="0C4C99"/>
                </a:solidFill>
              </a:rPr>
              <a:t>Pronouns: She/Her</a:t>
            </a:r>
          </a:p>
          <a:p>
            <a:endParaRPr lang="en-US" sz="1900" dirty="0">
              <a:solidFill>
                <a:srgbClr val="0C4C99"/>
              </a:solidFill>
            </a:endParaRPr>
          </a:p>
          <a:p>
            <a:r>
              <a:rPr lang="en-US" sz="1900" dirty="0">
                <a:solidFill>
                  <a:srgbClr val="0C4C99"/>
                </a:solidFill>
              </a:rPr>
              <a:t>First girl to complete university</a:t>
            </a:r>
          </a:p>
        </p:txBody>
      </p:sp>
      <p:sp>
        <p:nvSpPr>
          <p:cNvPr id="6" name="Content Placeholder 5">
            <a:extLst>
              <a:ext uri="{FF2B5EF4-FFF2-40B4-BE49-F238E27FC236}">
                <a16:creationId xmlns:a16="http://schemas.microsoft.com/office/drawing/2014/main" id="{B425490A-D1AC-45F0-9329-47286AFBA297}"/>
              </a:ext>
            </a:extLst>
          </p:cNvPr>
          <p:cNvSpPr>
            <a:spLocks noGrp="1"/>
          </p:cNvSpPr>
          <p:nvPr>
            <p:ph sz="quarter" idx="4"/>
          </p:nvPr>
        </p:nvSpPr>
        <p:spPr>
          <a:xfrm>
            <a:off x="4969670" y="1463675"/>
            <a:ext cx="3031331" cy="2962275"/>
          </a:xfrm>
        </p:spPr>
        <p:txBody>
          <a:bodyPr>
            <a:normAutofit fontScale="85000" lnSpcReduction="10000"/>
          </a:bodyPr>
          <a:lst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a:lstStyle>
          <a:p>
            <a:pPr indent="0">
              <a:lnSpc>
                <a:spcPct val="110000"/>
              </a:lnSpc>
              <a:buNone/>
            </a:pPr>
            <a:endParaRPr lang="en-US" sz="1900" dirty="0"/>
          </a:p>
          <a:p>
            <a:r>
              <a:rPr lang="en-US" sz="1900" dirty="0">
                <a:solidFill>
                  <a:srgbClr val="0C4C99"/>
                </a:solidFill>
              </a:rPr>
              <a:t>Focus on cultural competence</a:t>
            </a:r>
          </a:p>
          <a:p>
            <a:endParaRPr lang="en-US" sz="1900" dirty="0">
              <a:solidFill>
                <a:srgbClr val="0C4C99"/>
              </a:solidFill>
            </a:endParaRPr>
          </a:p>
          <a:p>
            <a:r>
              <a:rPr lang="en-US" sz="1900" dirty="0">
                <a:solidFill>
                  <a:srgbClr val="0C4C99"/>
                </a:solidFill>
              </a:rPr>
              <a:t>Worked in health care systems, not-for-profit, volunteer management  and research</a:t>
            </a:r>
          </a:p>
          <a:p>
            <a:endParaRPr lang="en-US" sz="1900" dirty="0">
              <a:solidFill>
                <a:srgbClr val="0C4C99"/>
              </a:solidFill>
            </a:endParaRPr>
          </a:p>
          <a:p>
            <a:r>
              <a:rPr lang="en-US" sz="1900" dirty="0">
                <a:solidFill>
                  <a:srgbClr val="0C4C99"/>
                </a:solidFill>
              </a:rPr>
              <a:t>AECF and NHLI Fellow</a:t>
            </a:r>
          </a:p>
          <a:p>
            <a:pPr indent="0">
              <a:buNone/>
            </a:pPr>
            <a:r>
              <a:rPr lang="en-US" sz="1900" dirty="0">
                <a:solidFill>
                  <a:srgbClr val="0C4C99"/>
                </a:solidFill>
              </a:rPr>
              <a:t> </a:t>
            </a:r>
          </a:p>
          <a:p>
            <a:r>
              <a:rPr lang="en-US" sz="1900" dirty="0">
                <a:solidFill>
                  <a:srgbClr val="0C4C99"/>
                </a:solidFill>
              </a:rPr>
              <a:t>Not just a job.  </a:t>
            </a:r>
            <a:endParaRPr lang="en-US" dirty="0">
              <a:solidFill>
                <a:srgbClr val="0C4C99"/>
              </a:solidFill>
            </a:endParaRPr>
          </a:p>
        </p:txBody>
      </p:sp>
      <p:pic>
        <p:nvPicPr>
          <p:cNvPr id="9" name="Picture 8" descr="A person posing for the camera&#10;&#10;Description automatically generated">
            <a:extLst>
              <a:ext uri="{FF2B5EF4-FFF2-40B4-BE49-F238E27FC236}">
                <a16:creationId xmlns:a16="http://schemas.microsoft.com/office/drawing/2014/main" id="{CB1083A1-8CF4-45A1-9384-36F200DE5622}"/>
              </a:ext>
            </a:extLst>
          </p:cNvPr>
          <p:cNvPicPr>
            <a:picLocks noChangeAspect="1"/>
          </p:cNvPicPr>
          <p:nvPr/>
        </p:nvPicPr>
        <p:blipFill>
          <a:blip r:embed="rId2"/>
          <a:stretch>
            <a:fillRect/>
          </a:stretch>
        </p:blipFill>
        <p:spPr>
          <a:xfrm>
            <a:off x="1781336" y="409639"/>
            <a:ext cx="1312928" cy="1312928"/>
          </a:xfrm>
          <a:prstGeom prst="rect">
            <a:avLst/>
          </a:prstGeom>
        </p:spPr>
      </p:pic>
      <p:sp>
        <p:nvSpPr>
          <p:cNvPr id="10" name="Text Placeholder 3">
            <a:extLst>
              <a:ext uri="{FF2B5EF4-FFF2-40B4-BE49-F238E27FC236}">
                <a16:creationId xmlns:a16="http://schemas.microsoft.com/office/drawing/2014/main" id="{88E00521-874F-47D1-8B6E-34169CB2589B}"/>
              </a:ext>
            </a:extLst>
          </p:cNvPr>
          <p:cNvSpPr txBox="1">
            <a:spLocks/>
          </p:cNvSpPr>
          <p:nvPr/>
        </p:nvSpPr>
        <p:spPr>
          <a:xfrm>
            <a:off x="1681689" y="1601463"/>
            <a:ext cx="3031331" cy="481012"/>
          </a:xfrm>
          <a:prstGeom prst="rect">
            <a:avLst/>
          </a:prstGeom>
        </p:spPr>
        <p:txBody>
          <a:bodyPr anchor="b">
            <a:normAutofit/>
          </a:bodyPr>
          <a:lstStyle>
            <a:lvl1pPr marL="0" indent="0" algn="l" defTabSz="342900" rtl="0" eaLnBrk="1" latinLnBrk="0" hangingPunct="1">
              <a:spcBef>
                <a:spcPct val="20000"/>
              </a:spcBef>
              <a:buFont typeface="Arial"/>
              <a:buNone/>
              <a:defRPr sz="1500" b="1" kern="1200">
                <a:solidFill>
                  <a:srgbClr val="0C4C99"/>
                </a:solidFill>
                <a:latin typeface="Arial" panose="020B0604020202020204" pitchFamily="34" charset="0"/>
                <a:ea typeface="+mn-ea"/>
                <a:cs typeface="Arial" panose="020B0604020202020204" pitchFamily="34" charset="0"/>
              </a:defRPr>
            </a:lvl1pPr>
            <a:lvl2pPr marL="342900" indent="0" algn="l" defTabSz="342900" rtl="0" eaLnBrk="1" latinLnBrk="0" hangingPunct="1">
              <a:spcBef>
                <a:spcPct val="20000"/>
              </a:spcBef>
              <a:buFont typeface="Arial"/>
              <a:buNone/>
              <a:defRPr sz="1500" b="1" kern="1200">
                <a:solidFill>
                  <a:schemeClr val="tx1"/>
                </a:solidFill>
                <a:latin typeface="+mn-lt"/>
                <a:ea typeface="+mn-ea"/>
                <a:cs typeface="+mn-cs"/>
              </a:defRPr>
            </a:lvl2pPr>
            <a:lvl3pPr marL="685800" indent="0" algn="l" defTabSz="342900" rtl="0" eaLnBrk="1" latinLnBrk="0" hangingPunct="1">
              <a:spcBef>
                <a:spcPct val="20000"/>
              </a:spcBef>
              <a:buFont typeface="Arial"/>
              <a:buNone/>
              <a:defRPr sz="1350" b="1" kern="1200">
                <a:solidFill>
                  <a:schemeClr val="tx1"/>
                </a:solidFill>
                <a:latin typeface="+mn-lt"/>
                <a:ea typeface="+mn-ea"/>
                <a:cs typeface="+mn-cs"/>
              </a:defRPr>
            </a:lvl3pPr>
            <a:lvl4pPr marL="1028700" indent="0" algn="l" defTabSz="342900" rtl="0" eaLnBrk="1" latinLnBrk="0" hangingPunct="1">
              <a:spcBef>
                <a:spcPct val="20000"/>
              </a:spcBef>
              <a:buFont typeface="Arial"/>
              <a:buNone/>
              <a:defRPr sz="1200" b="1" kern="1200">
                <a:solidFill>
                  <a:schemeClr val="tx1"/>
                </a:solidFill>
                <a:latin typeface="+mn-lt"/>
                <a:ea typeface="+mn-ea"/>
                <a:cs typeface="+mn-cs"/>
              </a:defRPr>
            </a:lvl4pPr>
            <a:lvl5pPr marL="1371600" indent="0" algn="l" defTabSz="342900" rtl="0" eaLnBrk="1" latinLnBrk="0" hangingPunct="1">
              <a:spcBef>
                <a:spcPct val="20000"/>
              </a:spcBef>
              <a:buFont typeface="Arial"/>
              <a:buNone/>
              <a:defRPr sz="1200" b="1" kern="1200">
                <a:solidFill>
                  <a:schemeClr val="tx1"/>
                </a:solidFill>
                <a:latin typeface="+mn-lt"/>
                <a:ea typeface="+mn-ea"/>
                <a:cs typeface="+mn-cs"/>
              </a:defRPr>
            </a:lvl5pPr>
            <a:lvl6pPr marL="1714500" indent="0" algn="l" defTabSz="342900" rtl="0" eaLnBrk="1" latinLnBrk="0" hangingPunct="1">
              <a:spcBef>
                <a:spcPct val="20000"/>
              </a:spcBef>
              <a:buFont typeface="Arial"/>
              <a:buNone/>
              <a:defRPr sz="1200" b="1" kern="1200">
                <a:solidFill>
                  <a:schemeClr val="tx1"/>
                </a:solidFill>
                <a:latin typeface="+mn-lt"/>
                <a:ea typeface="+mn-ea"/>
                <a:cs typeface="+mn-cs"/>
              </a:defRPr>
            </a:lvl6pPr>
            <a:lvl7pPr marL="2057400" indent="0" algn="l" defTabSz="342900" rtl="0" eaLnBrk="1" latinLnBrk="0" hangingPunct="1">
              <a:spcBef>
                <a:spcPct val="20000"/>
              </a:spcBef>
              <a:buFont typeface="Arial"/>
              <a:buNone/>
              <a:defRPr sz="1200" b="1" kern="1200">
                <a:solidFill>
                  <a:schemeClr val="tx1"/>
                </a:solidFill>
                <a:latin typeface="+mn-lt"/>
                <a:ea typeface="+mn-ea"/>
                <a:cs typeface="+mn-cs"/>
              </a:defRPr>
            </a:lvl7pPr>
            <a:lvl8pPr marL="2400300" indent="0" algn="l" defTabSz="342900" rtl="0" eaLnBrk="1" latinLnBrk="0" hangingPunct="1">
              <a:spcBef>
                <a:spcPct val="20000"/>
              </a:spcBef>
              <a:buFont typeface="Arial"/>
              <a:buNone/>
              <a:defRPr sz="1200" b="1" kern="1200">
                <a:solidFill>
                  <a:schemeClr val="tx1"/>
                </a:solidFill>
                <a:latin typeface="+mn-lt"/>
                <a:ea typeface="+mn-ea"/>
                <a:cs typeface="+mn-cs"/>
              </a:defRPr>
            </a:lvl8pPr>
            <a:lvl9pPr marL="2743200" indent="0" algn="l" defTabSz="342900" rtl="0" eaLnBrk="1" latinLnBrk="0" hangingPunct="1">
              <a:spcBef>
                <a:spcPct val="20000"/>
              </a:spcBef>
              <a:buFont typeface="Arial"/>
              <a:buNone/>
              <a:defRPr sz="1200" b="1" kern="1200">
                <a:solidFill>
                  <a:schemeClr val="tx1"/>
                </a:solidFill>
                <a:latin typeface="+mn-lt"/>
                <a:ea typeface="+mn-ea"/>
                <a:cs typeface="+mn-cs"/>
              </a:defRPr>
            </a:lvl9pPr>
          </a:lstStyle>
          <a:p>
            <a:r>
              <a:rPr lang="en-US" dirty="0"/>
              <a:t>A bit about my story   </a:t>
            </a:r>
          </a:p>
        </p:txBody>
      </p:sp>
    </p:spTree>
    <p:extLst>
      <p:ext uri="{BB962C8B-B14F-4D97-AF65-F5344CB8AC3E}">
        <p14:creationId xmlns:p14="http://schemas.microsoft.com/office/powerpoint/2010/main" val="5111904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0463" y="0"/>
            <a:ext cx="6137039" cy="51435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1143000" y="0"/>
            <a:ext cx="6858000" cy="5143500"/>
          </a:xfrm>
          <a:prstGeom prst="rect">
            <a:avLst/>
          </a:prstGeom>
        </p:spPr>
      </p:pic>
      <p:sp>
        <p:nvSpPr>
          <p:cNvPr id="2" name="Title 1">
            <a:extLst>
              <a:ext uri="{FF2B5EF4-FFF2-40B4-BE49-F238E27FC236}">
                <a16:creationId xmlns:a16="http://schemas.microsoft.com/office/drawing/2014/main" id="{958CE9A4-280E-4190-953A-F911E8D863A4}"/>
              </a:ext>
            </a:extLst>
          </p:cNvPr>
          <p:cNvSpPr>
            <a:spLocks noGrp="1"/>
          </p:cNvSpPr>
          <p:nvPr>
            <p:ph type="title"/>
          </p:nvPr>
        </p:nvSpPr>
        <p:spPr>
          <a:xfrm>
            <a:off x="2856019" y="1532748"/>
            <a:ext cx="3434172" cy="1523291"/>
          </a:xfrm>
        </p:spPr>
        <p:txBody>
          <a:bodyPr vert="horz" lIns="91440" tIns="45720" rIns="91440" bIns="45720" rtlCol="0" anchor="b">
            <a:normAutofit fontScale="90000"/>
          </a:bodyPr>
          <a:lstStyle/>
          <a:p>
            <a:pPr defTabSz="914400">
              <a:lnSpc>
                <a:spcPct val="90000"/>
              </a:lnSpc>
            </a:pPr>
            <a:r>
              <a:rPr lang="en-US" sz="6000" dirty="0">
                <a:solidFill>
                  <a:srgbClr val="FFFFFF"/>
                </a:solidFill>
                <a:latin typeface="+mj-lt"/>
                <a:cs typeface="+mj-cs"/>
              </a:rPr>
              <a:t>Thank You!</a:t>
            </a:r>
          </a:p>
        </p:txBody>
      </p:sp>
    </p:spTree>
    <p:extLst>
      <p:ext uri="{BB962C8B-B14F-4D97-AF65-F5344CB8AC3E}">
        <p14:creationId xmlns:p14="http://schemas.microsoft.com/office/powerpoint/2010/main" val="3224802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F3AC-250E-41BC-A6BE-2B9622545499}"/>
              </a:ext>
            </a:extLst>
          </p:cNvPr>
          <p:cNvSpPr>
            <a:spLocks noGrp="1"/>
          </p:cNvSpPr>
          <p:nvPr>
            <p:ph type="title"/>
          </p:nvPr>
        </p:nvSpPr>
        <p:spPr/>
        <p:txBody>
          <a:bodyPr/>
          <a:lstStyle/>
          <a:p>
            <a:r>
              <a:rPr lang="en-US" dirty="0"/>
              <a:t>Achieving Mission </a:t>
            </a:r>
          </a:p>
        </p:txBody>
      </p:sp>
      <p:pic>
        <p:nvPicPr>
          <p:cNvPr id="5" name="Picture 4">
            <a:extLst>
              <a:ext uri="{FF2B5EF4-FFF2-40B4-BE49-F238E27FC236}">
                <a16:creationId xmlns:a16="http://schemas.microsoft.com/office/drawing/2014/main" id="{AF0434DB-8CE1-482C-9240-D2545E4BE552}"/>
              </a:ext>
            </a:extLst>
          </p:cNvPr>
          <p:cNvPicPr>
            <a:picLocks noChangeAspect="1"/>
          </p:cNvPicPr>
          <p:nvPr/>
        </p:nvPicPr>
        <p:blipFill rotWithShape="1">
          <a:blip r:embed="rId2"/>
          <a:srcRect r="3789"/>
          <a:stretch/>
        </p:blipFill>
        <p:spPr>
          <a:xfrm>
            <a:off x="1877568" y="239066"/>
            <a:ext cx="5571744" cy="4075111"/>
          </a:xfrm>
          <a:prstGeom prst="rect">
            <a:avLst/>
          </a:prstGeom>
        </p:spPr>
      </p:pic>
    </p:spTree>
    <p:extLst>
      <p:ext uri="{BB962C8B-B14F-4D97-AF65-F5344CB8AC3E}">
        <p14:creationId xmlns:p14="http://schemas.microsoft.com/office/powerpoint/2010/main" val="285999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077D5-7A70-48FA-A711-2F653B079899}"/>
              </a:ext>
            </a:extLst>
          </p:cNvPr>
          <p:cNvSpPr>
            <a:spLocks noGrp="1"/>
          </p:cNvSpPr>
          <p:nvPr>
            <p:ph type="title"/>
          </p:nvPr>
        </p:nvSpPr>
        <p:spPr/>
        <p:txBody>
          <a:bodyPr>
            <a:normAutofit/>
          </a:bodyPr>
          <a:lstStyle/>
          <a:p>
            <a:pPr algn="l"/>
            <a:r>
              <a:rPr lang="en-US" dirty="0"/>
              <a:t>Stated and Aspirational Values</a:t>
            </a:r>
          </a:p>
        </p:txBody>
      </p:sp>
      <p:pic>
        <p:nvPicPr>
          <p:cNvPr id="7" name="Content Placeholder 6">
            <a:extLst>
              <a:ext uri="{FF2B5EF4-FFF2-40B4-BE49-F238E27FC236}">
                <a16:creationId xmlns:a16="http://schemas.microsoft.com/office/drawing/2014/main" id="{8EC183FB-59D4-4465-B3C1-1783D666AACD}"/>
              </a:ext>
            </a:extLst>
          </p:cNvPr>
          <p:cNvPicPr>
            <a:picLocks noGrp="1" noChangeAspect="1"/>
          </p:cNvPicPr>
          <p:nvPr>
            <p:ph type="pic" idx="1"/>
          </p:nvPr>
        </p:nvPicPr>
        <p:blipFill rotWithShape="1">
          <a:blip r:embed="rId2"/>
          <a:srcRect l="-10483" t="-7" r="-34978" b="914"/>
          <a:stretch/>
        </p:blipFill>
        <p:spPr>
          <a:xfrm>
            <a:off x="903971" y="886822"/>
            <a:ext cx="7336060" cy="3551065"/>
          </a:xfrm>
          <a:prstGeom prst="rect">
            <a:avLst/>
          </a:prstGeom>
        </p:spPr>
      </p:pic>
    </p:spTree>
    <p:extLst>
      <p:ext uri="{BB962C8B-B14F-4D97-AF65-F5344CB8AC3E}">
        <p14:creationId xmlns:p14="http://schemas.microsoft.com/office/powerpoint/2010/main" val="3172379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E4FC2-2C97-4C72-8E8D-20F14FE968E7}"/>
              </a:ext>
            </a:extLst>
          </p:cNvPr>
          <p:cNvSpPr>
            <a:spLocks noGrp="1"/>
          </p:cNvSpPr>
          <p:nvPr>
            <p:ph type="title"/>
          </p:nvPr>
        </p:nvSpPr>
        <p:spPr/>
        <p:txBody>
          <a:bodyPr/>
          <a:lstStyle/>
          <a:p>
            <a:pPr algn="l"/>
            <a:r>
              <a:rPr lang="en-US" dirty="0"/>
              <a:t>Executing on Strategy</a:t>
            </a:r>
          </a:p>
        </p:txBody>
      </p:sp>
      <p:pic>
        <p:nvPicPr>
          <p:cNvPr id="9" name="Picture 8">
            <a:extLst>
              <a:ext uri="{FF2B5EF4-FFF2-40B4-BE49-F238E27FC236}">
                <a16:creationId xmlns:a16="http://schemas.microsoft.com/office/drawing/2014/main" id="{6CD71AC3-4DB6-4FE2-9F6C-30016B7F8190}"/>
              </a:ext>
            </a:extLst>
          </p:cNvPr>
          <p:cNvPicPr>
            <a:picLocks noChangeAspect="1"/>
          </p:cNvPicPr>
          <p:nvPr/>
        </p:nvPicPr>
        <p:blipFill rotWithShape="1">
          <a:blip r:embed="rId2"/>
          <a:srcRect l="2275" t="2743"/>
          <a:stretch/>
        </p:blipFill>
        <p:spPr>
          <a:xfrm>
            <a:off x="1588276" y="1021577"/>
            <a:ext cx="5793978" cy="3154976"/>
          </a:xfrm>
          <a:prstGeom prst="rect">
            <a:avLst/>
          </a:prstGeom>
        </p:spPr>
      </p:pic>
    </p:spTree>
    <p:extLst>
      <p:ext uri="{BB962C8B-B14F-4D97-AF65-F5344CB8AC3E}">
        <p14:creationId xmlns:p14="http://schemas.microsoft.com/office/powerpoint/2010/main" val="226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5AAE0A40-E94F-41DC-9392-689A4C0EA183}"/>
              </a:ext>
            </a:extLst>
          </p:cNvPr>
          <p:cNvPicPr>
            <a:picLocks noGrp="1" noChangeAspect="1"/>
          </p:cNvPicPr>
          <p:nvPr>
            <p:ph idx="10"/>
          </p:nvPr>
        </p:nvPicPr>
        <p:blipFill rotWithShape="1">
          <a:blip r:embed="rId2"/>
          <a:srcRect t="9505"/>
          <a:stretch/>
        </p:blipFill>
        <p:spPr>
          <a:xfrm>
            <a:off x="1462253" y="931770"/>
            <a:ext cx="6513980" cy="3463666"/>
          </a:xfrm>
          <a:prstGeom prst="rect">
            <a:avLst/>
          </a:prstGeom>
        </p:spPr>
      </p:pic>
      <p:sp>
        <p:nvSpPr>
          <p:cNvPr id="2" name="Title 1">
            <a:extLst>
              <a:ext uri="{FF2B5EF4-FFF2-40B4-BE49-F238E27FC236}">
                <a16:creationId xmlns:a16="http://schemas.microsoft.com/office/drawing/2014/main" id="{010E4FC2-2C97-4C72-8E8D-20F14FE968E7}"/>
              </a:ext>
            </a:extLst>
          </p:cNvPr>
          <p:cNvSpPr>
            <a:spLocks noGrp="1"/>
          </p:cNvSpPr>
          <p:nvPr>
            <p:ph type="title"/>
          </p:nvPr>
        </p:nvSpPr>
        <p:spPr/>
        <p:txBody>
          <a:bodyPr/>
          <a:lstStyle/>
          <a:p>
            <a:pPr algn="l"/>
            <a:r>
              <a:rPr lang="en-US" dirty="0"/>
              <a:t>Rethinking DEI</a:t>
            </a:r>
          </a:p>
        </p:txBody>
      </p:sp>
      <p:sp>
        <p:nvSpPr>
          <p:cNvPr id="5" name="TextBox 4">
            <a:extLst>
              <a:ext uri="{FF2B5EF4-FFF2-40B4-BE49-F238E27FC236}">
                <a16:creationId xmlns:a16="http://schemas.microsoft.com/office/drawing/2014/main" id="{22FA276F-E1CB-484B-BB09-FCE341A59A49}"/>
              </a:ext>
            </a:extLst>
          </p:cNvPr>
          <p:cNvSpPr txBox="1"/>
          <p:nvPr/>
        </p:nvSpPr>
        <p:spPr>
          <a:xfrm flipH="1">
            <a:off x="4800600" y="2922814"/>
            <a:ext cx="48986" cy="369332"/>
          </a:xfrm>
          <a:prstGeom prst="rect">
            <a:avLst/>
          </a:prstGeom>
          <a:solidFill>
            <a:schemeClr val="bg1"/>
          </a:solidFill>
        </p:spPr>
        <p:txBody>
          <a:bodyPr wrap="square" rtlCol="0">
            <a:spAutoFit/>
          </a:bodyPr>
          <a:lstStyle/>
          <a:p>
            <a:endParaRPr lang="en-US" dirty="0">
              <a:solidFill>
                <a:schemeClr val="bg1"/>
              </a:solidFill>
            </a:endParaRPr>
          </a:p>
        </p:txBody>
      </p:sp>
    </p:spTree>
    <p:extLst>
      <p:ext uri="{BB962C8B-B14F-4D97-AF65-F5344CB8AC3E}">
        <p14:creationId xmlns:p14="http://schemas.microsoft.com/office/powerpoint/2010/main" val="155051345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3E246A2-BC32-4862-87F2-45297229A6F9}"/>
              </a:ext>
            </a:extLst>
          </p:cNvPr>
          <p:cNvSpPr>
            <a:spLocks noGrp="1" noChangeArrowheads="1"/>
          </p:cNvSpPr>
          <p:nvPr>
            <p:ph type="title"/>
          </p:nvPr>
        </p:nvSpPr>
        <p:spPr/>
        <p:txBody>
          <a:bodyPr>
            <a:normAutofit/>
          </a:bodyPr>
          <a:lstStyle/>
          <a:p>
            <a:pPr algn="l" eaLnBrk="1" hangingPunct="1"/>
            <a:r>
              <a:rPr lang="en-US" altLang="en-US" dirty="0"/>
              <a:t>Some Basic Definitions</a:t>
            </a:r>
            <a:endParaRPr lang="en-US" altLang="en-US" dirty="0">
              <a:solidFill>
                <a:srgbClr val="C0C0C0"/>
              </a:solidFill>
            </a:endParaRPr>
          </a:p>
        </p:txBody>
      </p:sp>
      <p:sp>
        <p:nvSpPr>
          <p:cNvPr id="6147" name="Rectangle 3">
            <a:extLst>
              <a:ext uri="{FF2B5EF4-FFF2-40B4-BE49-F238E27FC236}">
                <a16:creationId xmlns:a16="http://schemas.microsoft.com/office/drawing/2014/main" id="{6B59F79C-4174-4FD2-94F2-811DB9264A78}"/>
              </a:ext>
            </a:extLst>
          </p:cNvPr>
          <p:cNvSpPr>
            <a:spLocks noChangeArrowheads="1"/>
          </p:cNvSpPr>
          <p:nvPr/>
        </p:nvSpPr>
        <p:spPr bwMode="auto">
          <a:xfrm>
            <a:off x="2000250" y="1719674"/>
            <a:ext cx="514350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000">
                <a:solidFill>
                  <a:schemeClr val="tx1"/>
                </a:solidFill>
                <a:latin typeface="Arial" panose="020B0604020202020204" pitchFamily="34" charset="0"/>
              </a:defRPr>
            </a:lvl1pPr>
            <a:lvl2pPr marL="742950" indent="-285750" eaLnBrk="0" hangingPunct="0">
              <a:defRPr sz="1000">
                <a:solidFill>
                  <a:schemeClr val="tx1"/>
                </a:solidFill>
                <a:latin typeface="Arial" panose="020B0604020202020204" pitchFamily="34" charset="0"/>
              </a:defRPr>
            </a:lvl2pPr>
            <a:lvl3pPr marL="1143000" indent="-228600" eaLnBrk="0" hangingPunct="0">
              <a:defRPr sz="1000">
                <a:solidFill>
                  <a:schemeClr val="tx1"/>
                </a:solidFill>
                <a:latin typeface="Arial" panose="020B0604020202020204" pitchFamily="34" charset="0"/>
              </a:defRPr>
            </a:lvl3pPr>
            <a:lvl4pPr marL="1600200" indent="-228600" eaLnBrk="0" hangingPunct="0">
              <a:defRPr sz="1000">
                <a:solidFill>
                  <a:schemeClr val="tx1"/>
                </a:solidFill>
                <a:latin typeface="Arial" panose="020B0604020202020204" pitchFamily="34" charset="0"/>
              </a:defRPr>
            </a:lvl4pPr>
            <a:lvl5pPr marL="2057400" indent="-228600" eaLnBrk="0" hangingPunct="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algn="ctr" eaLnBrk="1" hangingPunct="1">
              <a:buClr>
                <a:srgbClr val="99ACD2"/>
              </a:buClr>
            </a:pPr>
            <a:r>
              <a:rPr lang="en-US" altLang="en-US" sz="4000" b="1" dirty="0">
                <a:solidFill>
                  <a:srgbClr val="808080"/>
                </a:solidFill>
                <a:latin typeface="Arial Narrow" panose="020B0606020202030204" pitchFamily="34" charset="0"/>
              </a:rPr>
              <a:t>Diversity</a:t>
            </a:r>
            <a:endParaRPr lang="en-US" altLang="en-US" sz="3600" dirty="0">
              <a:solidFill>
                <a:srgbClr val="808080"/>
              </a:solidFill>
              <a:latin typeface="Arial Narrow" panose="020B0606020202030204" pitchFamily="34" charset="0"/>
            </a:endParaRPr>
          </a:p>
          <a:p>
            <a:pPr algn="ctr" eaLnBrk="1" hangingPunct="1">
              <a:lnSpc>
                <a:spcPct val="80000"/>
              </a:lnSpc>
              <a:spcBef>
                <a:spcPct val="20000"/>
              </a:spcBef>
              <a:buClr>
                <a:srgbClr val="99ACD2"/>
              </a:buClr>
            </a:pPr>
            <a:r>
              <a:rPr lang="en-US" altLang="en-US" sz="2025" b="1" dirty="0">
                <a:solidFill>
                  <a:srgbClr val="71B527"/>
                </a:solidFill>
                <a:latin typeface="+mn-lt"/>
              </a:rPr>
              <a:t>Refers to all the similarities and differences </a:t>
            </a:r>
          </a:p>
          <a:p>
            <a:pPr algn="ctr" eaLnBrk="1" hangingPunct="1">
              <a:lnSpc>
                <a:spcPct val="80000"/>
              </a:lnSpc>
              <a:spcBef>
                <a:spcPct val="20000"/>
              </a:spcBef>
              <a:buClr>
                <a:srgbClr val="99ACD2"/>
              </a:buClr>
            </a:pPr>
            <a:r>
              <a:rPr lang="en-US" altLang="en-US" sz="2025" b="1" dirty="0">
                <a:solidFill>
                  <a:srgbClr val="71B527"/>
                </a:solidFill>
                <a:latin typeface="+mn-lt"/>
              </a:rPr>
              <a:t>that define us as human beings</a:t>
            </a:r>
            <a:endParaRPr lang="en-US" altLang="en-US" sz="2250" b="1" dirty="0">
              <a:solidFill>
                <a:srgbClr val="71B527"/>
              </a:solidFill>
              <a:latin typeface="+mn-lt"/>
            </a:endParaRPr>
          </a:p>
        </p:txBody>
      </p:sp>
    </p:spTree>
    <p:extLst>
      <p:ext uri="{BB962C8B-B14F-4D97-AF65-F5344CB8AC3E}">
        <p14:creationId xmlns:p14="http://schemas.microsoft.com/office/powerpoint/2010/main" val="4166252999"/>
      </p:ext>
    </p:extLst>
  </p:cSld>
  <p:clrMapOvr>
    <a:masterClrMapping/>
  </p:clrMapOvr>
  <mc:AlternateContent xmlns:mc="http://schemas.openxmlformats.org/markup-compatibility/2006" xmlns:p14="http://schemas.microsoft.com/office/powerpoint/2010/main">
    <mc:Choice Requires="p14">
      <p:transition p14:dur="10">
        <p:random/>
      </p:transition>
    </mc:Choice>
    <mc:Fallback xmlns="">
      <p:transition>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0.3"/>
</p:tagLst>
</file>

<file path=ppt/tags/tag2.xml><?xml version="1.0" encoding="utf-8"?>
<p:tagLst xmlns:a="http://schemas.openxmlformats.org/drawingml/2006/main" xmlns:r="http://schemas.openxmlformats.org/officeDocument/2006/relationships" xmlns:p="http://schemas.openxmlformats.org/presentationml/2006/main">
  <p:tag name="TIMING" val="|0.5|3.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A7AD0BB4F0FE409A00344F86F1DF5F" ma:contentTypeVersion="12" ma:contentTypeDescription="Create a new document." ma:contentTypeScope="" ma:versionID="f65a0ff0b4d6d638782606e460513d67">
  <xsd:schema xmlns:xsd="http://www.w3.org/2001/XMLSchema" xmlns:xs="http://www.w3.org/2001/XMLSchema" xmlns:p="http://schemas.microsoft.com/office/2006/metadata/properties" xmlns:ns3="225bf023-8abd-4c62-ad49-03ed3814093b" xmlns:ns4="5dc9f315-7572-4ea0-b576-ac8844721fdd" targetNamespace="http://schemas.microsoft.com/office/2006/metadata/properties" ma:root="true" ma:fieldsID="6e1af74966e5fa665c7232b4a9f8f9ba" ns3:_="" ns4:_="">
    <xsd:import namespace="225bf023-8abd-4c62-ad49-03ed3814093b"/>
    <xsd:import namespace="5dc9f315-7572-4ea0-b576-ac8844721fd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5bf023-8abd-4c62-ad49-03ed381409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dc9f315-7572-4ea0-b576-ac8844721fd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506681-BB69-4206-A7DB-7473D4B325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5bf023-8abd-4c62-ad49-03ed3814093b"/>
    <ds:schemaRef ds:uri="5dc9f315-7572-4ea0-b576-ac8844721f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97E57B9-B168-4AF1-BC99-1FA9CB33DF9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E962C03D-76B7-45FB-AC60-DB0F2F7F02D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211</TotalTime>
  <Words>1798</Words>
  <Application>Microsoft Office PowerPoint</Application>
  <PresentationFormat>On-screen Show (16:9)</PresentationFormat>
  <Paragraphs>273</Paragraphs>
  <Slides>40</Slides>
  <Notes>15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40</vt:i4>
      </vt:variant>
    </vt:vector>
  </HeadingPairs>
  <TitlesOfParts>
    <vt:vector size="50" baseType="lpstr">
      <vt:lpstr>&amp;quot</vt:lpstr>
      <vt:lpstr>Arial</vt:lpstr>
      <vt:lpstr>Arial Narrow</vt:lpstr>
      <vt:lpstr>Calibri</vt:lpstr>
      <vt:lpstr>Symbol</vt:lpstr>
      <vt:lpstr>Wingdings</vt:lpstr>
      <vt:lpstr>Wingdings 2</vt:lpstr>
      <vt:lpstr>Office Theme</vt:lpstr>
      <vt:lpstr>Custom Design</vt:lpstr>
      <vt:lpstr>Office Theme</vt:lpstr>
      <vt:lpstr>PowerPoint Presentation</vt:lpstr>
      <vt:lpstr>Rethinking DEI: From ‘nice to have’ to mission imperative</vt:lpstr>
      <vt:lpstr>Rethinking DEI: From ‘nice to have’ to mission imperative</vt:lpstr>
      <vt:lpstr>  </vt:lpstr>
      <vt:lpstr>Achieving Mission </vt:lpstr>
      <vt:lpstr>Stated and Aspirational Values</vt:lpstr>
      <vt:lpstr>Executing on Strategy</vt:lpstr>
      <vt:lpstr>Rethinking DEI</vt:lpstr>
      <vt:lpstr>Some Basic Definitions</vt:lpstr>
      <vt:lpstr> Diversity Dimensions </vt:lpstr>
      <vt:lpstr> Dimensions of Diversity </vt:lpstr>
      <vt:lpstr>Definitions</vt:lpstr>
      <vt:lpstr>  Inclusion is:</vt:lpstr>
      <vt:lpstr>Equity vs. Equality </vt:lpstr>
      <vt:lpstr>Culture  </vt:lpstr>
      <vt:lpstr>Culture  </vt:lpstr>
      <vt:lpstr>Culture  </vt:lpstr>
      <vt:lpstr>Culture Clash  </vt:lpstr>
      <vt:lpstr>Culture Clash  </vt:lpstr>
      <vt:lpstr>“DEI are not  ‘nice to have’.    They are imperative to achieve mission”  Monica Villalta  </vt:lpstr>
      <vt:lpstr>Cultural Transformation  </vt:lpstr>
      <vt:lpstr>CULTURAL COMPETENCE</vt:lpstr>
      <vt:lpstr> </vt:lpstr>
      <vt:lpstr>The right approach:  Woven into organizational fabric </vt:lpstr>
      <vt:lpstr>Why?</vt:lpstr>
      <vt:lpstr>How?</vt:lpstr>
      <vt:lpstr> </vt:lpstr>
      <vt:lpstr>The GDIB helps organizations</vt:lpstr>
      <vt:lpstr>The Journey </vt:lpstr>
      <vt:lpstr>Measuring Progress </vt:lpstr>
      <vt:lpstr>PowerPoint Presentation</vt:lpstr>
      <vt:lpstr>NAMI’s APPROACH </vt:lpstr>
      <vt:lpstr>Leadership </vt:lpstr>
      <vt:lpstr>PowerPoint Presentation</vt:lpstr>
      <vt:lpstr>PowerPoint Presentation</vt:lpstr>
      <vt:lpstr>A Framework for Operationalizing DEI</vt:lpstr>
      <vt:lpstr>PowerPoint Presentation</vt:lpstr>
      <vt:lpstr>Your VOICE</vt:lpstr>
      <vt:lpstr>PowerPoint Presentation</vt:lpstr>
      <vt:lpstr>Thank You!</vt:lpstr>
    </vt:vector>
  </TitlesOfParts>
  <Company>CSG Creative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Morrison</dc:creator>
  <cp:lastModifiedBy>Joy McKenzie</cp:lastModifiedBy>
  <cp:revision>59</cp:revision>
  <dcterms:created xsi:type="dcterms:W3CDTF">2013-06-10T20:19:37Z</dcterms:created>
  <dcterms:modified xsi:type="dcterms:W3CDTF">2020-07-05T14:22:13Z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0x010100D1A7AD0BB4F0FE409A00344F86F1DF5F</vt:lpwstr>
  </property>
</Properties>
</file>