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8" r:id="rId4"/>
  </p:sldMasterIdLst>
  <p:notesMasterIdLst>
    <p:notesMasterId r:id="rId45"/>
  </p:notesMasterIdLst>
  <p:handoutMasterIdLst>
    <p:handoutMasterId r:id="rId46"/>
  </p:handoutMasterIdLst>
  <p:sldIdLst>
    <p:sldId id="926" r:id="rId5"/>
    <p:sldId id="927" r:id="rId6"/>
    <p:sldId id="928" r:id="rId7"/>
    <p:sldId id="929" r:id="rId8"/>
    <p:sldId id="1010" r:id="rId9"/>
    <p:sldId id="1015" r:id="rId10"/>
    <p:sldId id="931" r:id="rId11"/>
    <p:sldId id="954" r:id="rId12"/>
    <p:sldId id="958" r:id="rId13"/>
    <p:sldId id="953" r:id="rId14"/>
    <p:sldId id="1019" r:id="rId15"/>
    <p:sldId id="1020" r:id="rId16"/>
    <p:sldId id="1021" r:id="rId17"/>
    <p:sldId id="934" r:id="rId18"/>
    <p:sldId id="962" r:id="rId19"/>
    <p:sldId id="1018" r:id="rId20"/>
    <p:sldId id="1017" r:id="rId21"/>
    <p:sldId id="963" r:id="rId22"/>
    <p:sldId id="964" r:id="rId23"/>
    <p:sldId id="1003" r:id="rId24"/>
    <p:sldId id="968" r:id="rId25"/>
    <p:sldId id="997" r:id="rId26"/>
    <p:sldId id="1011" r:id="rId27"/>
    <p:sldId id="1012" r:id="rId28"/>
    <p:sldId id="1006" r:id="rId29"/>
    <p:sldId id="1005" r:id="rId30"/>
    <p:sldId id="1008" r:id="rId31"/>
    <p:sldId id="1022" r:id="rId32"/>
    <p:sldId id="994" r:id="rId33"/>
    <p:sldId id="985" r:id="rId34"/>
    <p:sldId id="987" r:id="rId35"/>
    <p:sldId id="1009" r:id="rId36"/>
    <p:sldId id="982" r:id="rId37"/>
    <p:sldId id="983" r:id="rId38"/>
    <p:sldId id="981" r:id="rId39"/>
    <p:sldId id="1002" r:id="rId40"/>
    <p:sldId id="989" r:id="rId41"/>
    <p:sldId id="988" r:id="rId42"/>
    <p:sldId id="870" r:id="rId43"/>
    <p:sldId id="871" r:id="rId44"/>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4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4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4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4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son Alois" initials="AA" lastIdx="10" clrIdx="0"/>
  <p:cmAuthor id="1" name="Vella Ripley, Aimee" initials="VRA" lastIdx="35" clrIdx="1"/>
  <p:cmAuthor id="2" name="David Krane" initials="DK"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366"/>
    <a:srgbClr val="E7F0F8"/>
    <a:srgbClr val="5F5F5F"/>
    <a:srgbClr val="424F5A"/>
    <a:srgbClr val="009DD9"/>
    <a:srgbClr val="FF8300"/>
    <a:srgbClr val="7EBE07"/>
    <a:srgbClr val="000000"/>
    <a:srgbClr val="4FCE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693" autoAdjust="0"/>
    <p:restoredTop sz="91039" autoAdjust="0"/>
  </p:normalViewPr>
  <p:slideViewPr>
    <p:cSldViewPr showGuides="1">
      <p:cViewPr varScale="1">
        <p:scale>
          <a:sx n="62" d="100"/>
          <a:sy n="62" d="100"/>
        </p:scale>
        <p:origin x="66" y="438"/>
      </p:cViewPr>
      <p:guideLst>
        <p:guide orient="horz" pos="4319"/>
        <p:guide/>
      </p:guideLst>
    </p:cSldViewPr>
  </p:slideViewPr>
  <p:outlineViewPr>
    <p:cViewPr>
      <p:scale>
        <a:sx n="33" d="100"/>
        <a:sy n="33" d="100"/>
      </p:scale>
      <p:origin x="0" y="1593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7907436813459646"/>
          <c:y val="4.0348469834103409E-2"/>
          <c:w val="0.56546460733920689"/>
          <c:h val="0.85886613579209647"/>
        </c:manualLayout>
      </c:layout>
      <c:barChart>
        <c:barDir val="col"/>
        <c:grouping val="stacked"/>
        <c:varyColors val="0"/>
        <c:ser>
          <c:idx val="0"/>
          <c:order val="0"/>
          <c:tx>
            <c:strRef>
              <c:f>Sheet1!$A$2</c:f>
              <c:strCache>
                <c:ptCount val="1"/>
                <c:pt idx="0">
                  <c:v>Declined to answer</c:v>
                </c:pt>
              </c:strCache>
            </c:strRef>
          </c:tx>
          <c:spPr>
            <a:solidFill>
              <a:schemeClr val="accent5"/>
            </a:solidFill>
          </c:spPr>
          <c:invertIfNegative val="0"/>
          <c:dLbls>
            <c:dLbl>
              <c:idx val="0"/>
              <c:layout>
                <c:manualLayout>
                  <c:x val="8.4577130994071215E-2"/>
                  <c:y val="-1.467217084876487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Sheet1!$B$2</c:f>
              <c:numCache>
                <c:formatCode>0%</c:formatCode>
                <c:ptCount val="1"/>
                <c:pt idx="0">
                  <c:v>2.0000000000000007E-2</c:v>
                </c:pt>
              </c:numCache>
            </c:numRef>
          </c:val>
        </c:ser>
        <c:ser>
          <c:idx val="1"/>
          <c:order val="1"/>
          <c:tx>
            <c:strRef>
              <c:f>Sheet1!$A$3</c:f>
              <c:strCache>
                <c:ptCount val="1"/>
                <c:pt idx="0">
                  <c:v>Not sure</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Sheet1!$B$3</c:f>
              <c:numCache>
                <c:formatCode>0%</c:formatCode>
                <c:ptCount val="1"/>
                <c:pt idx="0">
                  <c:v>0.1</c:v>
                </c:pt>
              </c:numCache>
            </c:numRef>
          </c:val>
        </c:ser>
        <c:ser>
          <c:idx val="2"/>
          <c:order val="2"/>
          <c:tx>
            <c:strRef>
              <c:f>Sheet1!$A$4</c:f>
              <c:strCache>
                <c:ptCount val="1"/>
                <c:pt idx="0">
                  <c:v>65+</c:v>
                </c:pt>
              </c:strCache>
            </c:strRef>
          </c:tx>
          <c:invertIfNegative val="0"/>
          <c:cat>
            <c:strRef>
              <c:f>Sheet1!$B$1</c:f>
              <c:strCache>
                <c:ptCount val="1"/>
                <c:pt idx="0">
                  <c:v>Total</c:v>
                </c:pt>
              </c:strCache>
            </c:strRef>
          </c:cat>
          <c:val>
            <c:numRef>
              <c:f>Sheet1!$B$4</c:f>
              <c:numCache>
                <c:formatCode>0%</c:formatCode>
                <c:ptCount val="1"/>
                <c:pt idx="0">
                  <c:v>1.0000000000000004E-2</c:v>
                </c:pt>
              </c:numCache>
            </c:numRef>
          </c:val>
        </c:ser>
        <c:ser>
          <c:idx val="3"/>
          <c:order val="3"/>
          <c:tx>
            <c:strRef>
              <c:f>Sheet1!$A$5</c:f>
              <c:strCache>
                <c:ptCount val="1"/>
                <c:pt idx="0">
                  <c:v>47-64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Sheet1!$B$5</c:f>
              <c:numCache>
                <c:formatCode>0%</c:formatCode>
                <c:ptCount val="1"/>
                <c:pt idx="0">
                  <c:v>5.0000000000000017E-2</c:v>
                </c:pt>
              </c:numCache>
            </c:numRef>
          </c:val>
        </c:ser>
        <c:ser>
          <c:idx val="4"/>
          <c:order val="4"/>
          <c:tx>
            <c:strRef>
              <c:f>Sheet1!$A$6</c:f>
              <c:strCache>
                <c:ptCount val="1"/>
                <c:pt idx="0">
                  <c:v>35-46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Sheet1!$B$6</c:f>
              <c:numCache>
                <c:formatCode>0%</c:formatCode>
                <c:ptCount val="1"/>
                <c:pt idx="0">
                  <c:v>0.11000000000000001</c:v>
                </c:pt>
              </c:numCache>
            </c:numRef>
          </c:val>
        </c:ser>
        <c:ser>
          <c:idx val="5"/>
          <c:order val="5"/>
          <c:tx>
            <c:strRef>
              <c:f>Sheet1!$A$7</c:f>
              <c:strCache>
                <c:ptCount val="1"/>
                <c:pt idx="0">
                  <c:v>18-34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Sheet1!$B$7</c:f>
              <c:numCache>
                <c:formatCode>0%</c:formatCode>
                <c:ptCount val="1"/>
                <c:pt idx="0">
                  <c:v>0.51</c:v>
                </c:pt>
              </c:numCache>
            </c:numRef>
          </c:val>
        </c:ser>
        <c:ser>
          <c:idx val="6"/>
          <c:order val="6"/>
          <c:tx>
            <c:strRef>
              <c:f>Sheet1!$A$8</c:f>
              <c:strCache>
                <c:ptCount val="1"/>
                <c:pt idx="0">
                  <c:v>1-17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Sheet1!$B$8</c:f>
              <c:numCache>
                <c:formatCode>0%</c:formatCode>
                <c:ptCount val="1"/>
                <c:pt idx="0">
                  <c:v>0.19000000000000003</c:v>
                </c:pt>
              </c:numCache>
            </c:numRef>
          </c:val>
        </c:ser>
        <c:dLbls>
          <c:showLegendKey val="0"/>
          <c:showVal val="0"/>
          <c:showCatName val="0"/>
          <c:showSerName val="0"/>
          <c:showPercent val="0"/>
          <c:showBubbleSize val="0"/>
        </c:dLbls>
        <c:gapWidth val="100"/>
        <c:overlap val="100"/>
        <c:axId val="244469744"/>
        <c:axId val="210750976"/>
      </c:barChart>
      <c:valAx>
        <c:axId val="210750976"/>
        <c:scaling>
          <c:orientation val="minMax"/>
          <c:max val="1"/>
        </c:scaling>
        <c:delete val="1"/>
        <c:axPos val="l"/>
        <c:numFmt formatCode="0%" sourceLinked="1"/>
        <c:majorTickMark val="out"/>
        <c:minorTickMark val="none"/>
        <c:tickLblPos val="none"/>
        <c:crossAx val="244469744"/>
        <c:crosses val="autoZero"/>
        <c:crossBetween val="between"/>
      </c:valAx>
      <c:catAx>
        <c:axId val="244469744"/>
        <c:scaling>
          <c:orientation val="minMax"/>
        </c:scaling>
        <c:delete val="0"/>
        <c:axPos val="b"/>
        <c:numFmt formatCode="General" sourceLinked="0"/>
        <c:majorTickMark val="out"/>
        <c:minorTickMark val="none"/>
        <c:tickLblPos val="nextTo"/>
        <c:txPr>
          <a:bodyPr/>
          <a:lstStyle/>
          <a:p>
            <a:pPr>
              <a:defRPr sz="1400"/>
            </a:pPr>
            <a:endParaRPr lang="en-US"/>
          </a:p>
        </c:txPr>
        <c:crossAx val="210750976"/>
        <c:crosses val="autoZero"/>
        <c:auto val="1"/>
        <c:lblAlgn val="ctr"/>
        <c:lblOffset val="100"/>
        <c:noMultiLvlLbl val="0"/>
      </c:catAx>
      <c:spPr>
        <a:noFill/>
        <a:ln w="25400">
          <a:noFill/>
        </a:ln>
      </c:spPr>
    </c:plotArea>
    <c:legend>
      <c:legendPos val="l"/>
      <c:layout>
        <c:manualLayout>
          <c:xMode val="edge"/>
          <c:yMode val="edge"/>
          <c:x val="1.4925376057777273E-2"/>
          <c:y val="0.10839095096751129"/>
          <c:w val="0.31087188288319884"/>
          <c:h val="0.77221396992840352"/>
        </c:manualLayout>
      </c:layout>
      <c:overlay val="0"/>
      <c:txPr>
        <a:bodyPr/>
        <a:lstStyle/>
        <a:p>
          <a:pPr>
            <a:defRPr sz="13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87791957039855"/>
          <c:y val="3.7849467492942851E-2"/>
          <c:w val="0.54838555525386912"/>
          <c:h val="0.83310606493689809"/>
        </c:manualLayout>
      </c:layout>
      <c:barChart>
        <c:barDir val="bar"/>
        <c:grouping val="stacked"/>
        <c:varyColors val="0"/>
        <c:ser>
          <c:idx val="0"/>
          <c:order val="0"/>
          <c:tx>
            <c:strRef>
              <c:f>Sheet1!$B$1</c:f>
              <c:strCache>
                <c:ptCount val="1"/>
                <c:pt idx="0">
                  <c:v>Often</c:v>
                </c:pt>
              </c:strCache>
            </c:strRef>
          </c:tx>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Certified peer support specialist/ peer supporter (n=328)</c:v>
                </c:pt>
                <c:pt idx="1">
                  <c:v>Your doctor (n=427)</c:v>
                </c:pt>
                <c:pt idx="2">
                  <c:v>Professors (n=297)</c:v>
                </c:pt>
                <c:pt idx="3">
                  <c:v>Case managers (n=356)</c:v>
                </c:pt>
                <c:pt idx="4">
                  <c:v>Teachers (n=286)</c:v>
                </c:pt>
                <c:pt idx="5">
                  <c:v>Other professional caregiver (n=344)</c:v>
                </c:pt>
                <c:pt idx="6">
                  <c:v>Employer (n=289)</c:v>
                </c:pt>
                <c:pt idx="7">
                  <c:v>Friends (n=438)</c:v>
                </c:pt>
                <c:pt idx="8">
                  <c:v>Family  (n=442)</c:v>
                </c:pt>
              </c:strCache>
            </c:strRef>
          </c:cat>
          <c:val>
            <c:numRef>
              <c:f>Sheet1!$B$2:$B$10</c:f>
              <c:numCache>
                <c:formatCode>0%</c:formatCode>
                <c:ptCount val="9"/>
                <c:pt idx="0">
                  <c:v>0.1</c:v>
                </c:pt>
                <c:pt idx="1">
                  <c:v>0.1</c:v>
                </c:pt>
                <c:pt idx="2">
                  <c:v>9.0000000000000024E-2</c:v>
                </c:pt>
                <c:pt idx="3">
                  <c:v>9.0000000000000024E-2</c:v>
                </c:pt>
                <c:pt idx="4">
                  <c:v>0.11</c:v>
                </c:pt>
                <c:pt idx="5">
                  <c:v>0.12000000000000002</c:v>
                </c:pt>
                <c:pt idx="6">
                  <c:v>0.13</c:v>
                </c:pt>
                <c:pt idx="7">
                  <c:v>0.19</c:v>
                </c:pt>
                <c:pt idx="8">
                  <c:v>0.23</c:v>
                </c:pt>
              </c:numCache>
            </c:numRef>
          </c:val>
        </c:ser>
        <c:ser>
          <c:idx val="1"/>
          <c:order val="1"/>
          <c:tx>
            <c:strRef>
              <c:f>Sheet1!$C$1</c:f>
              <c:strCache>
                <c:ptCount val="1"/>
                <c:pt idx="0">
                  <c:v>Very Often</c:v>
                </c:pt>
              </c:strCache>
            </c:strRef>
          </c:tx>
          <c:spPr>
            <a:solidFill>
              <a:schemeClr val="accent1">
                <a:lumMod val="50000"/>
              </a:schemeClr>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Certified peer support specialist/ peer supporter (n=328)</c:v>
                </c:pt>
                <c:pt idx="1">
                  <c:v>Your doctor (n=427)</c:v>
                </c:pt>
                <c:pt idx="2">
                  <c:v>Professors (n=297)</c:v>
                </c:pt>
                <c:pt idx="3">
                  <c:v>Case managers (n=356)</c:v>
                </c:pt>
                <c:pt idx="4">
                  <c:v>Teachers (n=286)</c:v>
                </c:pt>
                <c:pt idx="5">
                  <c:v>Other professional caregiver (n=344)</c:v>
                </c:pt>
                <c:pt idx="6">
                  <c:v>Employer (n=289)</c:v>
                </c:pt>
                <c:pt idx="7">
                  <c:v>Friends (n=438)</c:v>
                </c:pt>
                <c:pt idx="8">
                  <c:v>Family  (n=442)</c:v>
                </c:pt>
              </c:strCache>
            </c:strRef>
          </c:cat>
          <c:val>
            <c:numRef>
              <c:f>Sheet1!$C$2:$C$10</c:f>
              <c:numCache>
                <c:formatCode>0%</c:formatCode>
                <c:ptCount val="9"/>
                <c:pt idx="0">
                  <c:v>0.12000000000000002</c:v>
                </c:pt>
                <c:pt idx="1">
                  <c:v>0.12000000000000002</c:v>
                </c:pt>
                <c:pt idx="2">
                  <c:v>0.13</c:v>
                </c:pt>
                <c:pt idx="3">
                  <c:v>0.14000000000000001</c:v>
                </c:pt>
                <c:pt idx="4">
                  <c:v>0.13</c:v>
                </c:pt>
                <c:pt idx="5">
                  <c:v>0.12000000000000002</c:v>
                </c:pt>
                <c:pt idx="6">
                  <c:v>0.14000000000000001</c:v>
                </c:pt>
                <c:pt idx="7">
                  <c:v>0.30000000000000016</c:v>
                </c:pt>
                <c:pt idx="8">
                  <c:v>0.28000000000000008</c:v>
                </c:pt>
              </c:numCache>
            </c:numRef>
          </c:val>
        </c:ser>
        <c:dLbls>
          <c:showLegendKey val="0"/>
          <c:showVal val="0"/>
          <c:showCatName val="0"/>
          <c:showSerName val="0"/>
          <c:showPercent val="0"/>
          <c:showBubbleSize val="0"/>
        </c:dLbls>
        <c:gapWidth val="75"/>
        <c:overlap val="100"/>
        <c:axId val="245680304"/>
        <c:axId val="245680864"/>
      </c:barChart>
      <c:catAx>
        <c:axId val="245680304"/>
        <c:scaling>
          <c:orientation val="minMax"/>
        </c:scaling>
        <c:delete val="0"/>
        <c:axPos val="l"/>
        <c:numFmt formatCode="General" sourceLinked="0"/>
        <c:majorTickMark val="none"/>
        <c:minorTickMark val="none"/>
        <c:tickLblPos val="nextTo"/>
        <c:txPr>
          <a:bodyPr/>
          <a:lstStyle/>
          <a:p>
            <a:pPr>
              <a:defRPr sz="1100"/>
            </a:pPr>
            <a:endParaRPr lang="en-US"/>
          </a:p>
        </c:txPr>
        <c:crossAx val="245680864"/>
        <c:crosses val="autoZero"/>
        <c:auto val="1"/>
        <c:lblAlgn val="ctr"/>
        <c:lblOffset val="100"/>
        <c:noMultiLvlLbl val="0"/>
      </c:catAx>
      <c:valAx>
        <c:axId val="245680864"/>
        <c:scaling>
          <c:orientation val="minMax"/>
        </c:scaling>
        <c:delete val="1"/>
        <c:axPos val="b"/>
        <c:numFmt formatCode="0%" sourceLinked="1"/>
        <c:majorTickMark val="out"/>
        <c:minorTickMark val="none"/>
        <c:tickLblPos val="none"/>
        <c:crossAx val="245680304"/>
        <c:crosses val="autoZero"/>
        <c:crossBetween val="between"/>
      </c:valAx>
    </c:plotArea>
    <c:legend>
      <c:legendPos val="b"/>
      <c:layout>
        <c:manualLayout>
          <c:xMode val="edge"/>
          <c:yMode val="edge"/>
          <c:x val="0.34869605092466888"/>
          <c:y val="0.89590204330228351"/>
          <c:w val="0.33257473067967447"/>
          <c:h val="7.5207872601656053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414652115853933"/>
          <c:y val="6.5447967392422851E-4"/>
          <c:w val="0.51690611042040802"/>
          <c:h val="0.67406298280155119"/>
        </c:manualLayout>
      </c:layout>
      <c:barChart>
        <c:barDir val="bar"/>
        <c:grouping val="stacked"/>
        <c:varyColors val="0"/>
        <c:ser>
          <c:idx val="0"/>
          <c:order val="0"/>
          <c:tx>
            <c:strRef>
              <c:f>Sheet1!$B$1</c:f>
              <c:strCache>
                <c:ptCount val="1"/>
                <c:pt idx="0">
                  <c:v>Bottom 3 Box (Least Helpful)</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Video chatting
(n=74)</c:v>
                </c:pt>
                <c:pt idx="1">
                  <c:v>Joining or participating in online chat rooms or discussion groups
(n=107)</c:v>
                </c:pt>
                <c:pt idx="2">
                  <c:v>Online gaming
(n=150)</c:v>
                </c:pt>
                <c:pt idx="3">
                  <c:v>On social networking sites
(n=309)</c:v>
                </c:pt>
                <c:pt idx="4">
                  <c:v>Text messaging
(n=274)</c:v>
                </c:pt>
                <c:pt idx="5">
                  <c:v>Sending personal emails
(n=284)</c:v>
                </c:pt>
                <c:pt idx="6">
                  <c:v>Talking on the telephone including time on 
landline/cell phone/smartphone
(n=348)</c:v>
                </c:pt>
                <c:pt idx="7">
                  <c:v>Surfing the Internet
(n=395)</c:v>
                </c:pt>
              </c:strCache>
            </c:strRef>
          </c:cat>
          <c:val>
            <c:numRef>
              <c:f>Sheet1!$B$2:$B$9</c:f>
              <c:numCache>
                <c:formatCode>0%</c:formatCode>
                <c:ptCount val="8"/>
                <c:pt idx="0">
                  <c:v>0.36000000000000004</c:v>
                </c:pt>
                <c:pt idx="1">
                  <c:v>0.35000000000000003</c:v>
                </c:pt>
                <c:pt idx="2">
                  <c:v>0.38000000000000006</c:v>
                </c:pt>
                <c:pt idx="3">
                  <c:v>0.32000000000000006</c:v>
                </c:pt>
                <c:pt idx="4">
                  <c:v>0.31000000000000005</c:v>
                </c:pt>
                <c:pt idx="5">
                  <c:v>0.38000000000000006</c:v>
                </c:pt>
                <c:pt idx="6">
                  <c:v>0.29000000000000004</c:v>
                </c:pt>
                <c:pt idx="7">
                  <c:v>0.24000000000000002</c:v>
                </c:pt>
              </c:numCache>
            </c:numRef>
          </c:val>
        </c:ser>
        <c:ser>
          <c:idx val="1"/>
          <c:order val="1"/>
          <c:tx>
            <c:strRef>
              <c:f>Sheet1!$C$1</c:f>
              <c:strCache>
                <c:ptCount val="1"/>
                <c:pt idx="0">
                  <c:v>Middle 4 Box (Neutral)</c:v>
                </c:pt>
              </c:strCache>
            </c:strRef>
          </c:tx>
          <c:invertIfNegative val="0"/>
          <c:dLbls>
            <c:dLbl>
              <c:idx val="1"/>
              <c:layout>
                <c:manualLayout>
                  <c:x val="-5.8479532163742704E-3"/>
                  <c:y val="3.118908765042294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Video chatting
(n=74)</c:v>
                </c:pt>
                <c:pt idx="1">
                  <c:v>Joining or participating in online chat rooms or discussion groups
(n=107)</c:v>
                </c:pt>
                <c:pt idx="2">
                  <c:v>Online gaming
(n=150)</c:v>
                </c:pt>
                <c:pt idx="3">
                  <c:v>On social networking sites
(n=309)</c:v>
                </c:pt>
                <c:pt idx="4">
                  <c:v>Text messaging
(n=274)</c:v>
                </c:pt>
                <c:pt idx="5">
                  <c:v>Sending personal emails
(n=284)</c:v>
                </c:pt>
                <c:pt idx="6">
                  <c:v>Talking on the telephone including time on 
landline/cell phone/smartphone
(n=348)</c:v>
                </c:pt>
                <c:pt idx="7">
                  <c:v>Surfing the Internet
(n=395)</c:v>
                </c:pt>
              </c:strCache>
            </c:strRef>
          </c:cat>
          <c:val>
            <c:numRef>
              <c:f>Sheet1!$C$2:$C$9</c:f>
              <c:numCache>
                <c:formatCode>0%</c:formatCode>
                <c:ptCount val="8"/>
                <c:pt idx="0">
                  <c:v>0.45</c:v>
                </c:pt>
                <c:pt idx="1">
                  <c:v>0.44</c:v>
                </c:pt>
                <c:pt idx="2">
                  <c:v>0.36000000000000004</c:v>
                </c:pt>
                <c:pt idx="3">
                  <c:v>0.38000000000000006</c:v>
                </c:pt>
                <c:pt idx="4">
                  <c:v>0.38000000000000006</c:v>
                </c:pt>
                <c:pt idx="5">
                  <c:v>0.31000000000000005</c:v>
                </c:pt>
                <c:pt idx="6">
                  <c:v>0.31000000000000005</c:v>
                </c:pt>
                <c:pt idx="7">
                  <c:v>0.35000000000000003</c:v>
                </c:pt>
              </c:numCache>
            </c:numRef>
          </c:val>
        </c:ser>
        <c:ser>
          <c:idx val="2"/>
          <c:order val="2"/>
          <c:tx>
            <c:strRef>
              <c:f>Sheet1!$D$1</c:f>
              <c:strCache>
                <c:ptCount val="1"/>
                <c:pt idx="0">
                  <c:v>Top 3 Box (Most Helpful)</c:v>
                </c:pt>
              </c:strCache>
            </c:strRef>
          </c:tx>
          <c:invertIfNegative val="0"/>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5.8479532163742704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Video chatting
(n=74)</c:v>
                </c:pt>
                <c:pt idx="1">
                  <c:v>Joining or participating in online chat rooms or discussion groups
(n=107)</c:v>
                </c:pt>
                <c:pt idx="2">
                  <c:v>Online gaming
(n=150)</c:v>
                </c:pt>
                <c:pt idx="3">
                  <c:v>On social networking sites
(n=309)</c:v>
                </c:pt>
                <c:pt idx="4">
                  <c:v>Text messaging
(n=274)</c:v>
                </c:pt>
                <c:pt idx="5">
                  <c:v>Sending personal emails
(n=284)</c:v>
                </c:pt>
                <c:pt idx="6">
                  <c:v>Talking on the telephone including time on 
landline/cell phone/smartphone
(n=348)</c:v>
                </c:pt>
                <c:pt idx="7">
                  <c:v>Surfing the Internet
(n=395)</c:v>
                </c:pt>
              </c:strCache>
            </c:strRef>
          </c:cat>
          <c:val>
            <c:numRef>
              <c:f>Sheet1!$D$2:$D$9</c:f>
              <c:numCache>
                <c:formatCode>0%</c:formatCode>
                <c:ptCount val="8"/>
                <c:pt idx="0">
                  <c:v>0.18000000000000002</c:v>
                </c:pt>
                <c:pt idx="1">
                  <c:v>0.21000000000000002</c:v>
                </c:pt>
                <c:pt idx="2">
                  <c:v>0.26</c:v>
                </c:pt>
                <c:pt idx="3">
                  <c:v>0.29000000000000004</c:v>
                </c:pt>
                <c:pt idx="4">
                  <c:v>0.31000000000000005</c:v>
                </c:pt>
                <c:pt idx="5">
                  <c:v>0.31000000000000005</c:v>
                </c:pt>
                <c:pt idx="6">
                  <c:v>0.39000000000000007</c:v>
                </c:pt>
                <c:pt idx="7">
                  <c:v>0.42000000000000004</c:v>
                </c:pt>
              </c:numCache>
            </c:numRef>
          </c:val>
        </c:ser>
        <c:dLbls>
          <c:showLegendKey val="0"/>
          <c:showVal val="0"/>
          <c:showCatName val="0"/>
          <c:showSerName val="0"/>
          <c:showPercent val="0"/>
          <c:showBubbleSize val="0"/>
        </c:dLbls>
        <c:gapWidth val="75"/>
        <c:overlap val="100"/>
        <c:axId val="245684224"/>
        <c:axId val="245369744"/>
      </c:barChart>
      <c:catAx>
        <c:axId val="245684224"/>
        <c:scaling>
          <c:orientation val="minMax"/>
        </c:scaling>
        <c:delete val="0"/>
        <c:axPos val="l"/>
        <c:numFmt formatCode="General" sourceLinked="0"/>
        <c:majorTickMark val="out"/>
        <c:minorTickMark val="none"/>
        <c:tickLblPos val="nextTo"/>
        <c:txPr>
          <a:bodyPr/>
          <a:lstStyle/>
          <a:p>
            <a:pPr>
              <a:defRPr sz="1020"/>
            </a:pPr>
            <a:endParaRPr lang="en-US"/>
          </a:p>
        </c:txPr>
        <c:crossAx val="245369744"/>
        <c:crosses val="autoZero"/>
        <c:auto val="1"/>
        <c:lblAlgn val="ctr"/>
        <c:lblOffset val="100"/>
        <c:noMultiLvlLbl val="0"/>
      </c:catAx>
      <c:valAx>
        <c:axId val="245369744"/>
        <c:scaling>
          <c:orientation val="minMax"/>
          <c:max val="1"/>
          <c:min val="0"/>
        </c:scaling>
        <c:delete val="1"/>
        <c:axPos val="b"/>
        <c:numFmt formatCode="0%" sourceLinked="1"/>
        <c:majorTickMark val="out"/>
        <c:minorTickMark val="none"/>
        <c:tickLblPos val="none"/>
        <c:crossAx val="245684224"/>
        <c:crosses val="autoZero"/>
        <c:crossBetween val="between"/>
      </c:valAx>
    </c:plotArea>
    <c:legend>
      <c:legendPos val="b"/>
      <c:layout>
        <c:manualLayout>
          <c:xMode val="edge"/>
          <c:yMode val="edge"/>
          <c:x val="0.34616730020816361"/>
          <c:y val="0.68341970909667782"/>
          <c:w val="0.57654527559055135"/>
          <c:h val="5.4591954639769749E-2"/>
        </c:manualLayout>
      </c:layout>
      <c:overlay val="0"/>
      <c:txPr>
        <a:bodyPr/>
        <a:lstStyle/>
        <a:p>
          <a:pPr>
            <a:defRPr sz="11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135147580236628"/>
          <c:y val="4.5362500723937584E-2"/>
          <c:w val="0.45478887507482657"/>
          <c:h val="0.88820235655384805"/>
        </c:manualLayout>
      </c:layout>
      <c:barChart>
        <c:barDir val="bar"/>
        <c:grouping val="stacked"/>
        <c:varyColors val="0"/>
        <c:ser>
          <c:idx val="0"/>
          <c:order val="0"/>
          <c:tx>
            <c:strRef>
              <c:f>Sheet1!$B$1</c:f>
              <c:strCache>
                <c:ptCount val="1"/>
                <c:pt idx="0">
                  <c:v>Bottom 3 Box (Least Helpful)</c:v>
                </c:pt>
              </c:strCache>
            </c:strRef>
          </c:tx>
          <c:invertIfNegative val="0"/>
          <c:dLbls>
            <c:spPr>
              <a:noFill/>
              <a:ln>
                <a:noFill/>
              </a:ln>
              <a:effectLst/>
            </c:spPr>
            <c:txPr>
              <a:bodyPr/>
              <a:lstStyle/>
              <a:p>
                <a:pPr algn="ctr">
                  <a:defRPr lang="en-US" sz="12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On social networking sites
(n=148)</c:v>
                </c:pt>
                <c:pt idx="1">
                  <c:v>Online gaming
(n=307)</c:v>
                </c:pt>
                <c:pt idx="2">
                  <c:v>Video chatting
(n=383)</c:v>
                </c:pt>
                <c:pt idx="3">
                  <c:v>Text messaging
(n=183)</c:v>
                </c:pt>
                <c:pt idx="4">
                  <c:v>Sending personal emails
(n=173)</c:v>
                </c:pt>
                <c:pt idx="5">
                  <c:v>Joining or participating in online chat rooms or discussion groups
(n=350)</c:v>
                </c:pt>
                <c:pt idx="6">
                  <c:v>Talking on the telephone including time on landline, cell phone or smartphone
(n=109)</c:v>
                </c:pt>
                <c:pt idx="7">
                  <c:v>Surfing the Internet
(n=62*)</c:v>
                </c:pt>
              </c:strCache>
            </c:strRef>
          </c:cat>
          <c:val>
            <c:numRef>
              <c:f>Sheet1!$B$2:$B$9</c:f>
              <c:numCache>
                <c:formatCode>0%</c:formatCode>
                <c:ptCount val="8"/>
                <c:pt idx="0">
                  <c:v>0.78</c:v>
                </c:pt>
                <c:pt idx="1">
                  <c:v>0.75000000000000011</c:v>
                </c:pt>
                <c:pt idx="2">
                  <c:v>0.68</c:v>
                </c:pt>
                <c:pt idx="3">
                  <c:v>0.69000000000000006</c:v>
                </c:pt>
                <c:pt idx="4">
                  <c:v>0.6100000000000001</c:v>
                </c:pt>
                <c:pt idx="5">
                  <c:v>0.65000000000000013</c:v>
                </c:pt>
                <c:pt idx="6">
                  <c:v>0.56000000000000005</c:v>
                </c:pt>
                <c:pt idx="7">
                  <c:v>0.51</c:v>
                </c:pt>
              </c:numCache>
            </c:numRef>
          </c:val>
        </c:ser>
        <c:ser>
          <c:idx val="1"/>
          <c:order val="1"/>
          <c:tx>
            <c:strRef>
              <c:f>Sheet1!$C$1</c:f>
              <c:strCache>
                <c:ptCount val="1"/>
                <c:pt idx="0">
                  <c:v>Middle 4 Box (Neutral)</c:v>
                </c:pt>
              </c:strCache>
            </c:strRef>
          </c:tx>
          <c:invertIfNegative val="0"/>
          <c:dLbls>
            <c:spPr>
              <a:noFill/>
              <a:ln>
                <a:noFill/>
              </a:ln>
              <a:effectLst/>
            </c:spPr>
            <c:txPr>
              <a:bodyPr/>
              <a:lstStyle/>
              <a:p>
                <a:pPr algn="ctr">
                  <a:defRPr lang="en-US" sz="12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On social networking sites
(n=148)</c:v>
                </c:pt>
                <c:pt idx="1">
                  <c:v>Online gaming
(n=307)</c:v>
                </c:pt>
                <c:pt idx="2">
                  <c:v>Video chatting
(n=383)</c:v>
                </c:pt>
                <c:pt idx="3">
                  <c:v>Text messaging
(n=183)</c:v>
                </c:pt>
                <c:pt idx="4">
                  <c:v>Sending personal emails
(n=173)</c:v>
                </c:pt>
                <c:pt idx="5">
                  <c:v>Joining or participating in online chat rooms or discussion groups
(n=350)</c:v>
                </c:pt>
                <c:pt idx="6">
                  <c:v>Talking on the telephone including time on landline, cell phone or smartphone
(n=109)</c:v>
                </c:pt>
                <c:pt idx="7">
                  <c:v>Surfing the Internet
(n=62*)</c:v>
                </c:pt>
              </c:strCache>
            </c:strRef>
          </c:cat>
          <c:val>
            <c:numRef>
              <c:f>Sheet1!$C$2:$C$9</c:f>
              <c:numCache>
                <c:formatCode>0%</c:formatCode>
                <c:ptCount val="8"/>
                <c:pt idx="0">
                  <c:v>0.13</c:v>
                </c:pt>
                <c:pt idx="1">
                  <c:v>0.15000000000000002</c:v>
                </c:pt>
                <c:pt idx="2">
                  <c:v>0.23</c:v>
                </c:pt>
                <c:pt idx="3">
                  <c:v>0.2</c:v>
                </c:pt>
                <c:pt idx="4">
                  <c:v>0.26</c:v>
                </c:pt>
                <c:pt idx="5">
                  <c:v>0.21000000000000002</c:v>
                </c:pt>
                <c:pt idx="6">
                  <c:v>0.27</c:v>
                </c:pt>
                <c:pt idx="7">
                  <c:v>0.31000000000000005</c:v>
                </c:pt>
              </c:numCache>
            </c:numRef>
          </c:val>
        </c:ser>
        <c:ser>
          <c:idx val="2"/>
          <c:order val="2"/>
          <c:tx>
            <c:strRef>
              <c:f>Sheet1!$D$1</c:f>
              <c:strCache>
                <c:ptCount val="1"/>
                <c:pt idx="0">
                  <c:v>Top 3 Box (Most Helpful)</c:v>
                </c:pt>
              </c:strCache>
            </c:strRef>
          </c:tx>
          <c:invertIfNegative val="0"/>
          <c:dLbls>
            <c:spPr>
              <a:noFill/>
              <a:ln>
                <a:noFill/>
              </a:ln>
              <a:effectLst/>
            </c:spPr>
            <c:txPr>
              <a:bodyPr/>
              <a:lstStyle/>
              <a:p>
                <a:pPr algn="ctr">
                  <a:defRPr lang="en-US" sz="12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On social networking sites
(n=148)</c:v>
                </c:pt>
                <c:pt idx="1">
                  <c:v>Online gaming
(n=307)</c:v>
                </c:pt>
                <c:pt idx="2">
                  <c:v>Video chatting
(n=383)</c:v>
                </c:pt>
                <c:pt idx="3">
                  <c:v>Text messaging
(n=183)</c:v>
                </c:pt>
                <c:pt idx="4">
                  <c:v>Sending personal emails
(n=173)</c:v>
                </c:pt>
                <c:pt idx="5">
                  <c:v>Joining or participating in online chat rooms or discussion groups
(n=350)</c:v>
                </c:pt>
                <c:pt idx="6">
                  <c:v>Talking on the telephone including time on landline, cell phone or smartphone
(n=109)</c:v>
                </c:pt>
                <c:pt idx="7">
                  <c:v>Surfing the Internet
(n=62*)</c:v>
                </c:pt>
              </c:strCache>
            </c:strRef>
          </c:cat>
          <c:val>
            <c:numRef>
              <c:f>Sheet1!$D$2:$D$9</c:f>
              <c:numCache>
                <c:formatCode>0%</c:formatCode>
                <c:ptCount val="8"/>
                <c:pt idx="0">
                  <c:v>9.0000000000000011E-2</c:v>
                </c:pt>
                <c:pt idx="1">
                  <c:v>0.1</c:v>
                </c:pt>
                <c:pt idx="2">
                  <c:v>0.1</c:v>
                </c:pt>
                <c:pt idx="3">
                  <c:v>0.1</c:v>
                </c:pt>
                <c:pt idx="4">
                  <c:v>0.13</c:v>
                </c:pt>
                <c:pt idx="5">
                  <c:v>0.14000000000000001</c:v>
                </c:pt>
                <c:pt idx="6">
                  <c:v>0.17</c:v>
                </c:pt>
                <c:pt idx="7">
                  <c:v>0.18000000000000002</c:v>
                </c:pt>
              </c:numCache>
            </c:numRef>
          </c:val>
        </c:ser>
        <c:dLbls>
          <c:showLegendKey val="0"/>
          <c:showVal val="0"/>
          <c:showCatName val="0"/>
          <c:showSerName val="0"/>
          <c:showPercent val="0"/>
          <c:showBubbleSize val="0"/>
        </c:dLbls>
        <c:gapWidth val="75"/>
        <c:overlap val="100"/>
        <c:axId val="245373664"/>
        <c:axId val="245374224"/>
      </c:barChart>
      <c:catAx>
        <c:axId val="245373664"/>
        <c:scaling>
          <c:orientation val="minMax"/>
        </c:scaling>
        <c:delete val="0"/>
        <c:axPos val="l"/>
        <c:numFmt formatCode="General" sourceLinked="0"/>
        <c:majorTickMark val="out"/>
        <c:minorTickMark val="none"/>
        <c:tickLblPos val="nextTo"/>
        <c:txPr>
          <a:bodyPr/>
          <a:lstStyle/>
          <a:p>
            <a:pPr>
              <a:defRPr sz="1030"/>
            </a:pPr>
            <a:endParaRPr lang="en-US"/>
          </a:p>
        </c:txPr>
        <c:crossAx val="245374224"/>
        <c:crosses val="autoZero"/>
        <c:auto val="1"/>
        <c:lblAlgn val="ctr"/>
        <c:lblOffset val="100"/>
        <c:noMultiLvlLbl val="0"/>
      </c:catAx>
      <c:valAx>
        <c:axId val="245374224"/>
        <c:scaling>
          <c:orientation val="minMax"/>
          <c:max val="1"/>
          <c:min val="0"/>
        </c:scaling>
        <c:delete val="1"/>
        <c:axPos val="b"/>
        <c:numFmt formatCode="0%" sourceLinked="1"/>
        <c:majorTickMark val="out"/>
        <c:minorTickMark val="none"/>
        <c:tickLblPos val="none"/>
        <c:crossAx val="245373664"/>
        <c:crosses val="autoZero"/>
        <c:crossBetween val="between"/>
        <c:majorUnit val="5.0000000000000024E-2"/>
      </c:valAx>
    </c:plotArea>
    <c:legend>
      <c:legendPos val="b"/>
      <c:layout>
        <c:manualLayout>
          <c:xMode val="edge"/>
          <c:yMode val="edge"/>
          <c:x val="0.27876456232444663"/>
          <c:y val="0.9335648572777856"/>
          <c:w val="0.7187866648247917"/>
          <c:h val="6.6435142722214346E-2"/>
        </c:manualLayout>
      </c:layout>
      <c:overlay val="0"/>
      <c:txPr>
        <a:bodyPr/>
        <a:lstStyle/>
        <a:p>
          <a:pPr>
            <a:defRPr sz="11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711021319703493"/>
          <c:y val="3.5641964854522402E-2"/>
          <c:w val="0.71228412073490766"/>
          <c:h val="0.84283985582991061"/>
        </c:manualLayout>
      </c:layout>
      <c:barChart>
        <c:barDir val="bar"/>
        <c:grouping val="stacked"/>
        <c:varyColors val="0"/>
        <c:ser>
          <c:idx val="0"/>
          <c:order val="0"/>
          <c:tx>
            <c:strRef>
              <c:f>Sheet1!$B$1</c:f>
              <c:strCache>
                <c:ptCount val="1"/>
                <c:pt idx="0">
                  <c:v>Often</c:v>
                </c:pt>
              </c:strCache>
            </c:strRef>
          </c:tx>
          <c:invertIfNegative val="0"/>
          <c:dPt>
            <c:idx val="8"/>
            <c:invertIfNegative val="0"/>
            <c:bubble3D val="0"/>
            <c:spPr>
              <a:solidFill>
                <a:schemeClr val="accent1">
                  <a:lumMod val="75000"/>
                </a:schemeClr>
              </a:solidFill>
            </c:spPr>
          </c:dPt>
          <c:dLbls>
            <c:dLbl>
              <c:idx val="8"/>
              <c:delete val="1"/>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Envious</c:v>
                </c:pt>
                <c:pt idx="1">
                  <c:v>Manic</c:v>
                </c:pt>
                <c:pt idx="2">
                  <c:v>Angry</c:v>
                </c:pt>
                <c:pt idx="3">
                  <c:v>Sad</c:v>
                </c:pt>
                <c:pt idx="4">
                  <c:v>Worried</c:v>
                </c:pt>
                <c:pt idx="5">
                  <c:v>Paranoid</c:v>
                </c:pt>
                <c:pt idx="6">
                  <c:v>Frustrated</c:v>
                </c:pt>
                <c:pt idx="7">
                  <c:v>Unable to stop</c:v>
                </c:pt>
                <c:pt idx="8">
                  <c:v>NET Negative</c:v>
                </c:pt>
              </c:strCache>
            </c:strRef>
          </c:cat>
          <c:val>
            <c:numRef>
              <c:f>Sheet1!$B$2:$B$10</c:f>
              <c:numCache>
                <c:formatCode>0%</c:formatCode>
                <c:ptCount val="9"/>
                <c:pt idx="0">
                  <c:v>9.0000000000000011E-2</c:v>
                </c:pt>
                <c:pt idx="1">
                  <c:v>0.1</c:v>
                </c:pt>
                <c:pt idx="2">
                  <c:v>0.14000000000000001</c:v>
                </c:pt>
                <c:pt idx="3">
                  <c:v>0.14000000000000001</c:v>
                </c:pt>
                <c:pt idx="4">
                  <c:v>0.13</c:v>
                </c:pt>
                <c:pt idx="5">
                  <c:v>0.11</c:v>
                </c:pt>
                <c:pt idx="6">
                  <c:v>0.16</c:v>
                </c:pt>
                <c:pt idx="7">
                  <c:v>0.14000000000000001</c:v>
                </c:pt>
                <c:pt idx="8">
                  <c:v>0.2</c:v>
                </c:pt>
              </c:numCache>
            </c:numRef>
          </c:val>
        </c:ser>
        <c:ser>
          <c:idx val="1"/>
          <c:order val="1"/>
          <c:tx>
            <c:strRef>
              <c:f>Sheet1!$C$1</c:f>
              <c:strCache>
                <c:ptCount val="1"/>
                <c:pt idx="0">
                  <c:v>Very Often</c:v>
                </c:pt>
              </c:strCache>
            </c:strRef>
          </c:tx>
          <c:spPr>
            <a:solidFill>
              <a:schemeClr val="accent1">
                <a:lumMod val="75000"/>
              </a:schemeClr>
            </a:solidFill>
          </c:spPr>
          <c:invertIfNegative val="0"/>
          <c:dLbls>
            <c:dLbl>
              <c:idx val="8"/>
              <c:delete val="1"/>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Envious</c:v>
                </c:pt>
                <c:pt idx="1">
                  <c:v>Manic</c:v>
                </c:pt>
                <c:pt idx="2">
                  <c:v>Angry</c:v>
                </c:pt>
                <c:pt idx="3">
                  <c:v>Sad</c:v>
                </c:pt>
                <c:pt idx="4">
                  <c:v>Worried</c:v>
                </c:pt>
                <c:pt idx="5">
                  <c:v>Paranoid</c:v>
                </c:pt>
                <c:pt idx="6">
                  <c:v>Frustrated</c:v>
                </c:pt>
                <c:pt idx="7">
                  <c:v>Unable to stop</c:v>
                </c:pt>
                <c:pt idx="8">
                  <c:v>NET Negative</c:v>
                </c:pt>
              </c:strCache>
            </c:strRef>
          </c:cat>
          <c:val>
            <c:numRef>
              <c:f>Sheet1!$C$2:$C$10</c:f>
              <c:numCache>
                <c:formatCode>0%</c:formatCode>
                <c:ptCount val="9"/>
                <c:pt idx="0">
                  <c:v>7.0000000000000021E-2</c:v>
                </c:pt>
                <c:pt idx="1">
                  <c:v>7.0000000000000021E-2</c:v>
                </c:pt>
                <c:pt idx="2">
                  <c:v>0.05</c:v>
                </c:pt>
                <c:pt idx="3">
                  <c:v>0.05</c:v>
                </c:pt>
                <c:pt idx="4">
                  <c:v>7.0000000000000021E-2</c:v>
                </c:pt>
                <c:pt idx="5">
                  <c:v>0.12000000000000001</c:v>
                </c:pt>
                <c:pt idx="6">
                  <c:v>8.0000000000000016E-2</c:v>
                </c:pt>
                <c:pt idx="7">
                  <c:v>0.13</c:v>
                </c:pt>
                <c:pt idx="8">
                  <c:v>0.36000000000000004</c:v>
                </c:pt>
              </c:numCache>
            </c:numRef>
          </c:val>
        </c:ser>
        <c:ser>
          <c:idx val="2"/>
          <c:order val="2"/>
          <c:tx>
            <c:strRef>
              <c:f>Sheet1!$D$1</c:f>
              <c:strCache>
                <c:ptCount val="1"/>
                <c:pt idx="0">
                  <c:v>T2B</c:v>
                </c:pt>
              </c:strCache>
            </c:strRef>
          </c:tx>
          <c:spPr>
            <a:solidFill>
              <a:schemeClr val="bg1"/>
            </a:solidFill>
          </c:spPr>
          <c:invertIfNegative val="0"/>
          <c:dLbls>
            <c:spPr>
              <a:noFill/>
              <a:ln>
                <a:noFill/>
              </a:ln>
              <a:effectLst/>
            </c:spPr>
            <c:txPr>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Envious</c:v>
                </c:pt>
                <c:pt idx="1">
                  <c:v>Manic</c:v>
                </c:pt>
                <c:pt idx="2">
                  <c:v>Angry</c:v>
                </c:pt>
                <c:pt idx="3">
                  <c:v>Sad</c:v>
                </c:pt>
                <c:pt idx="4">
                  <c:v>Worried</c:v>
                </c:pt>
                <c:pt idx="5">
                  <c:v>Paranoid</c:v>
                </c:pt>
                <c:pt idx="6">
                  <c:v>Frustrated</c:v>
                </c:pt>
                <c:pt idx="7">
                  <c:v>Unable to stop</c:v>
                </c:pt>
                <c:pt idx="8">
                  <c:v>NET Negative</c:v>
                </c:pt>
              </c:strCache>
            </c:strRef>
          </c:cat>
          <c:val>
            <c:numRef>
              <c:f>Sheet1!$D$2:$D$10</c:f>
              <c:numCache>
                <c:formatCode>0%</c:formatCode>
                <c:ptCount val="9"/>
                <c:pt idx="0">
                  <c:v>0.16</c:v>
                </c:pt>
                <c:pt idx="1">
                  <c:v>0.16</c:v>
                </c:pt>
                <c:pt idx="2">
                  <c:v>0.19</c:v>
                </c:pt>
                <c:pt idx="3">
                  <c:v>0.2</c:v>
                </c:pt>
                <c:pt idx="4">
                  <c:v>0.2</c:v>
                </c:pt>
                <c:pt idx="5">
                  <c:v>0.24000000000000002</c:v>
                </c:pt>
                <c:pt idx="6">
                  <c:v>0.25</c:v>
                </c:pt>
                <c:pt idx="7">
                  <c:v>0.27</c:v>
                </c:pt>
                <c:pt idx="8">
                  <c:v>0.56000000000000005</c:v>
                </c:pt>
              </c:numCache>
            </c:numRef>
          </c:val>
        </c:ser>
        <c:dLbls>
          <c:showLegendKey val="0"/>
          <c:showVal val="0"/>
          <c:showCatName val="0"/>
          <c:showSerName val="0"/>
          <c:showPercent val="0"/>
          <c:showBubbleSize val="0"/>
        </c:dLbls>
        <c:gapWidth val="75"/>
        <c:overlap val="100"/>
        <c:axId val="246979168"/>
        <c:axId val="246979728"/>
      </c:barChart>
      <c:catAx>
        <c:axId val="246979168"/>
        <c:scaling>
          <c:orientation val="minMax"/>
        </c:scaling>
        <c:delete val="0"/>
        <c:axPos val="l"/>
        <c:numFmt formatCode="General" sourceLinked="0"/>
        <c:majorTickMark val="out"/>
        <c:minorTickMark val="none"/>
        <c:tickLblPos val="nextTo"/>
        <c:txPr>
          <a:bodyPr/>
          <a:lstStyle/>
          <a:p>
            <a:pPr>
              <a:defRPr sz="1200"/>
            </a:pPr>
            <a:endParaRPr lang="en-US"/>
          </a:p>
        </c:txPr>
        <c:crossAx val="246979728"/>
        <c:crosses val="autoZero"/>
        <c:auto val="1"/>
        <c:lblAlgn val="ctr"/>
        <c:lblOffset val="100"/>
        <c:noMultiLvlLbl val="0"/>
      </c:catAx>
      <c:valAx>
        <c:axId val="246979728"/>
        <c:scaling>
          <c:orientation val="minMax"/>
          <c:max val="1"/>
          <c:min val="0"/>
        </c:scaling>
        <c:delete val="1"/>
        <c:axPos val="b"/>
        <c:numFmt formatCode="0%" sourceLinked="1"/>
        <c:majorTickMark val="out"/>
        <c:minorTickMark val="none"/>
        <c:tickLblPos val="none"/>
        <c:crossAx val="246979168"/>
        <c:crosses val="autoZero"/>
        <c:crossBetween val="between"/>
        <c:majorUnit val="0.5"/>
      </c:valAx>
    </c:plotArea>
    <c:legend>
      <c:legendPos val="b"/>
      <c:legendEntry>
        <c:idx val="2"/>
        <c:delete val="1"/>
      </c:legendEntry>
      <c:layout>
        <c:manualLayout>
          <c:xMode val="edge"/>
          <c:yMode val="edge"/>
          <c:x val="0.21247922134733177"/>
          <c:y val="0.89307907962835364"/>
          <c:w val="0.3576010498687664"/>
          <c:h val="6.1641625656286406E-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054716695116881"/>
          <c:y val="3.5641964854522402E-2"/>
          <c:w val="0.68242962689567455"/>
          <c:h val="0.84283985582991061"/>
        </c:manualLayout>
      </c:layout>
      <c:barChart>
        <c:barDir val="bar"/>
        <c:grouping val="stacked"/>
        <c:varyColors val="0"/>
        <c:ser>
          <c:idx val="0"/>
          <c:order val="0"/>
          <c:tx>
            <c:strRef>
              <c:f>Sheet1!$B$1</c:f>
              <c:strCache>
                <c:ptCount val="1"/>
                <c:pt idx="0">
                  <c:v>Often</c:v>
                </c:pt>
              </c:strCache>
            </c:strRef>
          </c:tx>
          <c:spPr>
            <a:solidFill>
              <a:schemeClr val="accent2">
                <a:lumMod val="60000"/>
                <a:lumOff val="40000"/>
              </a:schemeClr>
            </a:solidFill>
          </c:spPr>
          <c:invertIfNegative val="0"/>
          <c:dPt>
            <c:idx val="7"/>
            <c:invertIfNegative val="0"/>
            <c:bubble3D val="0"/>
            <c:spPr>
              <a:solidFill>
                <a:schemeClr val="accent2"/>
              </a:solidFill>
            </c:spPr>
          </c:dPt>
          <c:dLbls>
            <c:dLbl>
              <c:idx val="7"/>
              <c:delete val="1"/>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Empowered</c:v>
                </c:pt>
                <c:pt idx="1">
                  <c:v>Motivated</c:v>
                </c:pt>
                <c:pt idx="2">
                  <c:v>Peaceful</c:v>
                </c:pt>
                <c:pt idx="3">
                  <c:v>Hopeful</c:v>
                </c:pt>
                <c:pt idx="4">
                  <c:v>Inspired</c:v>
                </c:pt>
                <c:pt idx="5">
                  <c:v>Happy</c:v>
                </c:pt>
                <c:pt idx="6">
                  <c:v>Connected</c:v>
                </c:pt>
                <c:pt idx="7">
                  <c:v>NET Positive</c:v>
                </c:pt>
              </c:strCache>
            </c:strRef>
          </c:cat>
          <c:val>
            <c:numRef>
              <c:f>Sheet1!$B$2:$B$9</c:f>
              <c:numCache>
                <c:formatCode>0%</c:formatCode>
                <c:ptCount val="8"/>
                <c:pt idx="0">
                  <c:v>0.19</c:v>
                </c:pt>
                <c:pt idx="1">
                  <c:v>0.23</c:v>
                </c:pt>
                <c:pt idx="2">
                  <c:v>0.26</c:v>
                </c:pt>
                <c:pt idx="3">
                  <c:v>0.29000000000000004</c:v>
                </c:pt>
                <c:pt idx="4">
                  <c:v>0.30000000000000004</c:v>
                </c:pt>
                <c:pt idx="5">
                  <c:v>0.26</c:v>
                </c:pt>
                <c:pt idx="6">
                  <c:v>0.30000000000000004</c:v>
                </c:pt>
                <c:pt idx="7">
                  <c:v>0.5</c:v>
                </c:pt>
              </c:numCache>
            </c:numRef>
          </c:val>
        </c:ser>
        <c:ser>
          <c:idx val="1"/>
          <c:order val="1"/>
          <c:tx>
            <c:strRef>
              <c:f>Sheet1!$C$1</c:f>
              <c:strCache>
                <c:ptCount val="1"/>
                <c:pt idx="0">
                  <c:v>Very Often</c:v>
                </c:pt>
              </c:strCache>
            </c:strRef>
          </c:tx>
          <c:spPr>
            <a:solidFill>
              <a:schemeClr val="accent2"/>
            </a:solidFill>
          </c:spPr>
          <c:invertIfNegative val="0"/>
          <c:dLbls>
            <c:dLbl>
              <c:idx val="7"/>
              <c:delete val="1"/>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Empowered</c:v>
                </c:pt>
                <c:pt idx="1">
                  <c:v>Motivated</c:v>
                </c:pt>
                <c:pt idx="2">
                  <c:v>Peaceful</c:v>
                </c:pt>
                <c:pt idx="3">
                  <c:v>Hopeful</c:v>
                </c:pt>
                <c:pt idx="4">
                  <c:v>Inspired</c:v>
                </c:pt>
                <c:pt idx="5">
                  <c:v>Happy</c:v>
                </c:pt>
                <c:pt idx="6">
                  <c:v>Connected</c:v>
                </c:pt>
                <c:pt idx="7">
                  <c:v>NET Positive</c:v>
                </c:pt>
              </c:strCache>
            </c:strRef>
          </c:cat>
          <c:val>
            <c:numRef>
              <c:f>Sheet1!$C$2:$C$9</c:f>
              <c:numCache>
                <c:formatCode>0%</c:formatCode>
                <c:ptCount val="8"/>
                <c:pt idx="0">
                  <c:v>0.14000000000000001</c:v>
                </c:pt>
                <c:pt idx="1">
                  <c:v>0.2</c:v>
                </c:pt>
                <c:pt idx="2">
                  <c:v>0.18000000000000002</c:v>
                </c:pt>
                <c:pt idx="3">
                  <c:v>0.16</c:v>
                </c:pt>
                <c:pt idx="4">
                  <c:v>0.17</c:v>
                </c:pt>
                <c:pt idx="5">
                  <c:v>0.21000000000000002</c:v>
                </c:pt>
                <c:pt idx="6">
                  <c:v>0.28000000000000008</c:v>
                </c:pt>
                <c:pt idx="7">
                  <c:v>0.25</c:v>
                </c:pt>
              </c:numCache>
            </c:numRef>
          </c:val>
        </c:ser>
        <c:ser>
          <c:idx val="2"/>
          <c:order val="2"/>
          <c:tx>
            <c:strRef>
              <c:f>Sheet1!$D$1</c:f>
              <c:strCache>
                <c:ptCount val="1"/>
                <c:pt idx="0">
                  <c:v>T2B</c:v>
                </c:pt>
              </c:strCache>
            </c:strRef>
          </c:tx>
          <c:spPr>
            <a:solidFill>
              <a:schemeClr val="bg1"/>
            </a:solidFill>
          </c:spPr>
          <c:invertIfNegative val="0"/>
          <c:dLbls>
            <c:spPr>
              <a:noFill/>
              <a:ln>
                <a:noFill/>
              </a:ln>
              <a:effectLst/>
            </c:spPr>
            <c:txPr>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Empowered</c:v>
                </c:pt>
                <c:pt idx="1">
                  <c:v>Motivated</c:v>
                </c:pt>
                <c:pt idx="2">
                  <c:v>Peaceful</c:v>
                </c:pt>
                <c:pt idx="3">
                  <c:v>Hopeful</c:v>
                </c:pt>
                <c:pt idx="4">
                  <c:v>Inspired</c:v>
                </c:pt>
                <c:pt idx="5">
                  <c:v>Happy</c:v>
                </c:pt>
                <c:pt idx="6">
                  <c:v>Connected</c:v>
                </c:pt>
                <c:pt idx="7">
                  <c:v>NET Positive</c:v>
                </c:pt>
              </c:strCache>
            </c:strRef>
          </c:cat>
          <c:val>
            <c:numRef>
              <c:f>Sheet1!$D$2:$D$9</c:f>
              <c:numCache>
                <c:formatCode>0%</c:formatCode>
                <c:ptCount val="8"/>
                <c:pt idx="0">
                  <c:v>0.33000000000000007</c:v>
                </c:pt>
                <c:pt idx="1">
                  <c:v>0.43000000000000005</c:v>
                </c:pt>
                <c:pt idx="2">
                  <c:v>0.44</c:v>
                </c:pt>
                <c:pt idx="3">
                  <c:v>0.45</c:v>
                </c:pt>
                <c:pt idx="4">
                  <c:v>0.47000000000000003</c:v>
                </c:pt>
                <c:pt idx="5">
                  <c:v>0.47000000000000003</c:v>
                </c:pt>
                <c:pt idx="6">
                  <c:v>0.58000000000000007</c:v>
                </c:pt>
                <c:pt idx="7">
                  <c:v>0.75000000000000011</c:v>
                </c:pt>
              </c:numCache>
            </c:numRef>
          </c:val>
        </c:ser>
        <c:dLbls>
          <c:showLegendKey val="0"/>
          <c:showVal val="0"/>
          <c:showCatName val="0"/>
          <c:showSerName val="0"/>
          <c:showPercent val="0"/>
          <c:showBubbleSize val="0"/>
        </c:dLbls>
        <c:gapWidth val="75"/>
        <c:overlap val="100"/>
        <c:axId val="246983088"/>
        <c:axId val="246983648"/>
      </c:barChart>
      <c:catAx>
        <c:axId val="246983088"/>
        <c:scaling>
          <c:orientation val="minMax"/>
        </c:scaling>
        <c:delete val="0"/>
        <c:axPos val="l"/>
        <c:numFmt formatCode="General" sourceLinked="0"/>
        <c:majorTickMark val="out"/>
        <c:minorTickMark val="none"/>
        <c:tickLblPos val="nextTo"/>
        <c:txPr>
          <a:bodyPr/>
          <a:lstStyle/>
          <a:p>
            <a:pPr>
              <a:defRPr sz="1200"/>
            </a:pPr>
            <a:endParaRPr lang="en-US"/>
          </a:p>
        </c:txPr>
        <c:crossAx val="246983648"/>
        <c:crosses val="autoZero"/>
        <c:auto val="1"/>
        <c:lblAlgn val="ctr"/>
        <c:lblOffset val="100"/>
        <c:noMultiLvlLbl val="0"/>
      </c:catAx>
      <c:valAx>
        <c:axId val="246983648"/>
        <c:scaling>
          <c:orientation val="minMax"/>
          <c:max val="1"/>
          <c:min val="0"/>
        </c:scaling>
        <c:delete val="1"/>
        <c:axPos val="b"/>
        <c:numFmt formatCode="0%" sourceLinked="1"/>
        <c:majorTickMark val="out"/>
        <c:minorTickMark val="none"/>
        <c:tickLblPos val="none"/>
        <c:crossAx val="246983088"/>
        <c:crosses val="autoZero"/>
        <c:crossBetween val="between"/>
      </c:valAx>
    </c:plotArea>
    <c:legend>
      <c:legendPos val="b"/>
      <c:legendEntry>
        <c:idx val="2"/>
        <c:delete val="1"/>
      </c:legendEntry>
      <c:layout>
        <c:manualLayout>
          <c:xMode val="edge"/>
          <c:yMode val="edge"/>
          <c:x val="0.24828083989501329"/>
          <c:y val="0.89608546855991844"/>
          <c:w val="0.36993212055389635"/>
          <c:h val="6.1641625656286406E-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185921198648579E-2"/>
          <c:y val="4.3137254901960784E-2"/>
          <c:w val="0.9552179184744477"/>
          <c:h val="0.84342504245792804"/>
        </c:manualLayout>
      </c:layout>
      <c:barChart>
        <c:barDir val="col"/>
        <c:grouping val="stacked"/>
        <c:varyColors val="0"/>
        <c:ser>
          <c:idx val="0"/>
          <c:order val="0"/>
          <c:tx>
            <c:strRef>
              <c:f>Sheet1!$B$1</c:f>
              <c:strCache>
                <c:ptCount val="1"/>
                <c:pt idx="0">
                  <c:v>Never</c:v>
                </c:pt>
              </c:strCache>
            </c:strRef>
          </c:tx>
          <c:spPr>
            <a:solidFill>
              <a:schemeClr val="tx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Sheet1!$B$2</c:f>
              <c:numCache>
                <c:formatCode>0%</c:formatCode>
                <c:ptCount val="1"/>
                <c:pt idx="0">
                  <c:v>0.29000000000000015</c:v>
                </c:pt>
              </c:numCache>
            </c:numRef>
          </c:val>
        </c:ser>
        <c:ser>
          <c:idx val="1"/>
          <c:order val="1"/>
          <c:tx>
            <c:strRef>
              <c:f>Sheet1!$C$1</c:f>
              <c:strCache>
                <c:ptCount val="1"/>
                <c:pt idx="0">
                  <c:v>Rarely</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Sheet1!$C$2</c:f>
              <c:numCache>
                <c:formatCode>0%</c:formatCode>
                <c:ptCount val="1"/>
                <c:pt idx="0">
                  <c:v>0.18000000000000008</c:v>
                </c:pt>
              </c:numCache>
            </c:numRef>
          </c:val>
        </c:ser>
        <c:ser>
          <c:idx val="2"/>
          <c:order val="2"/>
          <c:tx>
            <c:strRef>
              <c:f>Sheet1!$D$1</c:f>
              <c:strCache>
                <c:ptCount val="1"/>
                <c:pt idx="0">
                  <c:v>Sometimes</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Sheet1!$D$2</c:f>
              <c:numCache>
                <c:formatCode>0%</c:formatCode>
                <c:ptCount val="1"/>
                <c:pt idx="0">
                  <c:v>0.30000000000000016</c:v>
                </c:pt>
              </c:numCache>
            </c:numRef>
          </c:val>
        </c:ser>
        <c:ser>
          <c:idx val="3"/>
          <c:order val="3"/>
          <c:tx>
            <c:strRef>
              <c:f>Sheet1!$E$1</c:f>
              <c:strCache>
                <c:ptCount val="1"/>
                <c:pt idx="0">
                  <c:v>Often</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Sheet1!$E$2</c:f>
              <c:numCache>
                <c:formatCode>0%</c:formatCode>
                <c:ptCount val="1"/>
                <c:pt idx="0">
                  <c:v>0.13</c:v>
                </c:pt>
              </c:numCache>
            </c:numRef>
          </c:val>
        </c:ser>
        <c:ser>
          <c:idx val="4"/>
          <c:order val="4"/>
          <c:tx>
            <c:strRef>
              <c:f>Sheet1!$F$1</c:f>
              <c:strCache>
                <c:ptCount val="1"/>
                <c:pt idx="0">
                  <c:v>Very often</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Sheet1!$F$2</c:f>
              <c:numCache>
                <c:formatCode>0%</c:formatCode>
                <c:ptCount val="1"/>
                <c:pt idx="0">
                  <c:v>0.1</c:v>
                </c:pt>
              </c:numCache>
            </c:numRef>
          </c:val>
        </c:ser>
        <c:dLbls>
          <c:showLegendKey val="0"/>
          <c:showVal val="0"/>
          <c:showCatName val="0"/>
          <c:showSerName val="0"/>
          <c:showPercent val="0"/>
          <c:showBubbleSize val="0"/>
        </c:dLbls>
        <c:gapWidth val="250"/>
        <c:overlap val="100"/>
        <c:axId val="247474896"/>
        <c:axId val="247475456"/>
      </c:barChart>
      <c:catAx>
        <c:axId val="247474896"/>
        <c:scaling>
          <c:orientation val="minMax"/>
        </c:scaling>
        <c:delete val="0"/>
        <c:axPos val="b"/>
        <c:numFmt formatCode="General" sourceLinked="1"/>
        <c:majorTickMark val="out"/>
        <c:minorTickMark val="none"/>
        <c:tickLblPos val="nextTo"/>
        <c:crossAx val="247475456"/>
        <c:crosses val="autoZero"/>
        <c:auto val="1"/>
        <c:lblAlgn val="ctr"/>
        <c:lblOffset val="100"/>
        <c:noMultiLvlLbl val="0"/>
      </c:catAx>
      <c:valAx>
        <c:axId val="247475456"/>
        <c:scaling>
          <c:orientation val="minMax"/>
          <c:max val="1"/>
        </c:scaling>
        <c:delete val="1"/>
        <c:axPos val="l"/>
        <c:numFmt formatCode="0%" sourceLinked="1"/>
        <c:majorTickMark val="out"/>
        <c:minorTickMark val="none"/>
        <c:tickLblPos val="none"/>
        <c:crossAx val="247474896"/>
        <c:crosses val="autoZero"/>
        <c:crossBetween val="between"/>
      </c:valAx>
    </c:plotArea>
    <c:plotVisOnly val="1"/>
    <c:dispBlanksAs val="gap"/>
    <c:showDLblsOverMax val="0"/>
  </c:chart>
  <c:txPr>
    <a:bodyPr/>
    <a:lstStyle/>
    <a:p>
      <a:pPr>
        <a:defRPr sz="15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Never</c:v>
                </c:pt>
              </c:strCache>
            </c:strRef>
          </c:tx>
          <c:spPr>
            <a:solidFill>
              <a:schemeClr val="tx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Sheet1!$B$2</c:f>
              <c:numCache>
                <c:formatCode>0%</c:formatCode>
                <c:ptCount val="1"/>
                <c:pt idx="0">
                  <c:v>0.35000000000000014</c:v>
                </c:pt>
              </c:numCache>
            </c:numRef>
          </c:val>
        </c:ser>
        <c:ser>
          <c:idx val="1"/>
          <c:order val="1"/>
          <c:tx>
            <c:strRef>
              <c:f>Sheet1!$C$1</c:f>
              <c:strCache>
                <c:ptCount val="1"/>
                <c:pt idx="0">
                  <c:v>Rarely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Sheet1!$C$2</c:f>
              <c:numCache>
                <c:formatCode>0%</c:formatCode>
                <c:ptCount val="1"/>
                <c:pt idx="0">
                  <c:v>0.26</c:v>
                </c:pt>
              </c:numCache>
            </c:numRef>
          </c:val>
        </c:ser>
        <c:ser>
          <c:idx val="2"/>
          <c:order val="2"/>
          <c:tx>
            <c:strRef>
              <c:f>Sheet1!$D$1</c:f>
              <c:strCache>
                <c:ptCount val="1"/>
                <c:pt idx="0">
                  <c:v>Sometimes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Sheet1!$D$2</c:f>
              <c:numCache>
                <c:formatCode>0%</c:formatCode>
                <c:ptCount val="1"/>
                <c:pt idx="0">
                  <c:v>0.22</c:v>
                </c:pt>
              </c:numCache>
            </c:numRef>
          </c:val>
        </c:ser>
        <c:ser>
          <c:idx val="3"/>
          <c:order val="3"/>
          <c:tx>
            <c:strRef>
              <c:f>Sheet1!$E$1</c:f>
              <c:strCache>
                <c:ptCount val="1"/>
                <c:pt idx="0">
                  <c:v>Often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Sheet1!$E$2</c:f>
              <c:numCache>
                <c:formatCode>0%</c:formatCode>
                <c:ptCount val="1"/>
                <c:pt idx="0">
                  <c:v>8.0000000000000043E-2</c:v>
                </c:pt>
              </c:numCache>
            </c:numRef>
          </c:val>
        </c:ser>
        <c:ser>
          <c:idx val="4"/>
          <c:order val="4"/>
          <c:tx>
            <c:strRef>
              <c:f>Sheet1!$F$1</c:f>
              <c:strCache>
                <c:ptCount val="1"/>
                <c:pt idx="0">
                  <c:v>Very often</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Sheet1!$F$2</c:f>
              <c:numCache>
                <c:formatCode>0%</c:formatCode>
                <c:ptCount val="1"/>
                <c:pt idx="0">
                  <c:v>0.1</c:v>
                </c:pt>
              </c:numCache>
            </c:numRef>
          </c:val>
        </c:ser>
        <c:dLbls>
          <c:showLegendKey val="0"/>
          <c:showVal val="0"/>
          <c:showCatName val="0"/>
          <c:showSerName val="0"/>
          <c:showPercent val="0"/>
          <c:showBubbleSize val="0"/>
        </c:dLbls>
        <c:gapWidth val="150"/>
        <c:overlap val="100"/>
        <c:axId val="247479936"/>
        <c:axId val="247480496"/>
      </c:barChart>
      <c:catAx>
        <c:axId val="247479936"/>
        <c:scaling>
          <c:orientation val="minMax"/>
        </c:scaling>
        <c:delete val="0"/>
        <c:axPos val="b"/>
        <c:numFmt formatCode="General" sourceLinked="1"/>
        <c:majorTickMark val="out"/>
        <c:minorTickMark val="none"/>
        <c:tickLblPos val="nextTo"/>
        <c:txPr>
          <a:bodyPr/>
          <a:lstStyle/>
          <a:p>
            <a:pPr>
              <a:defRPr>
                <a:solidFill>
                  <a:schemeClr val="tx1"/>
                </a:solidFill>
              </a:defRPr>
            </a:pPr>
            <a:endParaRPr lang="en-US"/>
          </a:p>
        </c:txPr>
        <c:crossAx val="247480496"/>
        <c:crosses val="autoZero"/>
        <c:auto val="1"/>
        <c:lblAlgn val="ctr"/>
        <c:lblOffset val="100"/>
        <c:noMultiLvlLbl val="0"/>
      </c:catAx>
      <c:valAx>
        <c:axId val="247480496"/>
        <c:scaling>
          <c:orientation val="minMax"/>
          <c:max val="1"/>
        </c:scaling>
        <c:delete val="1"/>
        <c:axPos val="l"/>
        <c:numFmt formatCode="0%" sourceLinked="1"/>
        <c:majorTickMark val="out"/>
        <c:minorTickMark val="none"/>
        <c:tickLblPos val="none"/>
        <c:crossAx val="247479936"/>
        <c:crosses val="autoZero"/>
        <c:crossBetween val="between"/>
      </c:valAx>
    </c:plotArea>
    <c:legend>
      <c:legendPos val="r"/>
      <c:overlay val="0"/>
      <c:txPr>
        <a:bodyPr/>
        <a:lstStyle/>
        <a:p>
          <a:pPr>
            <a:defRPr sz="1200">
              <a:solidFill>
                <a:schemeClr val="tx1"/>
              </a:solidFill>
            </a:defRPr>
          </a:pPr>
          <a:endParaRPr lang="en-US"/>
        </a:p>
      </c:txPr>
    </c:legend>
    <c:plotVisOnly val="1"/>
    <c:dispBlanksAs val="gap"/>
    <c:showDLblsOverMax val="0"/>
  </c:chart>
  <c:txPr>
    <a:bodyPr/>
    <a:lstStyle/>
    <a:p>
      <a:pPr>
        <a:defRPr sz="1500">
          <a:solidFill>
            <a:schemeClr val="bg1"/>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46183620986794E-2"/>
          <c:y val="0"/>
          <c:w val="0.79130393700787405"/>
          <c:h val="0.89648026139589698"/>
        </c:manualLayout>
      </c:layout>
      <c:barChart>
        <c:barDir val="col"/>
        <c:grouping val="stacked"/>
        <c:varyColors val="0"/>
        <c:ser>
          <c:idx val="0"/>
          <c:order val="0"/>
          <c:tx>
            <c:strRef>
              <c:f>Sheet1!$A$2</c:f>
              <c:strCache>
                <c:ptCount val="1"/>
                <c:pt idx="0">
                  <c:v>Never</c:v>
                </c:pt>
              </c:strCache>
            </c:strRef>
          </c:tx>
          <c:spPr>
            <a:solidFill>
              <a:schemeClr val="accent5"/>
            </a:solidFill>
          </c:spPr>
          <c:invertIfNegative val="0"/>
          <c:dLbls>
            <c:dLbl>
              <c:idx val="0"/>
              <c:tx>
                <c:rich>
                  <a:bodyPr/>
                  <a:lstStyle/>
                  <a:p>
                    <a:r>
                      <a:rPr lang="en-US" sz="1800" dirty="0" smtClean="0"/>
                      <a:t>22</a:t>
                    </a:r>
                    <a:r>
                      <a:rPr lang="en-US" sz="1800" dirty="0"/>
                      <a:t>%</a:t>
                    </a:r>
                    <a:endParaRPr lang="en-US" dirty="0"/>
                  </a:p>
                </c:rich>
              </c:tx>
              <c:showLegendKey val="0"/>
              <c:showVal val="1"/>
              <c:showCatName val="0"/>
              <c:showSerName val="0"/>
              <c:showPercent val="0"/>
              <c:showBubbleSize val="0"/>
              <c:extLst>
                <c:ext xmlns:c15="http://schemas.microsoft.com/office/drawing/2012/chart" uri="{CE6537A1-D6FC-4f65-9D91-7224C49458BB}"/>
              </c:extLst>
            </c:dLbl>
            <c:numFmt formatCode="General\%"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Sheet1!$B$2</c:f>
              <c:numCache>
                <c:formatCode>0%</c:formatCode>
                <c:ptCount val="1"/>
                <c:pt idx="0">
                  <c:v>0.22</c:v>
                </c:pt>
              </c:numCache>
            </c:numRef>
          </c:val>
        </c:ser>
        <c:ser>
          <c:idx val="1"/>
          <c:order val="1"/>
          <c:tx>
            <c:strRef>
              <c:f>Sheet1!$A$3</c:f>
              <c:strCache>
                <c:ptCount val="1"/>
                <c:pt idx="0">
                  <c:v>Rarely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Sheet1!$B$3</c:f>
              <c:numCache>
                <c:formatCode>0%</c:formatCode>
                <c:ptCount val="1"/>
                <c:pt idx="0">
                  <c:v>0.18</c:v>
                </c:pt>
              </c:numCache>
            </c:numRef>
          </c:val>
        </c:ser>
        <c:ser>
          <c:idx val="2"/>
          <c:order val="2"/>
          <c:tx>
            <c:strRef>
              <c:f>Sheet1!$A$4</c:f>
              <c:strCache>
                <c:ptCount val="1"/>
                <c:pt idx="0">
                  <c:v>Sometimes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Sheet1!$B$4</c:f>
              <c:numCache>
                <c:formatCode>0%</c:formatCode>
                <c:ptCount val="1"/>
                <c:pt idx="0">
                  <c:v>0.24</c:v>
                </c:pt>
              </c:numCache>
            </c:numRef>
          </c:val>
        </c:ser>
        <c:ser>
          <c:idx val="3"/>
          <c:order val="3"/>
          <c:tx>
            <c:strRef>
              <c:f>Sheet1!$A$5</c:f>
              <c:strCache>
                <c:ptCount val="1"/>
                <c:pt idx="0">
                  <c:v>Often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Sheet1!$B$5</c:f>
              <c:numCache>
                <c:formatCode>0%</c:formatCode>
                <c:ptCount val="1"/>
                <c:pt idx="0">
                  <c:v>0.17</c:v>
                </c:pt>
              </c:numCache>
            </c:numRef>
          </c:val>
        </c:ser>
        <c:ser>
          <c:idx val="4"/>
          <c:order val="4"/>
          <c:tx>
            <c:strRef>
              <c:f>Sheet1!$A$6</c:f>
              <c:strCache>
                <c:ptCount val="1"/>
                <c:pt idx="0">
                  <c:v>Very Often</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Sheet1!$B$6</c:f>
              <c:numCache>
                <c:formatCode>0%</c:formatCode>
                <c:ptCount val="1"/>
                <c:pt idx="0">
                  <c:v>0.19</c:v>
                </c:pt>
              </c:numCache>
            </c:numRef>
          </c:val>
        </c:ser>
        <c:dLbls>
          <c:showLegendKey val="0"/>
          <c:showVal val="0"/>
          <c:showCatName val="0"/>
          <c:showSerName val="0"/>
          <c:showPercent val="0"/>
          <c:showBubbleSize val="0"/>
        </c:dLbls>
        <c:gapWidth val="150"/>
        <c:overlap val="100"/>
        <c:axId val="247484976"/>
        <c:axId val="247485536"/>
      </c:barChart>
      <c:catAx>
        <c:axId val="247484976"/>
        <c:scaling>
          <c:orientation val="minMax"/>
        </c:scaling>
        <c:delete val="0"/>
        <c:axPos val="b"/>
        <c:numFmt formatCode="General" sourceLinked="0"/>
        <c:majorTickMark val="out"/>
        <c:minorTickMark val="none"/>
        <c:tickLblPos val="low"/>
        <c:txPr>
          <a:bodyPr/>
          <a:lstStyle/>
          <a:p>
            <a:pPr>
              <a:defRPr>
                <a:solidFill>
                  <a:schemeClr val="tx1"/>
                </a:solidFill>
              </a:defRPr>
            </a:pPr>
            <a:endParaRPr lang="en-US"/>
          </a:p>
        </c:txPr>
        <c:crossAx val="247485536"/>
        <c:crosses val="autoZero"/>
        <c:auto val="1"/>
        <c:lblAlgn val="ctr"/>
        <c:lblOffset val="100"/>
        <c:noMultiLvlLbl val="0"/>
      </c:catAx>
      <c:valAx>
        <c:axId val="247485536"/>
        <c:scaling>
          <c:orientation val="minMax"/>
          <c:max val="1"/>
        </c:scaling>
        <c:delete val="1"/>
        <c:axPos val="l"/>
        <c:numFmt formatCode="0%" sourceLinked="1"/>
        <c:majorTickMark val="out"/>
        <c:minorTickMark val="none"/>
        <c:tickLblPos val="none"/>
        <c:crossAx val="247484976"/>
        <c:crosses val="autoZero"/>
        <c:crossBetween val="between"/>
      </c:valAx>
    </c:plotArea>
    <c:legend>
      <c:legendPos val="r"/>
      <c:layout>
        <c:manualLayout>
          <c:xMode val="edge"/>
          <c:yMode val="edge"/>
          <c:x val="0.81501471406983228"/>
          <c:y val="4.3205849268841391E-2"/>
          <c:w val="0.14289774384262582"/>
          <c:h val="0.77413225132572727"/>
        </c:manualLayout>
      </c:layout>
      <c:overlay val="0"/>
      <c:txPr>
        <a:bodyPr/>
        <a:lstStyle/>
        <a:p>
          <a:pPr>
            <a:defRPr sz="1200">
              <a:solidFill>
                <a:schemeClr val="tx1"/>
              </a:solidFill>
            </a:defRPr>
          </a:pPr>
          <a:endParaRPr lang="en-US"/>
        </a:p>
      </c:txPr>
    </c:legend>
    <c:plotVisOnly val="1"/>
    <c:dispBlanksAs val="gap"/>
    <c:showDLblsOverMax val="0"/>
  </c:chart>
  <c:txPr>
    <a:bodyPr/>
    <a:lstStyle/>
    <a:p>
      <a:pPr>
        <a:defRPr sz="1600">
          <a:solidFill>
            <a:schemeClr val="bg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Never</c:v>
                </c:pt>
              </c:strCache>
            </c:strRef>
          </c:tx>
          <c:spPr>
            <a:solidFill>
              <a:schemeClr val="tx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Sheet1!$B$2</c:f>
              <c:numCache>
                <c:formatCode>0%</c:formatCode>
                <c:ptCount val="1"/>
                <c:pt idx="0">
                  <c:v>0.23</c:v>
                </c:pt>
              </c:numCache>
            </c:numRef>
          </c:val>
        </c:ser>
        <c:ser>
          <c:idx val="1"/>
          <c:order val="1"/>
          <c:tx>
            <c:strRef>
              <c:f>Sheet1!$C$1</c:f>
              <c:strCache>
                <c:ptCount val="1"/>
                <c:pt idx="0">
                  <c:v>Rarely</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Sheet1!$C$2</c:f>
              <c:numCache>
                <c:formatCode>0%</c:formatCode>
                <c:ptCount val="1"/>
                <c:pt idx="0">
                  <c:v>0.16</c:v>
                </c:pt>
              </c:numCache>
            </c:numRef>
          </c:val>
        </c:ser>
        <c:ser>
          <c:idx val="2"/>
          <c:order val="2"/>
          <c:tx>
            <c:strRef>
              <c:f>Sheet1!$D$1</c:f>
              <c:strCache>
                <c:ptCount val="1"/>
                <c:pt idx="0">
                  <c:v>Sometimes</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Sheet1!$D$2</c:f>
              <c:numCache>
                <c:formatCode>0%</c:formatCode>
                <c:ptCount val="1"/>
                <c:pt idx="0">
                  <c:v>0.24000000000000007</c:v>
                </c:pt>
              </c:numCache>
            </c:numRef>
          </c:val>
        </c:ser>
        <c:ser>
          <c:idx val="3"/>
          <c:order val="3"/>
          <c:tx>
            <c:strRef>
              <c:f>Sheet1!$E$1</c:f>
              <c:strCache>
                <c:ptCount val="1"/>
                <c:pt idx="0">
                  <c:v>Often</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Sheet1!$E$2</c:f>
              <c:numCache>
                <c:formatCode>0%</c:formatCode>
                <c:ptCount val="1"/>
                <c:pt idx="0">
                  <c:v>0.16</c:v>
                </c:pt>
              </c:numCache>
            </c:numRef>
          </c:val>
        </c:ser>
        <c:ser>
          <c:idx val="4"/>
          <c:order val="4"/>
          <c:tx>
            <c:strRef>
              <c:f>Sheet1!$F$1</c:f>
              <c:strCache>
                <c:ptCount val="1"/>
                <c:pt idx="0">
                  <c:v>Very often</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Sheet1!$F$2</c:f>
              <c:numCache>
                <c:formatCode>0%</c:formatCode>
                <c:ptCount val="1"/>
                <c:pt idx="0">
                  <c:v>0.2</c:v>
                </c:pt>
              </c:numCache>
            </c:numRef>
          </c:val>
        </c:ser>
        <c:dLbls>
          <c:showLegendKey val="0"/>
          <c:showVal val="0"/>
          <c:showCatName val="0"/>
          <c:showSerName val="0"/>
          <c:showPercent val="0"/>
          <c:showBubbleSize val="0"/>
        </c:dLbls>
        <c:gapWidth val="250"/>
        <c:overlap val="100"/>
        <c:axId val="247637616"/>
        <c:axId val="247638176"/>
      </c:barChart>
      <c:catAx>
        <c:axId val="247637616"/>
        <c:scaling>
          <c:orientation val="minMax"/>
        </c:scaling>
        <c:delete val="0"/>
        <c:axPos val="b"/>
        <c:numFmt formatCode="General" sourceLinked="1"/>
        <c:majorTickMark val="out"/>
        <c:minorTickMark val="none"/>
        <c:tickLblPos val="nextTo"/>
        <c:txPr>
          <a:bodyPr/>
          <a:lstStyle/>
          <a:p>
            <a:pPr>
              <a:defRPr sz="1400"/>
            </a:pPr>
            <a:endParaRPr lang="en-US"/>
          </a:p>
        </c:txPr>
        <c:crossAx val="247638176"/>
        <c:crosses val="autoZero"/>
        <c:auto val="1"/>
        <c:lblAlgn val="ctr"/>
        <c:lblOffset val="100"/>
        <c:noMultiLvlLbl val="0"/>
      </c:catAx>
      <c:valAx>
        <c:axId val="247638176"/>
        <c:scaling>
          <c:orientation val="minMax"/>
          <c:max val="1"/>
        </c:scaling>
        <c:delete val="1"/>
        <c:axPos val="l"/>
        <c:numFmt formatCode="0%" sourceLinked="1"/>
        <c:majorTickMark val="out"/>
        <c:minorTickMark val="none"/>
        <c:tickLblPos val="none"/>
        <c:crossAx val="247637616"/>
        <c:crosses val="autoZero"/>
        <c:crossBetween val="between"/>
      </c:valAx>
    </c:plotArea>
    <c:legend>
      <c:legendPos val="r"/>
      <c:layout>
        <c:manualLayout>
          <c:xMode val="edge"/>
          <c:yMode val="edge"/>
          <c:x val="6.840062889703899E-2"/>
          <c:y val="0.26429576323737408"/>
          <c:w val="0.12276046037700469"/>
          <c:h val="0.37603936300828045"/>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When experiencing many symptoms</c:v>
                </c:pt>
              </c:strCache>
            </c:strRef>
          </c:tx>
          <c:spPr>
            <a:solidFill>
              <a:schemeClr val="accent4"/>
            </a:solidFill>
          </c:spPr>
          <c:invertIfNegative val="0"/>
          <c:dLbls>
            <c:numFmt formatCode="General\%"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Never</c:v>
                </c:pt>
                <c:pt idx="1">
                  <c:v>Rarely</c:v>
                </c:pt>
                <c:pt idx="2">
                  <c:v>Sometimes</c:v>
                </c:pt>
                <c:pt idx="3">
                  <c:v>Often</c:v>
                </c:pt>
                <c:pt idx="4">
                  <c:v>Very Often</c:v>
                </c:pt>
              </c:strCache>
            </c:strRef>
          </c:cat>
          <c:val>
            <c:numRef>
              <c:f>Sheet1!$B$2:$B$6</c:f>
              <c:numCache>
                <c:formatCode>General</c:formatCode>
                <c:ptCount val="5"/>
                <c:pt idx="0">
                  <c:v>29</c:v>
                </c:pt>
                <c:pt idx="1">
                  <c:v>19</c:v>
                </c:pt>
                <c:pt idx="2">
                  <c:v>22</c:v>
                </c:pt>
                <c:pt idx="3">
                  <c:v>18</c:v>
                </c:pt>
                <c:pt idx="4">
                  <c:v>12</c:v>
                </c:pt>
              </c:numCache>
            </c:numRef>
          </c:val>
        </c:ser>
        <c:ser>
          <c:idx val="1"/>
          <c:order val="1"/>
          <c:tx>
            <c:strRef>
              <c:f>Sheet1!$C$1</c:f>
              <c:strCache>
                <c:ptCount val="1"/>
                <c:pt idx="0">
                  <c:v>When feeling well</c:v>
                </c:pt>
              </c:strCache>
            </c:strRef>
          </c:tx>
          <c:spPr>
            <a:solidFill>
              <a:schemeClr val="accent1"/>
            </a:solidFill>
          </c:spPr>
          <c:invertIfNegative val="0"/>
          <c:dLbls>
            <c:numFmt formatCode="General\%"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Never</c:v>
                </c:pt>
                <c:pt idx="1">
                  <c:v>Rarely</c:v>
                </c:pt>
                <c:pt idx="2">
                  <c:v>Sometimes</c:v>
                </c:pt>
                <c:pt idx="3">
                  <c:v>Often</c:v>
                </c:pt>
                <c:pt idx="4">
                  <c:v>Very Often</c:v>
                </c:pt>
              </c:strCache>
            </c:strRef>
          </c:cat>
          <c:val>
            <c:numRef>
              <c:f>Sheet1!$C$2:$C$6</c:f>
              <c:numCache>
                <c:formatCode>General</c:formatCode>
                <c:ptCount val="5"/>
                <c:pt idx="0">
                  <c:v>9</c:v>
                </c:pt>
                <c:pt idx="1">
                  <c:v>8</c:v>
                </c:pt>
                <c:pt idx="2">
                  <c:v>25</c:v>
                </c:pt>
                <c:pt idx="3">
                  <c:v>31</c:v>
                </c:pt>
                <c:pt idx="4">
                  <c:v>27</c:v>
                </c:pt>
              </c:numCache>
            </c:numRef>
          </c:val>
        </c:ser>
        <c:dLbls>
          <c:showLegendKey val="0"/>
          <c:showVal val="0"/>
          <c:showCatName val="0"/>
          <c:showSerName val="0"/>
          <c:showPercent val="0"/>
          <c:showBubbleSize val="0"/>
        </c:dLbls>
        <c:gapWidth val="150"/>
        <c:axId val="247642096"/>
        <c:axId val="247642656"/>
      </c:barChart>
      <c:catAx>
        <c:axId val="247642096"/>
        <c:scaling>
          <c:orientation val="minMax"/>
        </c:scaling>
        <c:delete val="0"/>
        <c:axPos val="l"/>
        <c:numFmt formatCode="General" sourceLinked="0"/>
        <c:majorTickMark val="out"/>
        <c:minorTickMark val="none"/>
        <c:tickLblPos val="nextTo"/>
        <c:txPr>
          <a:bodyPr/>
          <a:lstStyle/>
          <a:p>
            <a:pPr>
              <a:defRPr sz="1400"/>
            </a:pPr>
            <a:endParaRPr lang="en-US"/>
          </a:p>
        </c:txPr>
        <c:crossAx val="247642656"/>
        <c:crosses val="autoZero"/>
        <c:auto val="1"/>
        <c:lblAlgn val="ctr"/>
        <c:lblOffset val="100"/>
        <c:noMultiLvlLbl val="0"/>
      </c:catAx>
      <c:valAx>
        <c:axId val="247642656"/>
        <c:scaling>
          <c:orientation val="minMax"/>
        </c:scaling>
        <c:delete val="1"/>
        <c:axPos val="b"/>
        <c:numFmt formatCode="General" sourceLinked="1"/>
        <c:majorTickMark val="out"/>
        <c:minorTickMark val="none"/>
        <c:tickLblPos val="none"/>
        <c:crossAx val="247642096"/>
        <c:crosses val="autoZero"/>
        <c:crossBetween val="between"/>
      </c:valAx>
    </c:plotArea>
    <c:legend>
      <c:legendPos val="r"/>
      <c:layout>
        <c:manualLayout>
          <c:xMode val="edge"/>
          <c:yMode val="edge"/>
          <c:x val="0.61071599004669874"/>
          <c:y val="0.7330259550889473"/>
          <c:w val="0.32509016519993866"/>
          <c:h val="0.24475561388159825"/>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dLbls>
            <c:dLbl>
              <c:idx val="3"/>
              <c:layout>
                <c:manualLayout>
                  <c:x val="5.1619535938277429E-2"/>
                  <c:y val="8.2923759298993691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7218884980204823E-2"/>
                  <c:y val="9.061942843807524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9866126293902609E-3"/>
                  <c:y val="0.1036222066194020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c:v>
                </c:pt>
                <c:pt idx="1">
                  <c:v>No  </c:v>
                </c:pt>
              </c:strCache>
            </c:strRef>
          </c:cat>
          <c:val>
            <c:numRef>
              <c:f>Sheet1!$B$2:$B$3</c:f>
              <c:numCache>
                <c:formatCode>0%</c:formatCode>
                <c:ptCount val="2"/>
                <c:pt idx="0">
                  <c:v>0.87000000000000022</c:v>
                </c:pt>
                <c:pt idx="1">
                  <c:v>0.13</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
          <c:y val="0.40030008748906393"/>
          <c:w val="0.15592554220196159"/>
          <c:h val="0.22192213473315836"/>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004580309814233"/>
          <c:y val="3.8647348340971992E-2"/>
          <c:w val="0.49198034069270774"/>
          <c:h val="0.8787754129830202"/>
        </c:manualLayout>
      </c:layout>
      <c:barChart>
        <c:barDir val="bar"/>
        <c:grouping val="stacked"/>
        <c:varyColors val="0"/>
        <c:ser>
          <c:idx val="0"/>
          <c:order val="0"/>
          <c:tx>
            <c:strRef>
              <c:f>Sheet1!$B$1</c:f>
              <c:strCache>
                <c:ptCount val="1"/>
                <c:pt idx="0">
                  <c:v>Often</c:v>
                </c:pt>
              </c:strCache>
            </c:strRef>
          </c:tx>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 Identify coping strategies</c:v>
                </c:pt>
                <c:pt idx="1">
                  <c:v> Help you monitor symptoms</c:v>
                </c:pt>
                <c:pt idx="2">
                  <c:v> Develop relationships with other individuals who have a lived experience related to mental illness</c:v>
                </c:pt>
                <c:pt idx="3">
                  <c:v> Provide support for others</c:v>
                </c:pt>
                <c:pt idx="4">
                  <c:v> Set alarms/reminders to help with medication management</c:v>
                </c:pt>
                <c:pt idx="5">
                  <c:v> Use mapping apps, GPS or transportation apps to assist with transportation needs</c:v>
                </c:pt>
                <c:pt idx="6">
                  <c:v> Use the calendar to manage appointments or set alarms/reminders</c:v>
                </c:pt>
                <c:pt idx="7">
                  <c:v> Find information online about a mental health issue</c:v>
                </c:pt>
                <c:pt idx="8">
                  <c:v> Listen to music or audio files to help block or manage voices</c:v>
                </c:pt>
              </c:strCache>
            </c:strRef>
          </c:cat>
          <c:val>
            <c:numRef>
              <c:f>Sheet1!$B$2:$B$10</c:f>
              <c:numCache>
                <c:formatCode>0%</c:formatCode>
                <c:ptCount val="9"/>
                <c:pt idx="0">
                  <c:v>0.15000000000000005</c:v>
                </c:pt>
                <c:pt idx="1">
                  <c:v>0.16</c:v>
                </c:pt>
                <c:pt idx="2">
                  <c:v>0.15000000000000005</c:v>
                </c:pt>
                <c:pt idx="3">
                  <c:v>0.16</c:v>
                </c:pt>
                <c:pt idx="4">
                  <c:v>0.13</c:v>
                </c:pt>
                <c:pt idx="5">
                  <c:v>0.18000000000000005</c:v>
                </c:pt>
                <c:pt idx="6">
                  <c:v>0.16</c:v>
                </c:pt>
                <c:pt idx="7">
                  <c:v>0.2</c:v>
                </c:pt>
                <c:pt idx="8">
                  <c:v>0.21000000000000005</c:v>
                </c:pt>
              </c:numCache>
            </c:numRef>
          </c:val>
        </c:ser>
        <c:ser>
          <c:idx val="1"/>
          <c:order val="1"/>
          <c:tx>
            <c:strRef>
              <c:f>Sheet1!$C$1</c:f>
              <c:strCache>
                <c:ptCount val="1"/>
                <c:pt idx="0">
                  <c:v>Very Often</c:v>
                </c:pt>
              </c:strCache>
            </c:strRef>
          </c:tx>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 Identify coping strategies</c:v>
                </c:pt>
                <c:pt idx="1">
                  <c:v> Help you monitor symptoms</c:v>
                </c:pt>
                <c:pt idx="2">
                  <c:v> Develop relationships with other individuals who have a lived experience related to mental illness</c:v>
                </c:pt>
                <c:pt idx="3">
                  <c:v> Provide support for others</c:v>
                </c:pt>
                <c:pt idx="4">
                  <c:v> Set alarms/reminders to help with medication management</c:v>
                </c:pt>
                <c:pt idx="5">
                  <c:v> Use mapping apps, GPS or transportation apps to assist with transportation needs</c:v>
                </c:pt>
                <c:pt idx="6">
                  <c:v> Use the calendar to manage appointments or set alarms/reminders</c:v>
                </c:pt>
                <c:pt idx="7">
                  <c:v> Find information online about a mental health issue</c:v>
                </c:pt>
                <c:pt idx="8">
                  <c:v> Listen to music or audio files to help block or manage voices</c:v>
                </c:pt>
              </c:strCache>
            </c:strRef>
          </c:cat>
          <c:val>
            <c:numRef>
              <c:f>Sheet1!$C$2:$C$10</c:f>
              <c:numCache>
                <c:formatCode>0%</c:formatCode>
                <c:ptCount val="9"/>
                <c:pt idx="0">
                  <c:v>8.0000000000000029E-2</c:v>
                </c:pt>
                <c:pt idx="1">
                  <c:v>9.0000000000000024E-2</c:v>
                </c:pt>
                <c:pt idx="2">
                  <c:v>0.1</c:v>
                </c:pt>
                <c:pt idx="3">
                  <c:v>0.1</c:v>
                </c:pt>
                <c:pt idx="4">
                  <c:v>0.15000000000000005</c:v>
                </c:pt>
                <c:pt idx="5">
                  <c:v>0.14000000000000001</c:v>
                </c:pt>
                <c:pt idx="6">
                  <c:v>0.22</c:v>
                </c:pt>
                <c:pt idx="7">
                  <c:v>0.18000000000000005</c:v>
                </c:pt>
                <c:pt idx="8">
                  <c:v>0.2</c:v>
                </c:pt>
              </c:numCache>
            </c:numRef>
          </c:val>
        </c:ser>
        <c:dLbls>
          <c:showLegendKey val="0"/>
          <c:showVal val="0"/>
          <c:showCatName val="0"/>
          <c:showSerName val="0"/>
          <c:showPercent val="0"/>
          <c:showBubbleSize val="0"/>
        </c:dLbls>
        <c:gapWidth val="75"/>
        <c:overlap val="100"/>
        <c:axId val="247644336"/>
        <c:axId val="247644896"/>
      </c:barChart>
      <c:catAx>
        <c:axId val="247644336"/>
        <c:scaling>
          <c:orientation val="minMax"/>
        </c:scaling>
        <c:delete val="0"/>
        <c:axPos val="l"/>
        <c:numFmt formatCode="General" sourceLinked="0"/>
        <c:majorTickMark val="none"/>
        <c:minorTickMark val="none"/>
        <c:tickLblPos val="nextTo"/>
        <c:txPr>
          <a:bodyPr/>
          <a:lstStyle/>
          <a:p>
            <a:pPr>
              <a:defRPr sz="1050"/>
            </a:pPr>
            <a:endParaRPr lang="en-US"/>
          </a:p>
        </c:txPr>
        <c:crossAx val="247644896"/>
        <c:crosses val="autoZero"/>
        <c:auto val="1"/>
        <c:lblAlgn val="ctr"/>
        <c:lblOffset val="100"/>
        <c:noMultiLvlLbl val="0"/>
      </c:catAx>
      <c:valAx>
        <c:axId val="247644896"/>
        <c:scaling>
          <c:orientation val="minMax"/>
        </c:scaling>
        <c:delete val="1"/>
        <c:axPos val="b"/>
        <c:numFmt formatCode="0%" sourceLinked="1"/>
        <c:majorTickMark val="out"/>
        <c:minorTickMark val="none"/>
        <c:tickLblPos val="none"/>
        <c:crossAx val="247644336"/>
        <c:crosses val="autoZero"/>
        <c:crossBetween val="between"/>
      </c:valAx>
    </c:plotArea>
    <c:legend>
      <c:legendPos val="b"/>
      <c:layout>
        <c:manualLayout>
          <c:xMode val="edge"/>
          <c:yMode val="edge"/>
          <c:x val="0.45819566671813061"/>
          <c:y val="0.91332398456651187"/>
          <c:w val="0.33257473067967469"/>
          <c:h val="7.5207872601656053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Don't Know/Declined to answer</c:v>
                </c:pt>
                <c:pt idx="1">
                  <c:v>None</c:v>
                </c:pt>
                <c:pt idx="2">
                  <c:v>Other search engines</c:v>
                </c:pt>
                <c:pt idx="3">
                  <c:v>Other social media sites</c:v>
                </c:pt>
                <c:pt idx="4">
                  <c:v>Blogs/Chat rooms/Forums/Message boards</c:v>
                </c:pt>
                <c:pt idx="5">
                  <c:v>YouTube</c:v>
                </c:pt>
                <c:pt idx="6">
                  <c:v>Schizophrenia.com</c:v>
                </c:pt>
                <c:pt idx="7">
                  <c:v>Facebook</c:v>
                </c:pt>
                <c:pt idx="8">
                  <c:v>NAMI</c:v>
                </c:pt>
                <c:pt idx="9">
                  <c:v>Google</c:v>
                </c:pt>
                <c:pt idx="10">
                  <c:v>WebMD</c:v>
                </c:pt>
              </c:strCache>
            </c:strRef>
          </c:cat>
          <c:val>
            <c:numRef>
              <c:f>Sheet1!$B$2:$B$12</c:f>
              <c:numCache>
                <c:formatCode>0%</c:formatCode>
                <c:ptCount val="11"/>
                <c:pt idx="0">
                  <c:v>0.12000000000000002</c:v>
                </c:pt>
                <c:pt idx="1">
                  <c:v>0.19</c:v>
                </c:pt>
                <c:pt idx="2">
                  <c:v>3.0000000000000002E-2</c:v>
                </c:pt>
                <c:pt idx="3">
                  <c:v>3.0000000000000002E-2</c:v>
                </c:pt>
                <c:pt idx="4">
                  <c:v>3.0000000000000002E-2</c:v>
                </c:pt>
                <c:pt idx="5">
                  <c:v>3.0000000000000002E-2</c:v>
                </c:pt>
                <c:pt idx="6">
                  <c:v>3.0000000000000002E-2</c:v>
                </c:pt>
                <c:pt idx="7">
                  <c:v>0.05</c:v>
                </c:pt>
                <c:pt idx="8">
                  <c:v>0.1</c:v>
                </c:pt>
                <c:pt idx="9">
                  <c:v>0.15000000000000008</c:v>
                </c:pt>
                <c:pt idx="10">
                  <c:v>0.17</c:v>
                </c:pt>
              </c:numCache>
            </c:numRef>
          </c:val>
        </c:ser>
        <c:dLbls>
          <c:showLegendKey val="0"/>
          <c:showVal val="0"/>
          <c:showCatName val="0"/>
          <c:showSerName val="0"/>
          <c:showPercent val="0"/>
          <c:showBubbleSize val="0"/>
        </c:dLbls>
        <c:gapWidth val="150"/>
        <c:axId val="247647136"/>
        <c:axId val="247647696"/>
      </c:barChart>
      <c:catAx>
        <c:axId val="247647136"/>
        <c:scaling>
          <c:orientation val="minMax"/>
        </c:scaling>
        <c:delete val="0"/>
        <c:axPos val="l"/>
        <c:numFmt formatCode="General" sourceLinked="0"/>
        <c:majorTickMark val="out"/>
        <c:minorTickMark val="none"/>
        <c:tickLblPos val="nextTo"/>
        <c:txPr>
          <a:bodyPr/>
          <a:lstStyle/>
          <a:p>
            <a:pPr>
              <a:defRPr sz="1200"/>
            </a:pPr>
            <a:endParaRPr lang="en-US"/>
          </a:p>
        </c:txPr>
        <c:crossAx val="247647696"/>
        <c:crosses val="autoZero"/>
        <c:auto val="1"/>
        <c:lblAlgn val="ctr"/>
        <c:lblOffset val="100"/>
        <c:noMultiLvlLbl val="0"/>
      </c:catAx>
      <c:valAx>
        <c:axId val="247647696"/>
        <c:scaling>
          <c:orientation val="minMax"/>
          <c:max val="0.5"/>
          <c:min val="0"/>
        </c:scaling>
        <c:delete val="1"/>
        <c:axPos val="b"/>
        <c:numFmt formatCode="0%" sourceLinked="1"/>
        <c:majorTickMark val="out"/>
        <c:minorTickMark val="none"/>
        <c:tickLblPos val="none"/>
        <c:crossAx val="247647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648481439820006E-2"/>
          <c:y val="7.6894181446554133E-2"/>
          <c:w val="0.79130393700787405"/>
          <c:h val="0.81441029251828212"/>
        </c:manualLayout>
      </c:layout>
      <c:barChart>
        <c:barDir val="col"/>
        <c:grouping val="stacked"/>
        <c:varyColors val="0"/>
        <c:ser>
          <c:idx val="0"/>
          <c:order val="0"/>
          <c:tx>
            <c:strRef>
              <c:f>Sheet1!$A$2</c:f>
              <c:strCache>
                <c:ptCount val="1"/>
                <c:pt idx="0">
                  <c:v>Never</c:v>
                </c:pt>
              </c:strCache>
            </c:strRef>
          </c:tx>
          <c:spPr>
            <a:solidFill>
              <a:schemeClr val="accent5"/>
            </a:solidFill>
          </c:spPr>
          <c:invertIfNegative val="0"/>
          <c:dLbls>
            <c:dLbl>
              <c:idx val="0"/>
              <c:tx>
                <c:rich>
                  <a:bodyPr/>
                  <a:lstStyle/>
                  <a:p>
                    <a:pPr>
                      <a:defRPr sz="1800">
                        <a:solidFill>
                          <a:schemeClr val="bg1"/>
                        </a:solidFill>
                      </a:defRPr>
                    </a:pPr>
                    <a:r>
                      <a:rPr lang="en-US" sz="1800" dirty="0" smtClean="0"/>
                      <a:t>53%</a:t>
                    </a:r>
                    <a:endParaRPr lang="en-US" sz="1800" dirty="0"/>
                  </a:p>
                </c:rich>
              </c:tx>
              <c:numFmt formatCode="General" sourceLinked="0"/>
              <c:spPr/>
              <c:showLegendKey val="0"/>
              <c:showVal val="1"/>
              <c:showCatName val="0"/>
              <c:showSerName val="0"/>
              <c:showPercent val="0"/>
              <c:showBubbleSize val="0"/>
              <c:extLst>
                <c:ext xmlns:c15="http://schemas.microsoft.com/office/drawing/2012/chart" uri="{CE6537A1-D6FC-4f65-9D91-7224C49458BB}"/>
              </c:extLst>
            </c:dLbl>
            <c:numFmt formatCode="General" sourceLinked="0"/>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Sheet1!$B$2</c:f>
              <c:numCache>
                <c:formatCode>0%</c:formatCode>
                <c:ptCount val="1"/>
                <c:pt idx="0">
                  <c:v>0.53</c:v>
                </c:pt>
              </c:numCache>
            </c:numRef>
          </c:val>
        </c:ser>
        <c:ser>
          <c:idx val="1"/>
          <c:order val="1"/>
          <c:tx>
            <c:strRef>
              <c:f>Sheet1!$A$3</c:f>
              <c:strCache>
                <c:ptCount val="1"/>
                <c:pt idx="0">
                  <c:v>Rarely</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Sheet1!$B$3</c:f>
              <c:numCache>
                <c:formatCode>0%</c:formatCode>
                <c:ptCount val="1"/>
                <c:pt idx="0">
                  <c:v>0.16</c:v>
                </c:pt>
              </c:numCache>
            </c:numRef>
          </c:val>
        </c:ser>
        <c:ser>
          <c:idx val="2"/>
          <c:order val="2"/>
          <c:tx>
            <c:strRef>
              <c:f>Sheet1!$A$4</c:f>
              <c:strCache>
                <c:ptCount val="1"/>
                <c:pt idx="0">
                  <c:v>Sometimes</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Sheet1!$B$4</c:f>
              <c:numCache>
                <c:formatCode>0%</c:formatCode>
                <c:ptCount val="1"/>
                <c:pt idx="0">
                  <c:v>0.15000000000000005</c:v>
                </c:pt>
              </c:numCache>
            </c:numRef>
          </c:val>
        </c:ser>
        <c:ser>
          <c:idx val="3"/>
          <c:order val="3"/>
          <c:tx>
            <c:strRef>
              <c:f>Sheet1!$A$5</c:f>
              <c:strCache>
                <c:ptCount val="1"/>
                <c:pt idx="0">
                  <c:v>Often</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Sheet1!$B$5</c:f>
              <c:numCache>
                <c:formatCode>0%</c:formatCode>
                <c:ptCount val="1"/>
                <c:pt idx="0">
                  <c:v>0.11</c:v>
                </c:pt>
              </c:numCache>
            </c:numRef>
          </c:val>
        </c:ser>
        <c:ser>
          <c:idx val="4"/>
          <c:order val="4"/>
          <c:tx>
            <c:strRef>
              <c:f>Sheet1!$A$6</c:f>
              <c:strCache>
                <c:ptCount val="1"/>
                <c:pt idx="0">
                  <c:v>Very Often</c:v>
                </c:pt>
              </c:strCache>
            </c:strRef>
          </c:tx>
          <c:spPr>
            <a:solidFill>
              <a:schemeClr val="accent1"/>
            </a:solidFill>
          </c:spPr>
          <c:invertIfNegative val="0"/>
          <c:dLbls>
            <c:dLbl>
              <c:idx val="0"/>
              <c:layout>
                <c:manualLayout>
                  <c:x val="-7.9365079365079395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Sheet1!$B$6</c:f>
              <c:numCache>
                <c:formatCode>0%</c:formatCode>
                <c:ptCount val="1"/>
                <c:pt idx="0">
                  <c:v>6.0000000000000019E-2</c:v>
                </c:pt>
              </c:numCache>
            </c:numRef>
          </c:val>
        </c:ser>
        <c:dLbls>
          <c:showLegendKey val="0"/>
          <c:showVal val="0"/>
          <c:showCatName val="0"/>
          <c:showSerName val="0"/>
          <c:showPercent val="0"/>
          <c:showBubbleSize val="0"/>
        </c:dLbls>
        <c:gapWidth val="150"/>
        <c:overlap val="100"/>
        <c:axId val="247652736"/>
        <c:axId val="247653296"/>
      </c:barChart>
      <c:catAx>
        <c:axId val="247652736"/>
        <c:scaling>
          <c:orientation val="minMax"/>
        </c:scaling>
        <c:delete val="0"/>
        <c:axPos val="b"/>
        <c:numFmt formatCode="General" sourceLinked="0"/>
        <c:majorTickMark val="out"/>
        <c:minorTickMark val="none"/>
        <c:tickLblPos val="nextTo"/>
        <c:txPr>
          <a:bodyPr/>
          <a:lstStyle/>
          <a:p>
            <a:pPr>
              <a:defRPr sz="1400"/>
            </a:pPr>
            <a:endParaRPr lang="en-US"/>
          </a:p>
        </c:txPr>
        <c:crossAx val="247653296"/>
        <c:crosses val="autoZero"/>
        <c:auto val="1"/>
        <c:lblAlgn val="ctr"/>
        <c:lblOffset val="100"/>
        <c:noMultiLvlLbl val="0"/>
      </c:catAx>
      <c:valAx>
        <c:axId val="247653296"/>
        <c:scaling>
          <c:orientation val="minMax"/>
          <c:max val="1"/>
        </c:scaling>
        <c:delete val="1"/>
        <c:axPos val="l"/>
        <c:numFmt formatCode="0%" sourceLinked="1"/>
        <c:majorTickMark val="out"/>
        <c:minorTickMark val="none"/>
        <c:tickLblPos val="none"/>
        <c:crossAx val="247652736"/>
        <c:crosses val="autoZero"/>
        <c:crossBetween val="between"/>
      </c:valAx>
    </c:plotArea>
    <c:legend>
      <c:legendPos val="r"/>
      <c:layout>
        <c:manualLayout>
          <c:xMode val="edge"/>
          <c:yMode val="edge"/>
          <c:x val="0.81968003999500061"/>
          <c:y val="0.11137219029089866"/>
          <c:w val="0.16841519810023753"/>
          <c:h val="0.71638105910634731"/>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Stronly disagree</c:v>
                </c:pt>
              </c:strCache>
            </c:strRef>
          </c:tx>
          <c:spPr>
            <a:solidFill>
              <a:schemeClr val="accent2"/>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Sheet1!$B$2</c:f>
              <c:numCache>
                <c:formatCode>0%</c:formatCode>
                <c:ptCount val="1"/>
                <c:pt idx="0">
                  <c:v>0.17</c:v>
                </c:pt>
              </c:numCache>
            </c:numRef>
          </c:val>
        </c:ser>
        <c:ser>
          <c:idx val="1"/>
          <c:order val="1"/>
          <c:tx>
            <c:strRef>
              <c:f>Sheet1!$C$1</c:f>
              <c:strCache>
                <c:ptCount val="1"/>
                <c:pt idx="0">
                  <c:v>Somewhat disagree</c:v>
                </c:pt>
              </c:strCache>
            </c:strRef>
          </c:tx>
          <c:spPr>
            <a:solidFill>
              <a:schemeClr val="accent3"/>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Sheet1!$C$2</c:f>
              <c:numCache>
                <c:formatCode>0%</c:formatCode>
                <c:ptCount val="1"/>
                <c:pt idx="0">
                  <c:v>0.17</c:v>
                </c:pt>
              </c:numCache>
            </c:numRef>
          </c:val>
        </c:ser>
        <c:ser>
          <c:idx val="2"/>
          <c:order val="2"/>
          <c:tx>
            <c:strRef>
              <c:f>Sheet1!$D$1</c:f>
              <c:strCache>
                <c:ptCount val="1"/>
                <c:pt idx="0">
                  <c:v>Somewhat agree</c:v>
                </c:pt>
              </c:strCache>
            </c:strRef>
          </c:tx>
          <c:spPr>
            <a:solidFill>
              <a:schemeClr val="accent4"/>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Sheet1!$D$2</c:f>
              <c:numCache>
                <c:formatCode>0%</c:formatCode>
                <c:ptCount val="1"/>
                <c:pt idx="0">
                  <c:v>0.44</c:v>
                </c:pt>
              </c:numCache>
            </c:numRef>
          </c:val>
        </c:ser>
        <c:ser>
          <c:idx val="3"/>
          <c:order val="3"/>
          <c:tx>
            <c:strRef>
              <c:f>Sheet1!$E$1</c:f>
              <c:strCache>
                <c:ptCount val="1"/>
                <c:pt idx="0">
                  <c:v>Strongly agree</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Sheet1!$E$2</c:f>
              <c:numCache>
                <c:formatCode>0%</c:formatCode>
                <c:ptCount val="1"/>
                <c:pt idx="0">
                  <c:v>0.22</c:v>
                </c:pt>
              </c:numCache>
            </c:numRef>
          </c:val>
        </c:ser>
        <c:dLbls>
          <c:showLegendKey val="0"/>
          <c:showVal val="0"/>
          <c:showCatName val="0"/>
          <c:showSerName val="0"/>
          <c:showPercent val="0"/>
          <c:showBubbleSize val="0"/>
        </c:dLbls>
        <c:gapWidth val="300"/>
        <c:overlap val="100"/>
        <c:axId val="246378320"/>
        <c:axId val="246378880"/>
      </c:barChart>
      <c:catAx>
        <c:axId val="246378320"/>
        <c:scaling>
          <c:orientation val="minMax"/>
        </c:scaling>
        <c:delete val="1"/>
        <c:axPos val="l"/>
        <c:numFmt formatCode="General" sourceLinked="1"/>
        <c:majorTickMark val="out"/>
        <c:minorTickMark val="none"/>
        <c:tickLblPos val="none"/>
        <c:crossAx val="246378880"/>
        <c:crosses val="autoZero"/>
        <c:auto val="1"/>
        <c:lblAlgn val="ctr"/>
        <c:lblOffset val="100"/>
        <c:noMultiLvlLbl val="0"/>
      </c:catAx>
      <c:valAx>
        <c:axId val="246378880"/>
        <c:scaling>
          <c:orientation val="minMax"/>
          <c:max val="1"/>
        </c:scaling>
        <c:delete val="1"/>
        <c:axPos val="b"/>
        <c:numFmt formatCode="0%" sourceLinked="1"/>
        <c:majorTickMark val="out"/>
        <c:minorTickMark val="none"/>
        <c:tickLblPos val="none"/>
        <c:crossAx val="246378320"/>
        <c:crosses val="autoZero"/>
        <c:crossBetween val="between"/>
      </c:valAx>
    </c:plotArea>
    <c:legend>
      <c:legendPos val="b"/>
      <c:layout>
        <c:manualLayout>
          <c:xMode val="edge"/>
          <c:yMode val="edge"/>
          <c:x val="6.1390341495609402E-2"/>
          <c:y val="6.8614349209796727E-2"/>
          <c:w val="0.88722557157446313"/>
          <c:h val="8.4067784274032234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83828832708971"/>
          <c:y val="4.3137254901960784E-2"/>
          <c:w val="0.73997579047426265"/>
          <c:h val="0.86695445422263395"/>
        </c:manualLayout>
      </c:layout>
      <c:barChart>
        <c:barDir val="col"/>
        <c:grouping val="stacked"/>
        <c:varyColors val="0"/>
        <c:ser>
          <c:idx val="0"/>
          <c:order val="0"/>
          <c:tx>
            <c:strRef>
              <c:f>Sheet1!$B$1</c:f>
              <c:strCache>
                <c:ptCount val="1"/>
                <c:pt idx="0">
                  <c:v>Poor</c:v>
                </c:pt>
              </c:strCache>
            </c:strRef>
          </c:tx>
          <c:spPr>
            <a:solidFill>
              <a:schemeClr val="tx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Sheet1!$B$2</c:f>
              <c:numCache>
                <c:formatCode>0%</c:formatCode>
                <c:ptCount val="1"/>
                <c:pt idx="0">
                  <c:v>7.0000000000000021E-2</c:v>
                </c:pt>
              </c:numCache>
            </c:numRef>
          </c:val>
        </c:ser>
        <c:ser>
          <c:idx val="1"/>
          <c:order val="1"/>
          <c:tx>
            <c:strRef>
              <c:f>Sheet1!$C$1</c:f>
              <c:strCache>
                <c:ptCount val="1"/>
                <c:pt idx="0">
                  <c:v>Fair</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Sheet1!$C$2</c:f>
              <c:numCache>
                <c:formatCode>0%</c:formatCode>
                <c:ptCount val="1"/>
                <c:pt idx="0">
                  <c:v>0.24000000000000007</c:v>
                </c:pt>
              </c:numCache>
            </c:numRef>
          </c:val>
        </c:ser>
        <c:ser>
          <c:idx val="2"/>
          <c:order val="2"/>
          <c:tx>
            <c:strRef>
              <c:f>Sheet1!$D$1</c:f>
              <c:strCache>
                <c:ptCount val="1"/>
                <c:pt idx="0">
                  <c:v>Good</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Sheet1!$D$2</c:f>
              <c:numCache>
                <c:formatCode>0%</c:formatCode>
                <c:ptCount val="1"/>
                <c:pt idx="0">
                  <c:v>0.39000000000000018</c:v>
                </c:pt>
              </c:numCache>
            </c:numRef>
          </c:val>
        </c:ser>
        <c:ser>
          <c:idx val="3"/>
          <c:order val="3"/>
          <c:tx>
            <c:strRef>
              <c:f>Sheet1!$E$1</c:f>
              <c:strCache>
                <c:ptCount val="1"/>
                <c:pt idx="0">
                  <c:v>Very Good</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Sheet1!$E$2</c:f>
              <c:numCache>
                <c:formatCode>0%</c:formatCode>
                <c:ptCount val="1"/>
                <c:pt idx="0">
                  <c:v>0.15000000000000008</c:v>
                </c:pt>
              </c:numCache>
            </c:numRef>
          </c:val>
        </c:ser>
        <c:ser>
          <c:idx val="4"/>
          <c:order val="4"/>
          <c:tx>
            <c:strRef>
              <c:f>Sheet1!$F$1</c:f>
              <c:strCache>
                <c:ptCount val="1"/>
                <c:pt idx="0">
                  <c:v>Excellent</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Sheet1!$F$2</c:f>
              <c:numCache>
                <c:formatCode>0%</c:formatCode>
                <c:ptCount val="1"/>
                <c:pt idx="0">
                  <c:v>0.15000000000000008</c:v>
                </c:pt>
              </c:numCache>
            </c:numRef>
          </c:val>
        </c:ser>
        <c:dLbls>
          <c:showLegendKey val="0"/>
          <c:showVal val="0"/>
          <c:showCatName val="0"/>
          <c:showSerName val="0"/>
          <c:showPercent val="0"/>
          <c:showBubbleSize val="0"/>
        </c:dLbls>
        <c:gapWidth val="150"/>
        <c:overlap val="100"/>
        <c:axId val="244475904"/>
        <c:axId val="244476464"/>
      </c:barChart>
      <c:catAx>
        <c:axId val="244475904"/>
        <c:scaling>
          <c:orientation val="minMax"/>
        </c:scaling>
        <c:delete val="0"/>
        <c:axPos val="b"/>
        <c:numFmt formatCode="General" sourceLinked="1"/>
        <c:majorTickMark val="out"/>
        <c:minorTickMark val="none"/>
        <c:tickLblPos val="nextTo"/>
        <c:crossAx val="244476464"/>
        <c:crosses val="autoZero"/>
        <c:auto val="1"/>
        <c:lblAlgn val="ctr"/>
        <c:lblOffset val="100"/>
        <c:noMultiLvlLbl val="0"/>
      </c:catAx>
      <c:valAx>
        <c:axId val="244476464"/>
        <c:scaling>
          <c:orientation val="minMax"/>
          <c:max val="1"/>
        </c:scaling>
        <c:delete val="1"/>
        <c:axPos val="l"/>
        <c:numFmt formatCode="0%" sourceLinked="1"/>
        <c:majorTickMark val="out"/>
        <c:minorTickMark val="none"/>
        <c:tickLblPos val="none"/>
        <c:crossAx val="244475904"/>
        <c:crosses val="autoZero"/>
        <c:crossBetween val="between"/>
      </c:valAx>
    </c:plotArea>
    <c:legend>
      <c:legendPos val="l"/>
      <c:overlay val="0"/>
    </c:legend>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961603269041573E-2"/>
          <c:y val="4.3137254901960784E-2"/>
          <c:w val="0.76649343204533338"/>
          <c:h val="0.86303288559518332"/>
        </c:manualLayout>
      </c:layout>
      <c:barChart>
        <c:barDir val="col"/>
        <c:grouping val="stacked"/>
        <c:varyColors val="0"/>
        <c:ser>
          <c:idx val="0"/>
          <c:order val="0"/>
          <c:tx>
            <c:strRef>
              <c:f>Sheet1!$B$1</c:f>
              <c:strCache>
                <c:ptCount val="1"/>
                <c:pt idx="0">
                  <c:v>Poor</c:v>
                </c:pt>
              </c:strCache>
            </c:strRef>
          </c:tx>
          <c:spPr>
            <a:solidFill>
              <a:schemeClr val="tx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Sheet1!$B$2</c:f>
              <c:numCache>
                <c:formatCode>0%</c:formatCode>
                <c:ptCount val="1"/>
                <c:pt idx="0">
                  <c:v>0.18000000000000008</c:v>
                </c:pt>
              </c:numCache>
            </c:numRef>
          </c:val>
        </c:ser>
        <c:ser>
          <c:idx val="1"/>
          <c:order val="1"/>
          <c:tx>
            <c:strRef>
              <c:f>Sheet1!$C$1</c:f>
              <c:strCache>
                <c:ptCount val="1"/>
                <c:pt idx="0">
                  <c:v>Fair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Sheet1!$C$2</c:f>
              <c:numCache>
                <c:formatCode>0%</c:formatCode>
                <c:ptCount val="1"/>
                <c:pt idx="0">
                  <c:v>0.35000000000000014</c:v>
                </c:pt>
              </c:numCache>
            </c:numRef>
          </c:val>
        </c:ser>
        <c:ser>
          <c:idx val="2"/>
          <c:order val="2"/>
          <c:tx>
            <c:strRef>
              <c:f>Sheet1!$D$1</c:f>
              <c:strCache>
                <c:ptCount val="1"/>
                <c:pt idx="0">
                  <c:v>Good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Sheet1!$D$2</c:f>
              <c:numCache>
                <c:formatCode>0%</c:formatCode>
                <c:ptCount val="1"/>
                <c:pt idx="0">
                  <c:v>0.24000000000000007</c:v>
                </c:pt>
              </c:numCache>
            </c:numRef>
          </c:val>
        </c:ser>
        <c:ser>
          <c:idx val="3"/>
          <c:order val="3"/>
          <c:tx>
            <c:strRef>
              <c:f>Sheet1!$E$1</c:f>
              <c:strCache>
                <c:ptCount val="1"/>
                <c:pt idx="0">
                  <c:v>Very Good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Sheet1!$E$2</c:f>
              <c:numCache>
                <c:formatCode>0%</c:formatCode>
                <c:ptCount val="1"/>
                <c:pt idx="0">
                  <c:v>0.13</c:v>
                </c:pt>
              </c:numCache>
            </c:numRef>
          </c:val>
        </c:ser>
        <c:ser>
          <c:idx val="4"/>
          <c:order val="4"/>
          <c:tx>
            <c:strRef>
              <c:f>Sheet1!$F$1</c:f>
              <c:strCache>
                <c:ptCount val="1"/>
                <c:pt idx="0">
                  <c:v>Excellent</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Sheet1!$F$2</c:f>
              <c:numCache>
                <c:formatCode>0%</c:formatCode>
                <c:ptCount val="1"/>
                <c:pt idx="0">
                  <c:v>0.1</c:v>
                </c:pt>
              </c:numCache>
            </c:numRef>
          </c:val>
        </c:ser>
        <c:dLbls>
          <c:showLegendKey val="0"/>
          <c:showVal val="0"/>
          <c:showCatName val="0"/>
          <c:showSerName val="0"/>
          <c:showPercent val="0"/>
          <c:showBubbleSize val="0"/>
        </c:dLbls>
        <c:gapWidth val="150"/>
        <c:overlap val="100"/>
        <c:axId val="244826496"/>
        <c:axId val="244827056"/>
      </c:barChart>
      <c:catAx>
        <c:axId val="244826496"/>
        <c:scaling>
          <c:orientation val="minMax"/>
        </c:scaling>
        <c:delete val="0"/>
        <c:axPos val="b"/>
        <c:numFmt formatCode="General" sourceLinked="1"/>
        <c:majorTickMark val="out"/>
        <c:minorTickMark val="none"/>
        <c:tickLblPos val="nextTo"/>
        <c:txPr>
          <a:bodyPr/>
          <a:lstStyle/>
          <a:p>
            <a:pPr>
              <a:defRPr>
                <a:solidFill>
                  <a:schemeClr val="tx1"/>
                </a:solidFill>
              </a:defRPr>
            </a:pPr>
            <a:endParaRPr lang="en-US"/>
          </a:p>
        </c:txPr>
        <c:crossAx val="244827056"/>
        <c:crosses val="autoZero"/>
        <c:auto val="1"/>
        <c:lblAlgn val="ctr"/>
        <c:lblOffset val="100"/>
        <c:noMultiLvlLbl val="0"/>
      </c:catAx>
      <c:valAx>
        <c:axId val="244827056"/>
        <c:scaling>
          <c:orientation val="minMax"/>
          <c:max val="1"/>
        </c:scaling>
        <c:delete val="1"/>
        <c:axPos val="l"/>
        <c:numFmt formatCode="0%" sourceLinked="1"/>
        <c:majorTickMark val="out"/>
        <c:minorTickMark val="none"/>
        <c:tickLblPos val="none"/>
        <c:crossAx val="244826496"/>
        <c:crosses val="autoZero"/>
        <c:crossBetween val="between"/>
      </c:valAx>
    </c:plotArea>
    <c:plotVisOnly val="1"/>
    <c:dispBlanksAs val="gap"/>
    <c:showDLblsOverMax val="0"/>
  </c:chart>
  <c:txPr>
    <a:bodyPr/>
    <a:lstStyle/>
    <a:p>
      <a:pPr>
        <a:defRPr sz="1400">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59458913789606E-2"/>
          <c:y val="0.25"/>
          <c:w val="0.75892363214213654"/>
          <c:h val="0.6875"/>
        </c:manualLayout>
      </c:layout>
      <c:barChart>
        <c:barDir val="col"/>
        <c:grouping val="stacked"/>
        <c:varyColors val="0"/>
        <c:ser>
          <c:idx val="0"/>
          <c:order val="0"/>
          <c:tx>
            <c:strRef>
              <c:f>Sheet1!$B$1</c:f>
              <c:strCache>
                <c:ptCount val="1"/>
                <c:pt idx="0">
                  <c:v>Not at all satisfied</c:v>
                </c:pt>
              </c:strCache>
            </c:strRef>
          </c:tx>
          <c:spPr>
            <a:solidFill>
              <a:schemeClr val="accent5"/>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Sheet1!$B$2</c:f>
              <c:numCache>
                <c:formatCode>0%</c:formatCode>
                <c:ptCount val="1"/>
                <c:pt idx="0">
                  <c:v>0.14000000000000001</c:v>
                </c:pt>
              </c:numCache>
            </c:numRef>
          </c:val>
        </c:ser>
        <c:ser>
          <c:idx val="1"/>
          <c:order val="1"/>
          <c:tx>
            <c:strRef>
              <c:f>Sheet1!$C$1</c:f>
              <c:strCache>
                <c:ptCount val="1"/>
                <c:pt idx="0">
                  <c:v>Somewhat satisfied</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Sheet1!$C$2</c:f>
              <c:numCache>
                <c:formatCode>0%</c:formatCode>
                <c:ptCount val="1"/>
                <c:pt idx="0">
                  <c:v>0.4</c:v>
                </c:pt>
              </c:numCache>
            </c:numRef>
          </c:val>
        </c:ser>
        <c:ser>
          <c:idx val="2"/>
          <c:order val="2"/>
          <c:tx>
            <c:strRef>
              <c:f>Sheet1!$D$1</c:f>
              <c:strCache>
                <c:ptCount val="1"/>
                <c:pt idx="0">
                  <c:v>Satisfied</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Sheet1!$D$2</c:f>
              <c:numCache>
                <c:formatCode>0%</c:formatCode>
                <c:ptCount val="1"/>
                <c:pt idx="0">
                  <c:v>0.18000000000000005</c:v>
                </c:pt>
              </c:numCache>
            </c:numRef>
          </c:val>
        </c:ser>
        <c:ser>
          <c:idx val="3"/>
          <c:order val="3"/>
          <c:tx>
            <c:strRef>
              <c:f>Sheet1!$E$1</c:f>
              <c:strCache>
                <c:ptCount val="1"/>
                <c:pt idx="0">
                  <c:v>Very satisfied</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Sheet1!$E$2</c:f>
              <c:numCache>
                <c:formatCode>0%</c:formatCode>
                <c:ptCount val="1"/>
                <c:pt idx="0">
                  <c:v>0.17</c:v>
                </c:pt>
              </c:numCache>
            </c:numRef>
          </c:val>
        </c:ser>
        <c:ser>
          <c:idx val="4"/>
          <c:order val="4"/>
          <c:tx>
            <c:strRef>
              <c:f>Sheet1!$F$1</c:f>
              <c:strCache>
                <c:ptCount val="1"/>
                <c:pt idx="0">
                  <c:v>Extremely satisfied</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Sheet1!$F$2</c:f>
              <c:numCache>
                <c:formatCode>0%</c:formatCode>
                <c:ptCount val="1"/>
                <c:pt idx="0">
                  <c:v>0.11</c:v>
                </c:pt>
              </c:numCache>
            </c:numRef>
          </c:val>
        </c:ser>
        <c:dLbls>
          <c:showLegendKey val="0"/>
          <c:showVal val="0"/>
          <c:showCatName val="0"/>
          <c:showSerName val="0"/>
          <c:showPercent val="0"/>
          <c:showBubbleSize val="0"/>
        </c:dLbls>
        <c:gapWidth val="250"/>
        <c:overlap val="100"/>
        <c:axId val="245158848"/>
        <c:axId val="245159408"/>
      </c:barChart>
      <c:catAx>
        <c:axId val="245158848"/>
        <c:scaling>
          <c:orientation val="minMax"/>
        </c:scaling>
        <c:delete val="0"/>
        <c:axPos val="b"/>
        <c:title>
          <c:tx>
            <c:rich>
              <a:bodyPr/>
              <a:lstStyle/>
              <a:p>
                <a:pPr>
                  <a:defRPr sz="1600" b="0"/>
                </a:pPr>
                <a:r>
                  <a:rPr lang="en-US" sz="1600" b="0" dirty="0" smtClean="0"/>
                  <a:t>Total</a:t>
                </a:r>
                <a:endParaRPr lang="en-US" sz="1600" b="0" dirty="0"/>
              </a:p>
            </c:rich>
          </c:tx>
          <c:overlay val="0"/>
        </c:title>
        <c:numFmt formatCode="General" sourceLinked="0"/>
        <c:majorTickMark val="none"/>
        <c:minorTickMark val="none"/>
        <c:tickLblPos val="none"/>
        <c:crossAx val="245159408"/>
        <c:crosses val="autoZero"/>
        <c:auto val="1"/>
        <c:lblAlgn val="ctr"/>
        <c:lblOffset val="100"/>
        <c:noMultiLvlLbl val="0"/>
      </c:catAx>
      <c:valAx>
        <c:axId val="245159408"/>
        <c:scaling>
          <c:orientation val="minMax"/>
          <c:max val="1"/>
        </c:scaling>
        <c:delete val="1"/>
        <c:axPos val="l"/>
        <c:numFmt formatCode="0%" sourceLinked="1"/>
        <c:majorTickMark val="out"/>
        <c:minorTickMark val="none"/>
        <c:tickLblPos val="none"/>
        <c:crossAx val="245158848"/>
        <c:crosses val="autoZero"/>
        <c:crossBetween val="between"/>
      </c:valAx>
    </c:plotArea>
    <c:legend>
      <c:legendPos val="l"/>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227186445444417"/>
          <c:y val="4.0348388087674568E-2"/>
          <c:w val="0.55596468410198729"/>
          <c:h val="0.85449939622970872"/>
        </c:manualLayout>
      </c:layout>
      <c:barChart>
        <c:barDir val="bar"/>
        <c:grouping val="stacked"/>
        <c:varyColors val="0"/>
        <c:ser>
          <c:idx val="0"/>
          <c:order val="0"/>
          <c:tx>
            <c:strRef>
              <c:f>Sheet1!$B$1</c:f>
              <c:strCache>
                <c:ptCount val="1"/>
                <c:pt idx="0">
                  <c:v>Very important</c:v>
                </c:pt>
              </c:strCache>
            </c:strRef>
          </c:tx>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Mental health professionals (n=438)</c:v>
                </c:pt>
                <c:pt idx="1">
                  <c:v>Spouse/partner (n=279)</c:v>
                </c:pt>
                <c:pt idx="2">
                  <c:v>Parents (n=385)</c:v>
                </c:pt>
                <c:pt idx="3">
                  <c:v>Health care professionals (n=440)</c:v>
                </c:pt>
                <c:pt idx="4">
                  <c:v>Friends (n=417)</c:v>
                </c:pt>
                <c:pt idx="5">
                  <c:v>Siblings (n=400)</c:v>
                </c:pt>
                <c:pt idx="6">
                  <c:v>Relatives other than parents (n=411)</c:v>
                </c:pt>
                <c:pt idx="7">
                  <c:v>People at your place of worship (n=286)</c:v>
                </c:pt>
                <c:pt idx="8">
                  <c:v>Co-workers or boss (n=256)</c:v>
                </c:pt>
                <c:pt idx="9">
                  <c:v>Neighbors (n=404)</c:v>
                </c:pt>
              </c:strCache>
            </c:strRef>
          </c:cat>
          <c:val>
            <c:numRef>
              <c:f>Sheet1!$B$2:$B$11</c:f>
              <c:numCache>
                <c:formatCode>0%</c:formatCode>
                <c:ptCount val="10"/>
                <c:pt idx="0">
                  <c:v>0.26</c:v>
                </c:pt>
                <c:pt idx="1">
                  <c:v>0.14000000000000001</c:v>
                </c:pt>
                <c:pt idx="2">
                  <c:v>0.19</c:v>
                </c:pt>
                <c:pt idx="3">
                  <c:v>0.24000000000000007</c:v>
                </c:pt>
                <c:pt idx="4">
                  <c:v>0.25</c:v>
                </c:pt>
                <c:pt idx="5">
                  <c:v>0.18000000000000008</c:v>
                </c:pt>
                <c:pt idx="6">
                  <c:v>0.21000000000000008</c:v>
                </c:pt>
                <c:pt idx="7">
                  <c:v>0.16</c:v>
                </c:pt>
                <c:pt idx="8">
                  <c:v>0.16</c:v>
                </c:pt>
                <c:pt idx="9">
                  <c:v>0.14000000000000001</c:v>
                </c:pt>
              </c:numCache>
            </c:numRef>
          </c:val>
        </c:ser>
        <c:ser>
          <c:idx val="1"/>
          <c:order val="1"/>
          <c:tx>
            <c:strRef>
              <c:f>Sheet1!$C$1</c:f>
              <c:strCache>
                <c:ptCount val="1"/>
                <c:pt idx="0">
                  <c:v>Extremely important</c:v>
                </c:pt>
              </c:strCache>
            </c:strRef>
          </c:tx>
          <c:spPr>
            <a:solidFill>
              <a:schemeClr val="accent1">
                <a:lumMod val="50000"/>
              </a:schemeClr>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Mental health professionals (n=438)</c:v>
                </c:pt>
                <c:pt idx="1">
                  <c:v>Spouse/partner (n=279)</c:v>
                </c:pt>
                <c:pt idx="2">
                  <c:v>Parents (n=385)</c:v>
                </c:pt>
                <c:pt idx="3">
                  <c:v>Health care professionals (n=440)</c:v>
                </c:pt>
                <c:pt idx="4">
                  <c:v>Friends (n=417)</c:v>
                </c:pt>
                <c:pt idx="5">
                  <c:v>Siblings (n=400)</c:v>
                </c:pt>
                <c:pt idx="6">
                  <c:v>Relatives other than parents (n=411)</c:v>
                </c:pt>
                <c:pt idx="7">
                  <c:v>People at your place of worship (n=286)</c:v>
                </c:pt>
                <c:pt idx="8">
                  <c:v>Co-workers or boss (n=256)</c:v>
                </c:pt>
                <c:pt idx="9">
                  <c:v>Neighbors (n=404)</c:v>
                </c:pt>
              </c:strCache>
            </c:strRef>
          </c:cat>
          <c:val>
            <c:numRef>
              <c:f>Sheet1!$C$2:$C$11</c:f>
              <c:numCache>
                <c:formatCode>0%</c:formatCode>
                <c:ptCount val="10"/>
                <c:pt idx="0">
                  <c:v>0.47000000000000008</c:v>
                </c:pt>
                <c:pt idx="1">
                  <c:v>0.56999999999999995</c:v>
                </c:pt>
                <c:pt idx="2">
                  <c:v>0.43000000000000016</c:v>
                </c:pt>
                <c:pt idx="3">
                  <c:v>0.32000000000000017</c:v>
                </c:pt>
                <c:pt idx="4">
                  <c:v>0.26</c:v>
                </c:pt>
                <c:pt idx="5">
                  <c:v>0.31000000000000016</c:v>
                </c:pt>
                <c:pt idx="6">
                  <c:v>0.21000000000000008</c:v>
                </c:pt>
                <c:pt idx="7">
                  <c:v>0.25</c:v>
                </c:pt>
                <c:pt idx="8">
                  <c:v>0.22</c:v>
                </c:pt>
                <c:pt idx="9">
                  <c:v>0.13</c:v>
                </c:pt>
              </c:numCache>
            </c:numRef>
          </c:val>
        </c:ser>
        <c:dLbls>
          <c:showLegendKey val="0"/>
          <c:showVal val="0"/>
          <c:showCatName val="0"/>
          <c:showSerName val="0"/>
          <c:showPercent val="0"/>
          <c:showBubbleSize val="0"/>
        </c:dLbls>
        <c:gapWidth val="75"/>
        <c:overlap val="100"/>
        <c:axId val="245162208"/>
        <c:axId val="245162768"/>
      </c:barChart>
      <c:catAx>
        <c:axId val="245162208"/>
        <c:scaling>
          <c:orientation val="maxMin"/>
        </c:scaling>
        <c:delete val="0"/>
        <c:axPos val="l"/>
        <c:numFmt formatCode="General" sourceLinked="0"/>
        <c:majorTickMark val="none"/>
        <c:minorTickMark val="none"/>
        <c:tickLblPos val="nextTo"/>
        <c:txPr>
          <a:bodyPr/>
          <a:lstStyle/>
          <a:p>
            <a:pPr>
              <a:defRPr sz="1150"/>
            </a:pPr>
            <a:endParaRPr lang="en-US"/>
          </a:p>
        </c:txPr>
        <c:crossAx val="245162768"/>
        <c:crosses val="autoZero"/>
        <c:auto val="1"/>
        <c:lblAlgn val="ctr"/>
        <c:lblOffset val="100"/>
        <c:noMultiLvlLbl val="0"/>
      </c:catAx>
      <c:valAx>
        <c:axId val="245162768"/>
        <c:scaling>
          <c:orientation val="minMax"/>
          <c:max val="1"/>
        </c:scaling>
        <c:delete val="1"/>
        <c:axPos val="t"/>
        <c:numFmt formatCode="0%" sourceLinked="1"/>
        <c:majorTickMark val="out"/>
        <c:minorTickMark val="none"/>
        <c:tickLblPos val="none"/>
        <c:crossAx val="245162208"/>
        <c:crosses val="autoZero"/>
        <c:crossBetween val="between"/>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6"/>
                <c:pt idx="0">
                  <c:v>Cell phone without applications or internet connection</c:v>
                </c:pt>
                <c:pt idx="1">
                  <c:v>Public computer</c:v>
                </c:pt>
                <c:pt idx="2">
                  <c:v>Tablet</c:v>
                </c:pt>
                <c:pt idx="3">
                  <c:v>Landline phone</c:v>
                </c:pt>
                <c:pt idx="4">
                  <c:v>Smartphone</c:v>
                </c:pt>
                <c:pt idx="5">
                  <c:v>Personal computer</c:v>
                </c:pt>
              </c:strCache>
            </c:strRef>
          </c:cat>
          <c:val>
            <c:numRef>
              <c:f>Sheet1!$B$2:$B$10</c:f>
              <c:numCache>
                <c:formatCode>0%</c:formatCode>
                <c:ptCount val="6"/>
                <c:pt idx="0">
                  <c:v>0.31000000000000016</c:v>
                </c:pt>
                <c:pt idx="1">
                  <c:v>0.32000000000000017</c:v>
                </c:pt>
                <c:pt idx="2">
                  <c:v>0.35000000000000014</c:v>
                </c:pt>
                <c:pt idx="3">
                  <c:v>0.52</c:v>
                </c:pt>
                <c:pt idx="4">
                  <c:v>0.54</c:v>
                </c:pt>
                <c:pt idx="5">
                  <c:v>0.89</c:v>
                </c:pt>
              </c:numCache>
            </c:numRef>
          </c:val>
        </c:ser>
        <c:dLbls>
          <c:showLegendKey val="0"/>
          <c:showVal val="0"/>
          <c:showCatName val="0"/>
          <c:showSerName val="0"/>
          <c:showPercent val="0"/>
          <c:showBubbleSize val="0"/>
        </c:dLbls>
        <c:gapWidth val="75"/>
        <c:axId val="243746816"/>
        <c:axId val="243747376"/>
      </c:barChart>
      <c:catAx>
        <c:axId val="243746816"/>
        <c:scaling>
          <c:orientation val="minMax"/>
        </c:scaling>
        <c:delete val="0"/>
        <c:axPos val="l"/>
        <c:numFmt formatCode="General" sourceLinked="0"/>
        <c:majorTickMark val="out"/>
        <c:minorTickMark val="none"/>
        <c:tickLblPos val="nextTo"/>
        <c:txPr>
          <a:bodyPr/>
          <a:lstStyle/>
          <a:p>
            <a:pPr>
              <a:defRPr sz="1400"/>
            </a:pPr>
            <a:endParaRPr lang="en-US"/>
          </a:p>
        </c:txPr>
        <c:crossAx val="243747376"/>
        <c:crosses val="autoZero"/>
        <c:auto val="1"/>
        <c:lblAlgn val="ctr"/>
        <c:lblOffset val="100"/>
        <c:noMultiLvlLbl val="0"/>
      </c:catAx>
      <c:valAx>
        <c:axId val="243747376"/>
        <c:scaling>
          <c:orientation val="minMax"/>
          <c:max val="1"/>
        </c:scaling>
        <c:delete val="1"/>
        <c:axPos val="b"/>
        <c:numFmt formatCode="0%" sourceLinked="1"/>
        <c:majorTickMark val="out"/>
        <c:minorTickMark val="none"/>
        <c:tickLblPos val="none"/>
        <c:crossAx val="24374681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0</c:v>
                </c:pt>
              </c:strCache>
            </c:strRef>
          </c:tx>
          <c:spPr>
            <a:solidFill>
              <a:schemeClr val="accent5"/>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Personal computer</c:v>
                </c:pt>
                <c:pt idx="1">
                  <c:v>Smartphone</c:v>
                </c:pt>
                <c:pt idx="2">
                  <c:v>Tablet</c:v>
                </c:pt>
                <c:pt idx="3">
                  <c:v>Public computer</c:v>
                </c:pt>
                <c:pt idx="4">
                  <c:v>Landline phone</c:v>
                </c:pt>
                <c:pt idx="5">
                  <c:v>Cell phone</c:v>
                </c:pt>
              </c:strCache>
            </c:strRef>
          </c:cat>
          <c:val>
            <c:numRef>
              <c:f>Sheet1!$B$2:$B$7</c:f>
              <c:numCache>
                <c:formatCode>0%</c:formatCode>
                <c:ptCount val="6"/>
                <c:pt idx="0">
                  <c:v>0.11</c:v>
                </c:pt>
                <c:pt idx="1">
                  <c:v>0.15000000000000005</c:v>
                </c:pt>
                <c:pt idx="2">
                  <c:v>0.22</c:v>
                </c:pt>
                <c:pt idx="3">
                  <c:v>0.44</c:v>
                </c:pt>
                <c:pt idx="4">
                  <c:v>0.52</c:v>
                </c:pt>
                <c:pt idx="5">
                  <c:v>0.46</c:v>
                </c:pt>
              </c:numCache>
            </c:numRef>
          </c:val>
        </c:ser>
        <c:ser>
          <c:idx val="1"/>
          <c:order val="1"/>
          <c:tx>
            <c:strRef>
              <c:f>Sheet1!$C$1</c:f>
              <c:strCache>
                <c:ptCount val="1"/>
                <c:pt idx="0">
                  <c:v>1-2</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Personal computer</c:v>
                </c:pt>
                <c:pt idx="1">
                  <c:v>Smartphone</c:v>
                </c:pt>
                <c:pt idx="2">
                  <c:v>Tablet</c:v>
                </c:pt>
                <c:pt idx="3">
                  <c:v>Public computer</c:v>
                </c:pt>
                <c:pt idx="4">
                  <c:v>Landline phone</c:v>
                </c:pt>
                <c:pt idx="5">
                  <c:v>Cell phone</c:v>
                </c:pt>
              </c:strCache>
            </c:strRef>
          </c:cat>
          <c:val>
            <c:numRef>
              <c:f>Sheet1!$C$2:$C$7</c:f>
              <c:numCache>
                <c:formatCode>0%</c:formatCode>
                <c:ptCount val="6"/>
                <c:pt idx="0">
                  <c:v>0.25</c:v>
                </c:pt>
                <c:pt idx="1">
                  <c:v>0.38000000000000012</c:v>
                </c:pt>
                <c:pt idx="2">
                  <c:v>0.3600000000000001</c:v>
                </c:pt>
                <c:pt idx="3">
                  <c:v>0.39000000000000012</c:v>
                </c:pt>
                <c:pt idx="4">
                  <c:v>0.3600000000000001</c:v>
                </c:pt>
                <c:pt idx="5">
                  <c:v>0.46</c:v>
                </c:pt>
              </c:numCache>
            </c:numRef>
          </c:val>
        </c:ser>
        <c:ser>
          <c:idx val="2"/>
          <c:order val="2"/>
          <c:tx>
            <c:strRef>
              <c:f>Sheet1!$D$1</c:f>
              <c:strCache>
                <c:ptCount val="1"/>
                <c:pt idx="0">
                  <c:v>3-4</c:v>
                </c:pt>
              </c:strCache>
            </c:strRef>
          </c:tx>
          <c:invertIfNegative val="0"/>
          <c:dLbls>
            <c:dLbl>
              <c:idx val="0"/>
              <c:layout>
                <c:manualLayout>
                  <c:x val="2.3394818703217648E-3"/>
                  <c:y val="7.335958005249347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694468746962196E-3"/>
                  <c:y val="-8.333333333333336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Personal computer</c:v>
                </c:pt>
                <c:pt idx="1">
                  <c:v>Smartphone</c:v>
                </c:pt>
                <c:pt idx="2">
                  <c:v>Tablet</c:v>
                </c:pt>
                <c:pt idx="3">
                  <c:v>Public computer</c:v>
                </c:pt>
                <c:pt idx="4">
                  <c:v>Landline phone</c:v>
                </c:pt>
                <c:pt idx="5">
                  <c:v>Cell phone</c:v>
                </c:pt>
              </c:strCache>
            </c:strRef>
          </c:cat>
          <c:val>
            <c:numRef>
              <c:f>Sheet1!$D$2:$D$7</c:f>
              <c:numCache>
                <c:formatCode>0%</c:formatCode>
                <c:ptCount val="6"/>
                <c:pt idx="0">
                  <c:v>0.18000000000000005</c:v>
                </c:pt>
                <c:pt idx="1">
                  <c:v>0.16</c:v>
                </c:pt>
                <c:pt idx="2">
                  <c:v>0.26</c:v>
                </c:pt>
                <c:pt idx="3">
                  <c:v>7.0000000000000021E-2</c:v>
                </c:pt>
                <c:pt idx="4">
                  <c:v>0.05</c:v>
                </c:pt>
                <c:pt idx="5">
                  <c:v>3.0000000000000002E-2</c:v>
                </c:pt>
              </c:numCache>
            </c:numRef>
          </c:val>
        </c:ser>
        <c:ser>
          <c:idx val="3"/>
          <c:order val="3"/>
          <c:tx>
            <c:strRef>
              <c:f>Sheet1!$E$1</c:f>
              <c:strCache>
                <c:ptCount val="1"/>
                <c:pt idx="0">
                  <c:v>5-9</c:v>
                </c:pt>
              </c:strCache>
            </c:strRef>
          </c:tx>
          <c:invertIfNegative val="0"/>
          <c:dLbls>
            <c:dLbl>
              <c:idx val="0"/>
              <c:layout>
                <c:manualLayout>
                  <c:x val="4.2068873335277535E-3"/>
                  <c:y val="1.616797900262467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2274229610187613E-4"/>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8.3385454714016323E-3"/>
                  <c:y val="8.4058341105253577E-1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Personal computer</c:v>
                </c:pt>
                <c:pt idx="1">
                  <c:v>Smartphone</c:v>
                </c:pt>
                <c:pt idx="2">
                  <c:v>Tablet</c:v>
                </c:pt>
                <c:pt idx="3">
                  <c:v>Public computer</c:v>
                </c:pt>
                <c:pt idx="4">
                  <c:v>Landline phone</c:v>
                </c:pt>
                <c:pt idx="5">
                  <c:v>Cell phone</c:v>
                </c:pt>
              </c:strCache>
            </c:strRef>
          </c:cat>
          <c:val>
            <c:numRef>
              <c:f>Sheet1!$E$2:$E$7</c:f>
              <c:numCache>
                <c:formatCode>0%</c:formatCode>
                <c:ptCount val="6"/>
                <c:pt idx="0">
                  <c:v>0.27</c:v>
                </c:pt>
                <c:pt idx="1">
                  <c:v>0.17</c:v>
                </c:pt>
                <c:pt idx="2">
                  <c:v>0.15000000000000005</c:v>
                </c:pt>
                <c:pt idx="3">
                  <c:v>8.0000000000000029E-2</c:v>
                </c:pt>
                <c:pt idx="4">
                  <c:v>0.05</c:v>
                </c:pt>
                <c:pt idx="5">
                  <c:v>3.0000000000000002E-2</c:v>
                </c:pt>
              </c:numCache>
            </c:numRef>
          </c:val>
        </c:ser>
        <c:ser>
          <c:idx val="4"/>
          <c:order val="4"/>
          <c:tx>
            <c:strRef>
              <c:f>Sheet1!$F$1</c:f>
              <c:strCache>
                <c:ptCount val="1"/>
                <c:pt idx="0">
                  <c:v>10+</c:v>
                </c:pt>
              </c:strCache>
            </c:strRef>
          </c:tx>
          <c:spPr>
            <a:solidFill>
              <a:schemeClr val="accent1"/>
            </a:solidFill>
          </c:spPr>
          <c:invertIfNegative val="0"/>
          <c:dLbls>
            <c:dLbl>
              <c:idx val="0"/>
              <c:layout>
                <c:manualLayout>
                  <c:x val="4.2560999319529525E-3"/>
                  <c:y val="2.6709317585301862E-3"/>
                </c:manualLayout>
              </c:layout>
              <c:spPr/>
              <c:txPr>
                <a:bodyPr/>
                <a:lstStyle/>
                <a:p>
                  <a:pPr>
                    <a:defRPr>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4.2274229610187613E-4"/>
                  <c:y val="7.3353018372703336E-3"/>
                </c:manualLayout>
              </c:layout>
              <c:spPr/>
              <c:txPr>
                <a:bodyPr/>
                <a:lstStyle/>
                <a:p>
                  <a:pPr>
                    <a:defRPr>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4.6296296296296311E-3"/>
                  <c:y val="-1.082644356955380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8518518518518524E-2"/>
                  <c:y val="-1.7405511811023625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6179036648196757E-2"/>
                  <c:y val="-1.13251312335958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accent5"/>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Personal computer</c:v>
                </c:pt>
                <c:pt idx="1">
                  <c:v>Smartphone</c:v>
                </c:pt>
                <c:pt idx="2">
                  <c:v>Tablet</c:v>
                </c:pt>
                <c:pt idx="3">
                  <c:v>Public computer</c:v>
                </c:pt>
                <c:pt idx="4">
                  <c:v>Landline phone</c:v>
                </c:pt>
                <c:pt idx="5">
                  <c:v>Cell phone</c:v>
                </c:pt>
              </c:strCache>
            </c:strRef>
          </c:cat>
          <c:val>
            <c:numRef>
              <c:f>Sheet1!$F$2:$F$7</c:f>
              <c:numCache>
                <c:formatCode>0%</c:formatCode>
                <c:ptCount val="6"/>
                <c:pt idx="0">
                  <c:v>0.18000000000000005</c:v>
                </c:pt>
                <c:pt idx="1">
                  <c:v>0.14000000000000001</c:v>
                </c:pt>
                <c:pt idx="2">
                  <c:v>1.0000000000000004E-2</c:v>
                </c:pt>
                <c:pt idx="3">
                  <c:v>1.0000000000000004E-2</c:v>
                </c:pt>
                <c:pt idx="4">
                  <c:v>2.0000000000000007E-2</c:v>
                </c:pt>
                <c:pt idx="5">
                  <c:v>1.0000000000000004E-2</c:v>
                </c:pt>
              </c:numCache>
            </c:numRef>
          </c:val>
        </c:ser>
        <c:dLbls>
          <c:showLegendKey val="0"/>
          <c:showVal val="0"/>
          <c:showCatName val="0"/>
          <c:showSerName val="0"/>
          <c:showPercent val="0"/>
          <c:showBubbleSize val="0"/>
        </c:dLbls>
        <c:gapWidth val="150"/>
        <c:overlap val="100"/>
        <c:axId val="243751856"/>
        <c:axId val="243752416"/>
      </c:barChart>
      <c:catAx>
        <c:axId val="243751856"/>
        <c:scaling>
          <c:orientation val="minMax"/>
        </c:scaling>
        <c:delete val="0"/>
        <c:axPos val="b"/>
        <c:numFmt formatCode="General" sourceLinked="0"/>
        <c:majorTickMark val="out"/>
        <c:minorTickMark val="none"/>
        <c:tickLblPos val="nextTo"/>
        <c:txPr>
          <a:bodyPr/>
          <a:lstStyle/>
          <a:p>
            <a:pPr>
              <a:defRPr sz="1200"/>
            </a:pPr>
            <a:endParaRPr lang="en-US"/>
          </a:p>
        </c:txPr>
        <c:crossAx val="243752416"/>
        <c:crosses val="autoZero"/>
        <c:auto val="1"/>
        <c:lblAlgn val="ctr"/>
        <c:lblOffset val="100"/>
        <c:noMultiLvlLbl val="0"/>
      </c:catAx>
      <c:valAx>
        <c:axId val="243752416"/>
        <c:scaling>
          <c:orientation val="minMax"/>
          <c:max val="1"/>
        </c:scaling>
        <c:delete val="1"/>
        <c:axPos val="l"/>
        <c:numFmt formatCode="0%" sourceLinked="1"/>
        <c:majorTickMark val="out"/>
        <c:minorTickMark val="none"/>
        <c:tickLblPos val="none"/>
        <c:crossAx val="243751856"/>
        <c:crosses val="autoZero"/>
        <c:crossBetween val="between"/>
      </c:valAx>
    </c:plotArea>
    <c:legend>
      <c:legendPos val="r"/>
      <c:layout>
        <c:manualLayout>
          <c:xMode val="edge"/>
          <c:yMode val="edge"/>
          <c:x val="0.92775471072009974"/>
          <c:y val="4.8921259842519701E-2"/>
          <c:w val="6.2239034714218371E-2"/>
          <c:h val="0.75215715223097135"/>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Joining or participating in online chat rooms or discussion groups</c:v>
                </c:pt>
                <c:pt idx="1">
                  <c:v>Video chatting</c:v>
                </c:pt>
                <c:pt idx="2">
                  <c:v>Sending personal emails</c:v>
                </c:pt>
                <c:pt idx="3">
                  <c:v>Talking on the telephone including time on landline, cell phone or smartphone</c:v>
                </c:pt>
                <c:pt idx="4">
                  <c:v>Text messaging</c:v>
                </c:pt>
                <c:pt idx="5">
                  <c:v>Online gaming</c:v>
                </c:pt>
                <c:pt idx="6">
                  <c:v>On social networking sites</c:v>
                </c:pt>
                <c:pt idx="7">
                  <c:v>Surfing the Internet</c:v>
                </c:pt>
                <c:pt idx="8">
                  <c:v>Talking to someone in person</c:v>
                </c:pt>
              </c:strCache>
            </c:strRef>
          </c:cat>
          <c:val>
            <c:numRef>
              <c:f>Sheet1!$B$2:$B$10</c:f>
              <c:numCache>
                <c:formatCode>0.0</c:formatCode>
                <c:ptCount val="9"/>
                <c:pt idx="0">
                  <c:v>0.5</c:v>
                </c:pt>
                <c:pt idx="1">
                  <c:v>0.5</c:v>
                </c:pt>
                <c:pt idx="2">
                  <c:v>0.9</c:v>
                </c:pt>
                <c:pt idx="3">
                  <c:v>1.1000000000000001</c:v>
                </c:pt>
                <c:pt idx="4">
                  <c:v>1.3</c:v>
                </c:pt>
                <c:pt idx="5">
                  <c:v>1.4</c:v>
                </c:pt>
                <c:pt idx="6">
                  <c:v>2</c:v>
                </c:pt>
                <c:pt idx="7">
                  <c:v>2.7</c:v>
                </c:pt>
                <c:pt idx="8">
                  <c:v>3</c:v>
                </c:pt>
              </c:numCache>
            </c:numRef>
          </c:val>
        </c:ser>
        <c:dLbls>
          <c:showLegendKey val="0"/>
          <c:showVal val="0"/>
          <c:showCatName val="0"/>
          <c:showSerName val="0"/>
          <c:showPercent val="0"/>
          <c:showBubbleSize val="0"/>
        </c:dLbls>
        <c:gapWidth val="75"/>
        <c:axId val="245676944"/>
        <c:axId val="245677504"/>
      </c:barChart>
      <c:catAx>
        <c:axId val="245676944"/>
        <c:scaling>
          <c:orientation val="minMax"/>
        </c:scaling>
        <c:delete val="0"/>
        <c:axPos val="l"/>
        <c:numFmt formatCode="General" sourceLinked="0"/>
        <c:majorTickMark val="out"/>
        <c:minorTickMark val="none"/>
        <c:tickLblPos val="nextTo"/>
        <c:txPr>
          <a:bodyPr/>
          <a:lstStyle/>
          <a:p>
            <a:pPr>
              <a:defRPr sz="1260"/>
            </a:pPr>
            <a:endParaRPr lang="en-US"/>
          </a:p>
        </c:txPr>
        <c:crossAx val="245677504"/>
        <c:crosses val="autoZero"/>
        <c:auto val="1"/>
        <c:lblAlgn val="ctr"/>
        <c:lblOffset val="100"/>
        <c:noMultiLvlLbl val="0"/>
      </c:catAx>
      <c:valAx>
        <c:axId val="245677504"/>
        <c:scaling>
          <c:orientation val="minMax"/>
          <c:max val="5"/>
        </c:scaling>
        <c:delete val="1"/>
        <c:axPos val="b"/>
        <c:numFmt formatCode="0.0" sourceLinked="1"/>
        <c:majorTickMark val="out"/>
        <c:minorTickMark val="none"/>
        <c:tickLblPos val="none"/>
        <c:crossAx val="245676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11698" cy="461804"/>
          </a:xfrm>
          <a:prstGeom prst="rect">
            <a:avLst/>
          </a:prstGeom>
        </p:spPr>
        <p:txBody>
          <a:bodyPr vert="horz" wrap="square" lIns="90318" tIns="45159" rIns="90318" bIns="45159"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sz="quarter" idx="1"/>
          </p:nvPr>
        </p:nvSpPr>
        <p:spPr>
          <a:xfrm>
            <a:off x="3936769" y="1"/>
            <a:ext cx="3011698" cy="461804"/>
          </a:xfrm>
          <a:prstGeom prst="rect">
            <a:avLst/>
          </a:prstGeom>
        </p:spPr>
        <p:txBody>
          <a:bodyPr vert="horz" wrap="square" lIns="90318" tIns="45159" rIns="90318" bIns="45159" numCol="1" anchor="t" anchorCtr="0" compatLnSpc="1">
            <a:prstTxWarp prst="textNoShape">
              <a:avLst/>
            </a:prstTxWarp>
          </a:bodyPr>
          <a:lstStyle>
            <a:lvl1pPr algn="r">
              <a:defRPr sz="1200"/>
            </a:lvl1pPr>
          </a:lstStyle>
          <a:p>
            <a:fld id="{8911307B-4353-9E4A-BC59-1CD5EE5978C6}" type="datetime1">
              <a:rPr lang="en-US"/>
              <a:pPr/>
              <a:t>2/10/2015</a:t>
            </a:fld>
            <a:endParaRPr lang="en-US" dirty="0"/>
          </a:p>
        </p:txBody>
      </p:sp>
      <p:sp>
        <p:nvSpPr>
          <p:cNvPr id="4" name="Footer Placeholder 3"/>
          <p:cNvSpPr>
            <a:spLocks noGrp="1"/>
          </p:cNvSpPr>
          <p:nvPr>
            <p:ph type="ftr" sz="quarter" idx="2"/>
          </p:nvPr>
        </p:nvSpPr>
        <p:spPr>
          <a:xfrm>
            <a:off x="3" y="8772669"/>
            <a:ext cx="3011698" cy="461804"/>
          </a:xfrm>
          <a:prstGeom prst="rect">
            <a:avLst/>
          </a:prstGeom>
        </p:spPr>
        <p:txBody>
          <a:bodyPr vert="horz" wrap="square" lIns="90318" tIns="45159" rIns="90318" bIns="45159" numCol="1" anchor="b" anchorCtr="0" compatLnSpc="1">
            <a:prstTxWarp prst="textNoShape">
              <a:avLst/>
            </a:prstTxWarp>
          </a:bodyPr>
          <a:lstStyle>
            <a:lvl1pPr>
              <a:defRPr sz="1200"/>
            </a:lvl1pPr>
          </a:lstStyle>
          <a:p>
            <a:endParaRPr lang="en-US" dirty="0"/>
          </a:p>
        </p:txBody>
      </p:sp>
      <p:sp>
        <p:nvSpPr>
          <p:cNvPr id="5" name="Slide Number Placeholder 4"/>
          <p:cNvSpPr>
            <a:spLocks noGrp="1"/>
          </p:cNvSpPr>
          <p:nvPr>
            <p:ph type="sldNum" sz="quarter" idx="3"/>
          </p:nvPr>
        </p:nvSpPr>
        <p:spPr>
          <a:xfrm>
            <a:off x="3936769" y="8772669"/>
            <a:ext cx="3011698" cy="461804"/>
          </a:xfrm>
          <a:prstGeom prst="rect">
            <a:avLst/>
          </a:prstGeom>
        </p:spPr>
        <p:txBody>
          <a:bodyPr vert="horz" wrap="square" lIns="90318" tIns="45159" rIns="90318" bIns="45159" numCol="1" anchor="b" anchorCtr="0" compatLnSpc="1">
            <a:prstTxWarp prst="textNoShape">
              <a:avLst/>
            </a:prstTxWarp>
          </a:bodyPr>
          <a:lstStyle>
            <a:lvl1pPr algn="r">
              <a:defRPr sz="1200"/>
            </a:lvl1pPr>
          </a:lstStyle>
          <a:p>
            <a:fld id="{D76A3341-A6BC-8346-BD96-1E499AB66C80}" type="slidenum">
              <a:rPr lang="en-US"/>
              <a:pPr/>
              <a:t>‹#›</a:t>
            </a:fld>
            <a:endParaRPr lang="en-US" dirty="0"/>
          </a:p>
        </p:txBody>
      </p:sp>
    </p:spTree>
    <p:extLst>
      <p:ext uri="{BB962C8B-B14F-4D97-AF65-F5344CB8AC3E}">
        <p14:creationId xmlns:p14="http://schemas.microsoft.com/office/powerpoint/2010/main" val="4106777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3" y="1"/>
            <a:ext cx="3011698" cy="461804"/>
          </a:xfrm>
          <a:prstGeom prst="rect">
            <a:avLst/>
          </a:prstGeom>
          <a:noFill/>
          <a:ln w="9525">
            <a:noFill/>
            <a:miter lim="800000"/>
            <a:headEnd/>
            <a:tailEnd/>
          </a:ln>
        </p:spPr>
        <p:txBody>
          <a:bodyPr vert="horz" wrap="square" lIns="90318" tIns="45159" rIns="90318" bIns="45159" numCol="1" anchor="t" anchorCtr="0" compatLnSpc="1">
            <a:prstTxWarp prst="textNoShape">
              <a:avLst/>
            </a:prstTxWarp>
          </a:bodyPr>
          <a:lstStyle>
            <a:lvl1pPr>
              <a:defRPr sz="1200"/>
            </a:lvl1pPr>
          </a:lstStyle>
          <a:p>
            <a:endParaRPr lang="en-US" dirty="0"/>
          </a:p>
        </p:txBody>
      </p:sp>
      <p:sp>
        <p:nvSpPr>
          <p:cNvPr id="13315" name="Rectangle 3"/>
          <p:cNvSpPr>
            <a:spLocks noGrp="1" noChangeArrowheads="1"/>
          </p:cNvSpPr>
          <p:nvPr>
            <p:ph type="dt" idx="1"/>
          </p:nvPr>
        </p:nvSpPr>
        <p:spPr bwMode="auto">
          <a:xfrm>
            <a:off x="3938379" y="1"/>
            <a:ext cx="3011698" cy="461804"/>
          </a:xfrm>
          <a:prstGeom prst="rect">
            <a:avLst/>
          </a:prstGeom>
          <a:noFill/>
          <a:ln w="9525">
            <a:noFill/>
            <a:miter lim="800000"/>
            <a:headEnd/>
            <a:tailEnd/>
          </a:ln>
        </p:spPr>
        <p:txBody>
          <a:bodyPr vert="horz" wrap="square" lIns="90318" tIns="45159" rIns="90318" bIns="45159" numCol="1" anchor="t" anchorCtr="0" compatLnSpc="1">
            <a:prstTxWarp prst="textNoShape">
              <a:avLst/>
            </a:prstTxWarp>
          </a:bodyPr>
          <a:lstStyle>
            <a:lvl1pPr algn="r">
              <a:defRPr sz="1200"/>
            </a:lvl1pPr>
          </a:lstStyle>
          <a:p>
            <a:endParaRPr lang="en-US" dirty="0"/>
          </a:p>
        </p:txBody>
      </p:sp>
      <p:sp>
        <p:nvSpPr>
          <p:cNvPr id="15364"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26679" y="4387137"/>
            <a:ext cx="5096721" cy="4156234"/>
          </a:xfrm>
          <a:prstGeom prst="rect">
            <a:avLst/>
          </a:prstGeom>
          <a:noFill/>
          <a:ln w="9525">
            <a:noFill/>
            <a:miter lim="800000"/>
            <a:headEnd/>
            <a:tailEnd/>
          </a:ln>
        </p:spPr>
        <p:txBody>
          <a:bodyPr vert="horz" wrap="square" lIns="90318" tIns="45159" rIns="90318" bIns="451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3" y="8774272"/>
            <a:ext cx="3011698" cy="461804"/>
          </a:xfrm>
          <a:prstGeom prst="rect">
            <a:avLst/>
          </a:prstGeom>
          <a:noFill/>
          <a:ln w="9525">
            <a:noFill/>
            <a:miter lim="800000"/>
            <a:headEnd/>
            <a:tailEnd/>
          </a:ln>
        </p:spPr>
        <p:txBody>
          <a:bodyPr vert="horz" wrap="square" lIns="90318" tIns="45159" rIns="90318" bIns="45159" numCol="1" anchor="b" anchorCtr="0" compatLnSpc="1">
            <a:prstTxWarp prst="textNoShape">
              <a:avLst/>
            </a:prstTxWarp>
          </a:bodyPr>
          <a:lstStyle>
            <a:lvl1pPr>
              <a:defRPr sz="1200"/>
            </a:lvl1pPr>
          </a:lstStyle>
          <a:p>
            <a:endParaRPr lang="en-US" dirty="0"/>
          </a:p>
        </p:txBody>
      </p:sp>
      <p:sp>
        <p:nvSpPr>
          <p:cNvPr id="13319" name="Rectangle 7"/>
          <p:cNvSpPr>
            <a:spLocks noGrp="1" noChangeArrowheads="1"/>
          </p:cNvSpPr>
          <p:nvPr>
            <p:ph type="sldNum" sz="quarter" idx="5"/>
          </p:nvPr>
        </p:nvSpPr>
        <p:spPr bwMode="auto">
          <a:xfrm>
            <a:off x="3938379" y="8774272"/>
            <a:ext cx="3011698" cy="461804"/>
          </a:xfrm>
          <a:prstGeom prst="rect">
            <a:avLst/>
          </a:prstGeom>
          <a:noFill/>
          <a:ln w="9525">
            <a:noFill/>
            <a:miter lim="800000"/>
            <a:headEnd/>
            <a:tailEnd/>
          </a:ln>
        </p:spPr>
        <p:txBody>
          <a:bodyPr vert="horz" wrap="square" lIns="90318" tIns="45159" rIns="90318" bIns="45159" numCol="1" anchor="b" anchorCtr="0" compatLnSpc="1">
            <a:prstTxWarp prst="textNoShape">
              <a:avLst/>
            </a:prstTxWarp>
          </a:bodyPr>
          <a:lstStyle>
            <a:lvl1pPr algn="r">
              <a:defRPr sz="1200"/>
            </a:lvl1pPr>
          </a:lstStyle>
          <a:p>
            <a:fld id="{31EF789E-2CC4-9D44-B58B-1EF875193886}" type="slidenum">
              <a:rPr lang="en-US"/>
              <a:pPr/>
              <a:t>‹#›</a:t>
            </a:fld>
            <a:endParaRPr lang="en-US" dirty="0"/>
          </a:p>
        </p:txBody>
      </p:sp>
    </p:spTree>
    <p:extLst>
      <p:ext uri="{BB962C8B-B14F-4D97-AF65-F5344CB8AC3E}">
        <p14:creationId xmlns:p14="http://schemas.microsoft.com/office/powerpoint/2010/main" val="418240410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1" charset="0"/>
        <a:ea typeface="ヒラギノ角ゴ Pro W3" pitchFamily="-111" charset="-128"/>
        <a:cs typeface="ヒラギノ角ゴ Pro W3"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ヒラギノ角ゴ Pro W3" pitchFamily="-111" charset="-128"/>
        <a:cs typeface="ヒラギノ角ゴ Pro W3" pitchFamily="-111" charset="-128"/>
      </a:defRPr>
    </a:lvl2pPr>
    <a:lvl3pPr marL="914400" algn="l" rtl="0" eaLnBrk="0" fontAlgn="base" hangingPunct="0">
      <a:spcBef>
        <a:spcPct val="30000"/>
      </a:spcBef>
      <a:spcAft>
        <a:spcPct val="0"/>
      </a:spcAft>
      <a:defRPr sz="1200" kern="1200">
        <a:solidFill>
          <a:schemeClr val="tx1"/>
        </a:solidFill>
        <a:latin typeface="Arial" pitchFamily="-111" charset="0"/>
        <a:ea typeface="ヒラギノ角ゴ Pro W3" pitchFamily="-111" charset="-128"/>
        <a:cs typeface="ヒラギノ角ゴ Pro W3" pitchFamily="-111" charset="-128"/>
      </a:defRPr>
    </a:lvl3pPr>
    <a:lvl4pPr marL="1371600" algn="l" rtl="0" eaLnBrk="0" fontAlgn="base" hangingPunct="0">
      <a:spcBef>
        <a:spcPct val="30000"/>
      </a:spcBef>
      <a:spcAft>
        <a:spcPct val="0"/>
      </a:spcAft>
      <a:defRPr sz="1200" kern="1200">
        <a:solidFill>
          <a:schemeClr val="tx1"/>
        </a:solidFill>
        <a:latin typeface="Arial" pitchFamily="-111" charset="0"/>
        <a:ea typeface="ヒラギノ角ゴ Pro W3" pitchFamily="-111" charset="-128"/>
        <a:cs typeface="ヒラギノ角ゴ Pro W3" pitchFamily="-111" charset="-128"/>
      </a:defRPr>
    </a:lvl4pPr>
    <a:lvl5pPr marL="1828800" algn="l" rtl="0" eaLnBrk="0" fontAlgn="base" hangingPunct="0">
      <a:spcBef>
        <a:spcPct val="30000"/>
      </a:spcBef>
      <a:spcAft>
        <a:spcPct val="0"/>
      </a:spcAft>
      <a:defRPr sz="1200" kern="1200">
        <a:solidFill>
          <a:schemeClr val="tx1"/>
        </a:solidFill>
        <a:latin typeface="Arial" pitchFamily="-111" charset="0"/>
        <a:ea typeface="ヒラギノ角ゴ Pro W3" pitchFamily="-111" charset="-128"/>
        <a:cs typeface="ヒラギノ角ゴ Pro W3" pitchFamily="-11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EF789E-2CC4-9D44-B58B-1EF87519388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73996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0" u="none" dirty="0"/>
          </a:p>
        </p:txBody>
      </p:sp>
      <p:sp>
        <p:nvSpPr>
          <p:cNvPr id="4" name="Slide Number Placeholder 3"/>
          <p:cNvSpPr>
            <a:spLocks noGrp="1"/>
          </p:cNvSpPr>
          <p:nvPr>
            <p:ph type="sldNum" sz="quarter" idx="10"/>
          </p:nvPr>
        </p:nvSpPr>
        <p:spPr/>
        <p:txBody>
          <a:bodyPr/>
          <a:lstStyle/>
          <a:p>
            <a:fld id="{0BB30213-3389-4756-ADED-F048FFEFDAC9}" type="slidenum">
              <a:rPr lang="en-US" smtClean="0"/>
              <a:pPr/>
              <a:t>28</a:t>
            </a:fld>
            <a:endParaRPr lang="en-US" dirty="0"/>
          </a:p>
        </p:txBody>
      </p:sp>
    </p:spTree>
    <p:extLst>
      <p:ext uri="{BB962C8B-B14F-4D97-AF65-F5344CB8AC3E}">
        <p14:creationId xmlns:p14="http://schemas.microsoft.com/office/powerpoint/2010/main" val="2069265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EF789E-2CC4-9D44-B58B-1EF875193886}" type="slidenum">
              <a:rPr lang="en-US" smtClean="0"/>
              <a:pPr/>
              <a:t>40</a:t>
            </a:fld>
            <a:endParaRPr lang="en-US" dirty="0"/>
          </a:p>
        </p:txBody>
      </p:sp>
    </p:spTree>
    <p:extLst>
      <p:ext uri="{BB962C8B-B14F-4D97-AF65-F5344CB8AC3E}">
        <p14:creationId xmlns:p14="http://schemas.microsoft.com/office/powerpoint/2010/main" val="240611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EF789E-2CC4-9D44-B58B-1EF87519388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4802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EF789E-2CC4-9D44-B58B-1EF87519388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77955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EF789E-2CC4-9D44-B58B-1EF87519388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46572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EF789E-2CC4-9D44-B58B-1EF87519388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73041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EF789E-2CC4-9D44-B58B-1EF87519388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690317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EF789E-2CC4-9D44-B58B-1EF87519388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9359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EF789E-2CC4-9D44-B58B-1EF87519388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568765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EF789E-2CC4-9D44-B58B-1EF87519388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349808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5" name="Picture 8"/>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67663" y="2438400"/>
            <a:ext cx="7810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PT-White-Cover-Graphic-No-Imag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9525"/>
            <a:ext cx="6115051"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7"/>
          </p:nvPr>
        </p:nvSpPr>
        <p:spPr>
          <a:xfrm>
            <a:off x="6044184" y="5998464"/>
            <a:ext cx="2891063" cy="697394"/>
          </a:xfrm>
        </p:spPr>
        <p:txBody>
          <a:bodyPr anchor="b"/>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ctrTitle"/>
          </p:nvPr>
        </p:nvSpPr>
        <p:spPr>
          <a:xfrm>
            <a:off x="3276600" y="2835276"/>
            <a:ext cx="5667603" cy="1310218"/>
          </a:xfrm>
        </p:spPr>
        <p:txBody>
          <a:bodyPr/>
          <a:lstStyle>
            <a:lvl1pPr algn="r">
              <a:lnSpc>
                <a:spcPct val="80000"/>
              </a:lnSpc>
              <a:tabLst>
                <a:tab pos="508000" algn="l"/>
              </a:tabLst>
              <a:defRPr sz="4500" b="0" cap="all" baseline="0">
                <a:solidFill>
                  <a:srgbClr val="009DD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276600" y="4154504"/>
            <a:ext cx="5667603" cy="569896"/>
          </a:xfrm>
        </p:spPr>
        <p:txBody>
          <a:bodyPr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0053639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ctrTitle"/>
          </p:nvPr>
        </p:nvSpPr>
        <p:spPr>
          <a:xfrm>
            <a:off x="609600" y="4495800"/>
            <a:ext cx="7848600" cy="609600"/>
          </a:xfrm>
        </p:spPr>
        <p:txBody>
          <a:bodyPr wrap="square" anchor="b"/>
          <a:lstStyle>
            <a:lvl1pPr>
              <a:defRPr sz="2800"/>
            </a:lvl1pPr>
          </a:lstStyle>
          <a:p>
            <a:r>
              <a:rPr lang="en-US" smtClean="0"/>
              <a:t>Click to edit Master title style</a:t>
            </a:r>
            <a:endParaRPr lang="en-US" dirty="0"/>
          </a:p>
        </p:txBody>
      </p:sp>
      <p:sp>
        <p:nvSpPr>
          <p:cNvPr id="11" name="Rectangle 3"/>
          <p:cNvSpPr>
            <a:spLocks noGrp="1" noChangeArrowheads="1"/>
          </p:cNvSpPr>
          <p:nvPr>
            <p:ph type="subTitle" idx="1"/>
          </p:nvPr>
        </p:nvSpPr>
        <p:spPr>
          <a:xfrm>
            <a:off x="609600" y="5257800"/>
            <a:ext cx="7848600" cy="762000"/>
          </a:xfrm>
        </p:spPr>
        <p:txBody>
          <a:bodyPr/>
          <a:lstStyle>
            <a:lvl1pPr>
              <a:buNone/>
              <a:defRPr/>
            </a:lvl1pPr>
          </a:lstStyle>
          <a:p>
            <a:r>
              <a:rPr lang="en-US" smtClean="0"/>
              <a:t>Click to edit Master subtitle style</a:t>
            </a:r>
            <a:endParaRPr lang="en-US" dirty="0"/>
          </a:p>
        </p:txBody>
      </p:sp>
      <p:sp>
        <p:nvSpPr>
          <p:cNvPr id="4" name="Rectangle 4"/>
          <p:cNvSpPr>
            <a:spLocks noGrp="1" noChangeArrowheads="1"/>
          </p:cNvSpPr>
          <p:nvPr>
            <p:ph type="dt" sz="half" idx="10"/>
          </p:nvPr>
        </p:nvSpPr>
        <p:spPr>
          <a:xfrm>
            <a:off x="6172200" y="6477000"/>
            <a:ext cx="1905000" cy="228600"/>
          </a:xfrm>
          <a:prstGeom prst="rect">
            <a:avLst/>
          </a:prstGeom>
        </p:spPr>
        <p:txBody>
          <a:bodyPr/>
          <a:lstStyle>
            <a:lvl1pPr algn="r">
              <a:defRPr/>
            </a:lvl1pPr>
          </a:lstStyle>
          <a:p>
            <a:endParaRPr lang="en-US" dirty="0"/>
          </a:p>
        </p:txBody>
      </p:sp>
      <p:sp>
        <p:nvSpPr>
          <p:cNvPr id="5" name="Rectangle 6"/>
          <p:cNvSpPr>
            <a:spLocks noGrp="1" noChangeArrowheads="1"/>
          </p:cNvSpPr>
          <p:nvPr>
            <p:ph type="sldNum" sz="quarter" idx="11"/>
          </p:nvPr>
        </p:nvSpPr>
        <p:spPr>
          <a:xfrm>
            <a:off x="6934200" y="6477000"/>
            <a:ext cx="1905000" cy="228600"/>
          </a:xfrm>
          <a:prstGeom prst="rect">
            <a:avLst/>
          </a:prstGeom>
        </p:spPr>
        <p:txBody>
          <a:bodyPr/>
          <a:lstStyle>
            <a:lvl1pPr>
              <a:defRPr/>
            </a:lvl1pPr>
          </a:lstStyle>
          <a:p>
            <a:fld id="{EDDA59B2-8C0C-E942-99D2-29637AC8457B}" type="slidenum">
              <a:rPr lang="en-US" smtClean="0"/>
              <a:pPr/>
              <a:t>‹#›</a:t>
            </a:fld>
            <a:endParaRPr lang="en-US" dirty="0"/>
          </a:p>
        </p:txBody>
      </p:sp>
      <p:sp>
        <p:nvSpPr>
          <p:cNvPr id="6" name="Footer Placeholder 5"/>
          <p:cNvSpPr>
            <a:spLocks noGrp="1" noChangeArrowheads="1"/>
          </p:cNvSpPr>
          <p:nvPr>
            <p:ph type="ftr" sz="quarter" idx="12"/>
          </p:nvPr>
        </p:nvSpPr>
        <p:spPr>
          <a:xfrm>
            <a:off x="76200" y="6483350"/>
            <a:ext cx="1371600" cy="214313"/>
          </a:xfrm>
          <a:prstGeom prst="rect">
            <a:avLst/>
          </a:prstGeom>
        </p:spPr>
        <p:txBody>
          <a:bodyPr/>
          <a:lstStyle>
            <a:lvl1pPr>
              <a:defRPr>
                <a:solidFill>
                  <a:schemeClr val="tx1"/>
                </a:solidFill>
              </a:defRPr>
            </a:lvl1pPr>
          </a:lstStyle>
          <a:p>
            <a:r>
              <a:rPr lang="en-US" dirty="0" smtClean="0"/>
              <a:t>© Harris Interactive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3"/>
          <p:cNvSpPr>
            <a:spLocks noGrp="1" noChangeArrowheads="1"/>
          </p:cNvSpPr>
          <p:nvPr>
            <p:ph type="subTitle" idx="13"/>
          </p:nvPr>
        </p:nvSpPr>
        <p:spPr>
          <a:xfrm>
            <a:off x="609600" y="3657600"/>
            <a:ext cx="4800600" cy="1219200"/>
          </a:xfrm>
        </p:spPr>
        <p:txBody>
          <a:bodyPr/>
          <a:lstStyle>
            <a:lvl1pPr marL="0" indent="0">
              <a:buFontTx/>
              <a:buNone/>
              <a:defRPr/>
            </a:lvl1pPr>
          </a:lstStyle>
          <a:p>
            <a:r>
              <a:rPr lang="en-US" smtClean="0"/>
              <a:t>Click to edit Master subtitle style</a:t>
            </a:r>
            <a:endParaRPr lang="en-US" dirty="0"/>
          </a:p>
        </p:txBody>
      </p:sp>
      <p:sp>
        <p:nvSpPr>
          <p:cNvPr id="10" name="Title 9"/>
          <p:cNvSpPr>
            <a:spLocks noGrp="1"/>
          </p:cNvSpPr>
          <p:nvPr>
            <p:ph type="title"/>
          </p:nvPr>
        </p:nvSpPr>
        <p:spPr>
          <a:xfrm>
            <a:off x="609600" y="2895600"/>
            <a:ext cx="7620000" cy="533400"/>
          </a:xfrm>
        </p:spPr>
        <p:txBody>
          <a:bodyPr/>
          <a:lstStyle>
            <a:lvl1pPr>
              <a:defRPr sz="2800"/>
            </a:lvl1pPr>
          </a:lstStyle>
          <a:p>
            <a:r>
              <a:rPr lang="en-US" smtClean="0"/>
              <a:t>Click to edit Master title style</a:t>
            </a:r>
            <a:endParaRPr lang="en-US" dirty="0"/>
          </a:p>
        </p:txBody>
      </p:sp>
      <p:sp>
        <p:nvSpPr>
          <p:cNvPr id="4" name="Date Placeholder 3"/>
          <p:cNvSpPr>
            <a:spLocks noGrp="1"/>
          </p:cNvSpPr>
          <p:nvPr>
            <p:ph type="dt" sz="half" idx="14"/>
          </p:nvPr>
        </p:nvSpPr>
        <p:spPr>
          <a:xfrm>
            <a:off x="3048000" y="6469063"/>
            <a:ext cx="1905000" cy="228600"/>
          </a:xfrm>
          <a:prstGeom prst="rect">
            <a:avLst/>
          </a:prstGeom>
        </p:spPr>
        <p:txBody>
          <a:bodyPr/>
          <a:lstStyle>
            <a:lvl1pPr>
              <a:defRPr/>
            </a:lvl1pPr>
          </a:lstStyle>
          <a:p>
            <a:endParaRPr lang="en-US" dirty="0"/>
          </a:p>
        </p:txBody>
      </p:sp>
      <p:sp>
        <p:nvSpPr>
          <p:cNvPr id="5" name="Slide Number Placeholder 5"/>
          <p:cNvSpPr>
            <a:spLocks noGrp="1"/>
          </p:cNvSpPr>
          <p:nvPr>
            <p:ph type="sldNum" sz="quarter" idx="15"/>
          </p:nvPr>
        </p:nvSpPr>
        <p:spPr>
          <a:xfrm>
            <a:off x="8382000" y="6469063"/>
            <a:ext cx="609600" cy="228600"/>
          </a:xfrm>
          <a:prstGeom prst="rect">
            <a:avLst/>
          </a:prstGeom>
        </p:spPr>
        <p:txBody>
          <a:bodyPr/>
          <a:lstStyle>
            <a:lvl1pPr>
              <a:defRPr/>
            </a:lvl1pPr>
          </a:lstStyle>
          <a:p>
            <a:fld id="{DDBED993-EA3E-5844-9ED9-79BFF74C2CC9}" type="slidenum">
              <a:rPr lang="en-US" smtClean="0"/>
              <a:pPr/>
              <a:t>‹#›</a:t>
            </a:fld>
            <a:endParaRPr lang="en-US" dirty="0"/>
          </a:p>
        </p:txBody>
      </p:sp>
      <p:sp>
        <p:nvSpPr>
          <p:cNvPr id="6" name="Footer Placeholder 5"/>
          <p:cNvSpPr>
            <a:spLocks noGrp="1" noChangeArrowheads="1"/>
          </p:cNvSpPr>
          <p:nvPr>
            <p:ph type="ftr" sz="quarter" idx="16"/>
          </p:nvPr>
        </p:nvSpPr>
        <p:spPr>
          <a:xfrm>
            <a:off x="76200" y="6483350"/>
            <a:ext cx="1371600" cy="214313"/>
          </a:xfrm>
          <a:prstGeom prst="rect">
            <a:avLst/>
          </a:prstGeom>
        </p:spPr>
        <p:txBody>
          <a:bodyPr/>
          <a:lstStyle>
            <a:lvl1pPr>
              <a:defRPr/>
            </a:lvl1pPr>
          </a:lstStyle>
          <a:p>
            <a:r>
              <a:rPr lang="en-US" dirty="0" smtClean="0"/>
              <a:t>© Harris Interactive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0" y="6469063"/>
            <a:ext cx="1905000" cy="228600"/>
          </a:xfrm>
          <a:prstGeom prst="rect">
            <a:avLst/>
          </a:prstGeom>
          <a:ln/>
        </p:spPr>
        <p:txBody>
          <a:bodyPr/>
          <a:lstStyle>
            <a:lvl1pPr>
              <a:defRPr/>
            </a:lvl1pPr>
          </a:lstStyle>
          <a:p>
            <a:endParaRPr lang="en-US" dirty="0">
              <a:solidFill>
                <a:srgbClr val="5F5F5F"/>
              </a:solidFill>
            </a:endParaRPr>
          </a:p>
        </p:txBody>
      </p:sp>
      <p:sp>
        <p:nvSpPr>
          <p:cNvPr id="5" name="Rectangle 5"/>
          <p:cNvSpPr>
            <a:spLocks noGrp="1" noChangeArrowheads="1"/>
          </p:cNvSpPr>
          <p:nvPr>
            <p:ph type="ftr" sz="quarter" idx="11"/>
          </p:nvPr>
        </p:nvSpPr>
        <p:spPr>
          <a:xfrm>
            <a:off x="76200" y="6483350"/>
            <a:ext cx="1371600" cy="214313"/>
          </a:xfrm>
          <a:prstGeom prst="rect">
            <a:avLst/>
          </a:prstGeom>
          <a:ln/>
        </p:spPr>
        <p:txBody>
          <a:bodyPr/>
          <a:lstStyle>
            <a:lvl1pPr>
              <a:defRPr/>
            </a:lvl1pPr>
          </a:lstStyle>
          <a:p>
            <a:r>
              <a:rPr lang="en-US" dirty="0" smtClean="0">
                <a:solidFill>
                  <a:srgbClr val="5F5F5F"/>
                </a:solidFill>
              </a:rPr>
              <a:t>© Harris Interactive</a:t>
            </a:r>
            <a:endParaRPr lang="en-US" dirty="0">
              <a:solidFill>
                <a:srgbClr val="5F5F5F"/>
              </a:solidFill>
            </a:endParaRPr>
          </a:p>
        </p:txBody>
      </p:sp>
      <p:sp>
        <p:nvSpPr>
          <p:cNvPr id="6" name="Rectangle 6"/>
          <p:cNvSpPr>
            <a:spLocks noGrp="1" noChangeArrowheads="1"/>
          </p:cNvSpPr>
          <p:nvPr>
            <p:ph type="sldNum" sz="quarter" idx="12"/>
          </p:nvPr>
        </p:nvSpPr>
        <p:spPr>
          <a:xfrm>
            <a:off x="8382000" y="6469063"/>
            <a:ext cx="609600" cy="228600"/>
          </a:xfrm>
          <a:prstGeom prst="rect">
            <a:avLst/>
          </a:prstGeom>
          <a:ln/>
        </p:spPr>
        <p:txBody>
          <a:bodyPr/>
          <a:lstStyle>
            <a:lvl1pPr>
              <a:defRPr/>
            </a:lvl1pPr>
          </a:lstStyle>
          <a:p>
            <a:fld id="{75E20B0C-19F5-1541-B0D6-F5C78F991D2B}" type="slidenum">
              <a:rPr lang="en-US" smtClean="0">
                <a:solidFill>
                  <a:srgbClr val="5F5F5F"/>
                </a:solidFill>
              </a:rPr>
              <a:pPr/>
              <a:t>‹#›</a:t>
            </a:fld>
            <a:endParaRPr lang="en-US" dirty="0">
              <a:solidFill>
                <a:srgbClr val="5F5F5F"/>
              </a:solidFill>
            </a:endParaRPr>
          </a:p>
        </p:txBody>
      </p:sp>
    </p:spTree>
    <p:extLst>
      <p:ext uri="{BB962C8B-B14F-4D97-AF65-F5344CB8AC3E}">
        <p14:creationId xmlns:p14="http://schemas.microsoft.com/office/powerpoint/2010/main" val="1634291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Full Slide Chart">
    <p:spTree>
      <p:nvGrpSpPr>
        <p:cNvPr id="1" name=""/>
        <p:cNvGrpSpPr/>
        <p:nvPr/>
      </p:nvGrpSpPr>
      <p:grpSpPr>
        <a:xfrm>
          <a:off x="0" y="0"/>
          <a:ext cx="0" cy="0"/>
          <a:chOff x="0" y="0"/>
          <a:chExt cx="0" cy="0"/>
        </a:xfrm>
      </p:grpSpPr>
      <p:pic>
        <p:nvPicPr>
          <p:cNvPr id="11" name="Picture 10" descr="PPT-Chart-Template.png"/>
          <p:cNvPicPr>
            <a:picLocks noChangeAspect="1"/>
          </p:cNvPicPr>
          <p:nvPr/>
        </p:nvPicPr>
        <p:blipFill>
          <a:blip r:embed="rId2" cstate="screen"/>
          <a:stretch>
            <a:fillRect/>
          </a:stretch>
        </p:blipFill>
        <p:spPr>
          <a:xfrm>
            <a:off x="0" y="0"/>
            <a:ext cx="9144000" cy="6858000"/>
          </a:xfrm>
          <a:prstGeom prst="rect">
            <a:avLst/>
          </a:prstGeom>
        </p:spPr>
      </p:pic>
      <p:sp>
        <p:nvSpPr>
          <p:cNvPr id="19" name="Rectangle 18"/>
          <p:cNvSpPr/>
          <p:nvPr/>
        </p:nvSpPr>
        <p:spPr bwMode="gray">
          <a:xfrm rot="16200000">
            <a:off x="-1078030" y="5582967"/>
            <a:ext cx="2365401" cy="184666"/>
          </a:xfrm>
          <a:prstGeom prst="rect">
            <a:avLst/>
          </a:prstGeom>
        </p:spPr>
        <p:txBody>
          <a:bodyPr wrap="none">
            <a:spAutoFit/>
          </a:bodyPr>
          <a:lstStyle/>
          <a:p>
            <a:pPr>
              <a:spcBef>
                <a:spcPct val="50000"/>
              </a:spcBef>
            </a:pPr>
            <a:r>
              <a:rPr lang="en-US" sz="600" dirty="0" smtClean="0">
                <a:solidFill>
                  <a:srgbClr val="5F5F5F"/>
                </a:solidFill>
                <a:cs typeface="Calibri"/>
              </a:rPr>
              <a:t>Copyright ©2012 The Nielsen Company. Confidential and proprietary.</a:t>
            </a:r>
            <a:endParaRPr lang="en-US" sz="600" dirty="0">
              <a:solidFill>
                <a:srgbClr val="5F5F5F"/>
              </a:solidFill>
              <a:cs typeface="Calibri"/>
            </a:endParaRPr>
          </a:p>
        </p:txBody>
      </p:sp>
      <p:sp>
        <p:nvSpPr>
          <p:cNvPr id="7" name="Text Placeholder 2"/>
          <p:cNvSpPr>
            <a:spLocks noGrp="1"/>
          </p:cNvSpPr>
          <p:nvPr>
            <p:ph type="body" idx="14"/>
          </p:nvPr>
        </p:nvSpPr>
        <p:spPr>
          <a:xfrm>
            <a:off x="594359" y="1801368"/>
            <a:ext cx="8186103" cy="259556"/>
          </a:xfr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594359" y="2095500"/>
            <a:ext cx="8186103" cy="3963987"/>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p:txBody>
          <a:bodyPr wrap="square"/>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594360" y="1280160"/>
            <a:ext cx="8160322"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Box 17"/>
          <p:cNvSpPr txBox="1">
            <a:spLocks noChangeArrowheads="1"/>
          </p:cNvSpPr>
          <p:nvPr/>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Text Placeholder 2"/>
          <p:cNvSpPr>
            <a:spLocks noGrp="1"/>
          </p:cNvSpPr>
          <p:nvPr>
            <p:ph type="body" idx="15"/>
          </p:nvPr>
        </p:nvSpPr>
        <p:spPr>
          <a:xfrm>
            <a:off x="594360" y="6373368"/>
            <a:ext cx="8165465"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18126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0" y="676656"/>
            <a:ext cx="8165465" cy="571500"/>
          </a:xfrm>
        </p:spPr>
        <p:txBody>
          <a:bodyPr/>
          <a:lstStyle>
            <a:lvl1pPr>
              <a:defRPr baseline="0">
                <a:solidFill>
                  <a:srgbClr val="009DD9"/>
                </a:solidFill>
              </a:defRPr>
            </a:lvl1pPr>
          </a:lstStyle>
          <a:p>
            <a:r>
              <a:rPr lang="en-US" smtClean="0"/>
              <a:t>Click to edit Master title style</a:t>
            </a:r>
            <a:endParaRPr lang="en-US" dirty="0"/>
          </a:p>
        </p:txBody>
      </p:sp>
      <p:sp>
        <p:nvSpPr>
          <p:cNvPr id="8" name="Text Placeholder 2"/>
          <p:cNvSpPr>
            <a:spLocks noGrp="1"/>
          </p:cNvSpPr>
          <p:nvPr>
            <p:ph type="body" idx="13"/>
          </p:nvPr>
        </p:nvSpPr>
        <p:spPr>
          <a:xfrm>
            <a:off x="594360" y="1280160"/>
            <a:ext cx="8165465"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2020824"/>
            <a:ext cx="8165465" cy="4079875"/>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48951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sp>
        <p:nvSpPr>
          <p:cNvPr id="6" name="Rectangle 5"/>
          <p:cNvSpPr/>
          <p:nvPr/>
        </p:nvSpPr>
        <p:spPr>
          <a:xfrm>
            <a:off x="0" y="0"/>
            <a:ext cx="223838"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a:spLocks noChangeArrowheads="1"/>
          </p:cNvSpPr>
          <p:nvPr/>
        </p:nvSpPr>
        <p:spPr bwMode="gray">
          <a:xfrm rot="16200000">
            <a:off x="-1077913" y="5583238"/>
            <a:ext cx="2365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rgbClr val="5F5F5F"/>
                </a:solidFill>
                <a:cs typeface="Calibri" charset="0"/>
              </a:rPr>
              <a:t>Copyright ©2014 The Nielsen Company. Confidential and proprietary.</a:t>
            </a:r>
          </a:p>
        </p:txBody>
      </p:sp>
      <p:sp>
        <p:nvSpPr>
          <p:cNvPr id="10" name="Text Box 17"/>
          <p:cNvSpPr txBox="1">
            <a:spLocks noChangeArrowheads="1"/>
          </p:cNvSpPr>
          <p:nvPr/>
        </p:nvSpPr>
        <p:spPr bwMode="auto">
          <a:xfrm>
            <a:off x="8880475" y="6600825"/>
            <a:ext cx="134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fld id="{F9B04956-E3F3-8F42-8FB7-9AB9BF7122A3}" type="slidenum">
              <a:rPr lang="en-US" sz="900" smtClean="0">
                <a:solidFill>
                  <a:srgbClr val="009DD9"/>
                </a:solidFill>
              </a:rPr>
              <a:pPr algn="ctr">
                <a:defRPr/>
              </a:pPr>
              <a:t>‹#›</a:t>
            </a:fld>
            <a:endParaRPr lang="en-US" sz="900" dirty="0" smtClean="0">
              <a:solidFill>
                <a:srgbClr val="009DD9"/>
              </a:solidFill>
            </a:endParaRPr>
          </a:p>
        </p:txBody>
      </p:sp>
      <p:pic>
        <p:nvPicPr>
          <p:cNvPr id="11" name="Picture 1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96313" y="0"/>
            <a:ext cx="254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594360" y="676656"/>
            <a:ext cx="8166672" cy="571500"/>
          </a:xfrm>
        </p:spPr>
        <p:txBody>
          <a:bodyPr/>
          <a:lstStyle>
            <a:lvl1pPr>
              <a:defRPr baseline="0">
                <a:solidFill>
                  <a:srgbClr val="009DD9"/>
                </a:solidFill>
              </a:defRPr>
            </a:lvl1pPr>
          </a:lstStyle>
          <a:p>
            <a:r>
              <a:rPr lang="en-US" smtClean="0"/>
              <a:t>Click to edit Master title style</a:t>
            </a:r>
            <a:endParaRPr lang="en-US" dirty="0"/>
          </a:p>
        </p:txBody>
      </p:sp>
      <p:sp>
        <p:nvSpPr>
          <p:cNvPr id="8" name="Text Placeholder 2"/>
          <p:cNvSpPr>
            <a:spLocks noGrp="1"/>
          </p:cNvSpPr>
          <p:nvPr>
            <p:ph type="body" idx="13"/>
          </p:nvPr>
        </p:nvSpPr>
        <p:spPr>
          <a:xfrm>
            <a:off x="594360" y="1280160"/>
            <a:ext cx="8160322"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0630136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hart with Call Out">
    <p:spTree>
      <p:nvGrpSpPr>
        <p:cNvPr id="1" name=""/>
        <p:cNvGrpSpPr/>
        <p:nvPr/>
      </p:nvGrpSpPr>
      <p:grpSpPr>
        <a:xfrm>
          <a:off x="0" y="0"/>
          <a:ext cx="0" cy="0"/>
          <a:chOff x="0" y="0"/>
          <a:chExt cx="0" cy="0"/>
        </a:xfrm>
      </p:grpSpPr>
      <p:sp>
        <p:nvSpPr>
          <p:cNvPr id="8" name="Rectangle 7"/>
          <p:cNvSpPr/>
          <p:nvPr/>
        </p:nvSpPr>
        <p:spPr>
          <a:xfrm>
            <a:off x="0" y="0"/>
            <a:ext cx="223838"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9"/>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96313" y="0"/>
            <a:ext cx="254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8" y="0"/>
            <a:ext cx="1752601"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p:cNvSpPr>
            <a:spLocks noChangeArrowheads="1"/>
          </p:cNvSpPr>
          <p:nvPr/>
        </p:nvSpPr>
        <p:spPr bwMode="gray">
          <a:xfrm rot="16200000">
            <a:off x="-1077913" y="5583238"/>
            <a:ext cx="2365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rgbClr val="5F5F5F"/>
                </a:solidFill>
                <a:cs typeface="Calibri" charset="0"/>
              </a:rPr>
              <a:t>Copyright ©2014 The Nielsen Company. Confidential and proprietary.</a:t>
            </a:r>
          </a:p>
        </p:txBody>
      </p:sp>
      <p:sp>
        <p:nvSpPr>
          <p:cNvPr id="15" name="Text Box 17"/>
          <p:cNvSpPr txBox="1">
            <a:spLocks noChangeArrowheads="1"/>
          </p:cNvSpPr>
          <p:nvPr/>
        </p:nvSpPr>
        <p:spPr bwMode="auto">
          <a:xfrm>
            <a:off x="8880475" y="6600825"/>
            <a:ext cx="134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fld id="{7B68186D-873A-CD4A-A484-4BF91CF0B26B}" type="slidenum">
              <a:rPr lang="en-US" sz="900" smtClean="0">
                <a:solidFill>
                  <a:srgbClr val="009DD9"/>
                </a:solidFill>
              </a:rPr>
              <a:pPr algn="ctr">
                <a:defRPr/>
              </a:pPr>
              <a:t>‹#›</a:t>
            </a:fld>
            <a:endParaRPr lang="en-US" sz="900" dirty="0" smtClean="0">
              <a:solidFill>
                <a:srgbClr val="009DD9"/>
              </a:solidFill>
            </a:endParaRPr>
          </a:p>
        </p:txBody>
      </p:sp>
      <p:sp>
        <p:nvSpPr>
          <p:cNvPr id="7" name="Text Placeholder 2"/>
          <p:cNvSpPr>
            <a:spLocks noGrp="1"/>
          </p:cNvSpPr>
          <p:nvPr>
            <p:ph type="body" idx="14"/>
          </p:nvPr>
        </p:nvSpPr>
        <p:spPr>
          <a:xfrm>
            <a:off x="594360" y="1801368"/>
            <a:ext cx="7876476" cy="251618"/>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2"/>
          <p:cNvSpPr>
            <a:spLocks noGrp="1"/>
          </p:cNvSpPr>
          <p:nvPr>
            <p:ph type="body" idx="15"/>
          </p:nvPr>
        </p:nvSpPr>
        <p:spPr>
          <a:xfrm>
            <a:off x="685800" y="5769864"/>
            <a:ext cx="7781544" cy="399086"/>
          </a:xfrm>
          <a:solidFill>
            <a:srgbClr val="009DD9"/>
          </a:solidFill>
          <a:ln>
            <a:noFill/>
          </a:ln>
        </p:spPr>
        <p:txBody>
          <a:bodyPr tIns="0" bIns="0" anchor="ctr"/>
          <a:lstStyle>
            <a:lvl1pPr marL="0" indent="0" algn="ctr">
              <a:spcBef>
                <a:spcPts val="0"/>
              </a:spcBef>
              <a:buNone/>
              <a:defRPr sz="1800" b="0"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58952" y="2177748"/>
            <a:ext cx="7711884" cy="3238754"/>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0" y="1280160"/>
            <a:ext cx="8160322"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2"/>
          <p:cNvSpPr>
            <a:spLocks noGrp="1"/>
          </p:cNvSpPr>
          <p:nvPr>
            <p:ph type="body" idx="17"/>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47862721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 Chart Slide">
    <p:spTree>
      <p:nvGrpSpPr>
        <p:cNvPr id="1" name=""/>
        <p:cNvGrpSpPr/>
        <p:nvPr/>
      </p:nvGrpSpPr>
      <p:grpSpPr>
        <a:xfrm>
          <a:off x="0" y="0"/>
          <a:ext cx="0" cy="0"/>
          <a:chOff x="0" y="0"/>
          <a:chExt cx="0" cy="0"/>
        </a:xfrm>
      </p:grpSpPr>
      <p:sp>
        <p:nvSpPr>
          <p:cNvPr id="9" name="Rectangle 8"/>
          <p:cNvSpPr/>
          <p:nvPr/>
        </p:nvSpPr>
        <p:spPr>
          <a:xfrm>
            <a:off x="0" y="0"/>
            <a:ext cx="223838"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96313" y="0"/>
            <a:ext cx="254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8" y="0"/>
            <a:ext cx="1752601"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p:cNvSpPr>
            <a:spLocks noChangeArrowheads="1"/>
          </p:cNvSpPr>
          <p:nvPr/>
        </p:nvSpPr>
        <p:spPr bwMode="gray">
          <a:xfrm rot="16200000">
            <a:off x="-1077913" y="5583238"/>
            <a:ext cx="2365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rgbClr val="5F5F5F"/>
                </a:solidFill>
                <a:cs typeface="Calibri" charset="0"/>
              </a:rPr>
              <a:t>Copyright ©2014 The Nielsen Company. Confidential and proprietary.</a:t>
            </a:r>
          </a:p>
        </p:txBody>
      </p:sp>
      <p:sp>
        <p:nvSpPr>
          <p:cNvPr id="17" name="Text Box 17"/>
          <p:cNvSpPr txBox="1">
            <a:spLocks noChangeArrowheads="1"/>
          </p:cNvSpPr>
          <p:nvPr/>
        </p:nvSpPr>
        <p:spPr bwMode="auto">
          <a:xfrm>
            <a:off x="8880475" y="6600825"/>
            <a:ext cx="134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fld id="{B63AF25B-784C-8C40-A1DD-90B897178C71}" type="slidenum">
              <a:rPr lang="en-US" sz="900" smtClean="0">
                <a:solidFill>
                  <a:srgbClr val="009DD9"/>
                </a:solidFill>
              </a:rPr>
              <a:pPr algn="ctr">
                <a:defRPr/>
              </a:pPr>
              <a:t>‹#›</a:t>
            </a:fld>
            <a:endParaRPr lang="en-US" sz="900" dirty="0" smtClean="0">
              <a:solidFill>
                <a:srgbClr val="009DD9"/>
              </a:solidFill>
            </a:endParaRPr>
          </a:p>
        </p:txBody>
      </p:sp>
      <p:sp>
        <p:nvSpPr>
          <p:cNvPr id="7" name="Text Placeholder 2"/>
          <p:cNvSpPr>
            <a:spLocks noGrp="1"/>
          </p:cNvSpPr>
          <p:nvPr>
            <p:ph type="body" idx="14"/>
          </p:nvPr>
        </p:nvSpPr>
        <p:spPr>
          <a:xfrm>
            <a:off x="594360" y="1801368"/>
            <a:ext cx="4087178" cy="177006"/>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11200" y="2238121"/>
            <a:ext cx="3970338" cy="3238754"/>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0" y="1280160"/>
            <a:ext cx="8160322"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hart Placeholder 12"/>
          <p:cNvSpPr>
            <a:spLocks noGrp="1"/>
          </p:cNvSpPr>
          <p:nvPr>
            <p:ph type="chart" sz="quarter" idx="18"/>
          </p:nvPr>
        </p:nvSpPr>
        <p:spPr>
          <a:xfrm>
            <a:off x="4862512" y="2238121"/>
            <a:ext cx="3970338" cy="3238754"/>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15" name="Text Placeholder 2"/>
          <p:cNvSpPr>
            <a:spLocks noGrp="1"/>
          </p:cNvSpPr>
          <p:nvPr>
            <p:ph type="body" idx="19"/>
          </p:nvPr>
        </p:nvSpPr>
        <p:spPr>
          <a:xfrm>
            <a:off x="4811042" y="1801368"/>
            <a:ext cx="4087178" cy="177006"/>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2"/>
          <p:cNvSpPr>
            <a:spLocks noGrp="1"/>
          </p:cNvSpPr>
          <p:nvPr>
            <p:ph type="body" idx="15"/>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3469384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able Slide">
    <p:spTree>
      <p:nvGrpSpPr>
        <p:cNvPr id="1" name=""/>
        <p:cNvGrpSpPr/>
        <p:nvPr/>
      </p:nvGrpSpPr>
      <p:grpSpPr>
        <a:xfrm>
          <a:off x="0" y="0"/>
          <a:ext cx="0" cy="0"/>
          <a:chOff x="0" y="0"/>
          <a:chExt cx="0" cy="0"/>
        </a:xfrm>
      </p:grpSpPr>
      <p:sp>
        <p:nvSpPr>
          <p:cNvPr id="7" name="Rectangle 6"/>
          <p:cNvSpPr/>
          <p:nvPr/>
        </p:nvSpPr>
        <p:spPr>
          <a:xfrm>
            <a:off x="0" y="0"/>
            <a:ext cx="223838"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9"/>
          <p:cNvSpPr>
            <a:spLocks noChangeArrowheads="1"/>
          </p:cNvSpPr>
          <p:nvPr/>
        </p:nvSpPr>
        <p:spPr bwMode="gray">
          <a:xfrm rot="16200000">
            <a:off x="-1077913" y="5583238"/>
            <a:ext cx="2365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rgbClr val="5F5F5F"/>
                </a:solidFill>
                <a:cs typeface="Calibri" charset="0"/>
              </a:rPr>
              <a:t>Copyright ©2014 The Nielsen Company. Confidential and proprietary.</a:t>
            </a:r>
          </a:p>
        </p:txBody>
      </p:sp>
      <p:sp>
        <p:nvSpPr>
          <p:cNvPr id="10" name="Text Box 17"/>
          <p:cNvSpPr txBox="1">
            <a:spLocks noChangeArrowheads="1"/>
          </p:cNvSpPr>
          <p:nvPr/>
        </p:nvSpPr>
        <p:spPr bwMode="auto">
          <a:xfrm>
            <a:off x="8880475" y="6600825"/>
            <a:ext cx="134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fld id="{A17F75FD-10E7-254F-BA50-6ECBE0512567}" type="slidenum">
              <a:rPr lang="en-US" sz="900" smtClean="0">
                <a:solidFill>
                  <a:srgbClr val="009DD9"/>
                </a:solidFill>
              </a:rPr>
              <a:pPr algn="ctr">
                <a:defRPr/>
              </a:pPr>
              <a:t>‹#›</a:t>
            </a:fld>
            <a:endParaRPr lang="en-US" sz="900" dirty="0" smtClean="0">
              <a:solidFill>
                <a:srgbClr val="009DD9"/>
              </a:solidFill>
            </a:endParaRPr>
          </a:p>
        </p:txBody>
      </p:sp>
      <p:pic>
        <p:nvPicPr>
          <p:cNvPr id="12" name="Picture 1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96313" y="0"/>
            <a:ext cx="254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8" y="0"/>
            <a:ext cx="1752601"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able Placeholder 5"/>
          <p:cNvSpPr>
            <a:spLocks noGrp="1"/>
          </p:cNvSpPr>
          <p:nvPr>
            <p:ph type="tbl" sz="quarter" idx="13"/>
          </p:nvPr>
        </p:nvSpPr>
        <p:spPr>
          <a:xfrm>
            <a:off x="776657" y="1947672"/>
            <a:ext cx="7614868" cy="3462338"/>
          </a:xfrm>
        </p:spPr>
        <p:txBody>
          <a:bodyPr rtlCol="0">
            <a:noAutofit/>
          </a:bodyPr>
          <a:lstStyle>
            <a:lvl1pPr marL="0" indent="0">
              <a:buFontTx/>
              <a:buNone/>
              <a:defRPr/>
            </a:lvl1pPr>
          </a:lstStyle>
          <a:p>
            <a:pPr lvl="0"/>
            <a:r>
              <a:rPr lang="en-US" noProof="0" dirty="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0" y="1280160"/>
            <a:ext cx="8160322"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2"/>
          <p:cNvSpPr>
            <a:spLocks noGrp="1"/>
          </p:cNvSpPr>
          <p:nvPr>
            <p:ph type="body" idx="16"/>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02225679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Full Picture Slide">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223838"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9"/>
          <p:cNvSpPr>
            <a:spLocks noChangeArrowheads="1"/>
          </p:cNvSpPr>
          <p:nvPr/>
        </p:nvSpPr>
        <p:spPr bwMode="gray">
          <a:xfrm rot="16200000">
            <a:off x="-1077913" y="5583238"/>
            <a:ext cx="2365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rgbClr val="5F5F5F"/>
                </a:solidFill>
                <a:cs typeface="Calibri" charset="0"/>
              </a:rPr>
              <a:t>Copyright ©2014 The Nielsen Company. Confidential and proprietary.</a:t>
            </a:r>
          </a:p>
        </p:txBody>
      </p:sp>
      <p:sp>
        <p:nvSpPr>
          <p:cNvPr id="4" name="Text Box 17"/>
          <p:cNvSpPr txBox="1">
            <a:spLocks noChangeArrowheads="1"/>
          </p:cNvSpPr>
          <p:nvPr/>
        </p:nvSpPr>
        <p:spPr bwMode="auto">
          <a:xfrm>
            <a:off x="8880475" y="6600825"/>
            <a:ext cx="134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fld id="{90A09993-35C3-0F4E-A33E-4AACE2D5157B}" type="slidenum">
              <a:rPr lang="en-US" sz="900" smtClean="0">
                <a:solidFill>
                  <a:srgbClr val="009DD9"/>
                </a:solidFill>
              </a:rPr>
              <a:pPr algn="ctr">
                <a:defRPr/>
              </a:pPr>
              <a:t>‹#›</a:t>
            </a:fld>
            <a:endParaRPr lang="en-US" sz="900" dirty="0" smtClean="0">
              <a:solidFill>
                <a:srgbClr val="009DD9"/>
              </a:solidFill>
            </a:endParaRPr>
          </a:p>
        </p:txBody>
      </p:sp>
    </p:spTree>
    <p:extLst>
      <p:ext uri="{BB962C8B-B14F-4D97-AF65-F5344CB8AC3E}">
        <p14:creationId xmlns:p14="http://schemas.microsoft.com/office/powerpoint/2010/main" val="8288404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der Slide">
    <p:spTree>
      <p:nvGrpSpPr>
        <p:cNvPr id="1" name=""/>
        <p:cNvGrpSpPr/>
        <p:nvPr/>
      </p:nvGrpSpPr>
      <p:grpSpPr>
        <a:xfrm>
          <a:off x="0" y="0"/>
          <a:ext cx="0" cy="0"/>
          <a:chOff x="0" y="0"/>
          <a:chExt cx="0" cy="0"/>
        </a:xfrm>
      </p:grpSpPr>
      <p:sp>
        <p:nvSpPr>
          <p:cNvPr id="3" name="Rectangle 2"/>
          <p:cNvSpPr/>
          <p:nvPr/>
        </p:nvSpPr>
        <p:spPr>
          <a:xfrm>
            <a:off x="0" y="0"/>
            <a:ext cx="223838"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9"/>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75" y="0"/>
            <a:ext cx="2730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9175" y="0"/>
            <a:ext cx="2755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79453" y="3181946"/>
            <a:ext cx="6978810" cy="585216"/>
          </a:xfrm>
        </p:spPr>
        <p:txBody>
          <a:bodyPr anchor="t">
            <a:normAutofit/>
          </a:bodyPr>
          <a:lstStyle>
            <a:lvl1pPr algn="ctr">
              <a:defRPr sz="3200" b="0" cap="all"/>
            </a:lvl1pPr>
          </a:lstStyle>
          <a:p>
            <a:r>
              <a:rPr lang="en-US" smtClean="0"/>
              <a:t>Click to edit Master title style</a:t>
            </a:r>
            <a:endParaRPr lang="en-US" dirty="0"/>
          </a:p>
        </p:txBody>
      </p:sp>
    </p:spTree>
    <p:extLst>
      <p:ext uri="{BB962C8B-B14F-4D97-AF65-F5344CB8AC3E}">
        <p14:creationId xmlns:p14="http://schemas.microsoft.com/office/powerpoint/2010/main" val="30105118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pic>
        <p:nvPicPr>
          <p:cNvPr id="2" name="Picture 8"/>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108200"/>
            <a:ext cx="60833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38913" y="1019175"/>
            <a:ext cx="1905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25244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223838"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7" name="Picture 4"/>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938" y="2878138"/>
            <a:ext cx="685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0"/>
          <p:cNvSpPr>
            <a:spLocks noChangeArrowheads="1"/>
          </p:cNvSpPr>
          <p:nvPr/>
        </p:nvSpPr>
        <p:spPr bwMode="gray">
          <a:xfrm rot="-5400000">
            <a:off x="-1077913" y="1092201"/>
            <a:ext cx="2365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rgbClr val="5F5F5F"/>
                </a:solidFill>
                <a:cs typeface="Calibri" charset="0"/>
              </a:rPr>
              <a:t>Copyright ©2014 The Nielsen Company. Confidential and proprietary.</a:t>
            </a:r>
          </a:p>
        </p:txBody>
      </p:sp>
      <p:sp>
        <p:nvSpPr>
          <p:cNvPr id="2" name="Title Placeholder 1"/>
          <p:cNvSpPr>
            <a:spLocks noGrp="1"/>
          </p:cNvSpPr>
          <p:nvPr>
            <p:ph type="title"/>
          </p:nvPr>
        </p:nvSpPr>
        <p:spPr>
          <a:xfrm>
            <a:off x="593725" y="676275"/>
            <a:ext cx="8166100" cy="571500"/>
          </a:xfrm>
          <a:prstGeom prst="rect">
            <a:avLst/>
          </a:prstGeom>
        </p:spPr>
        <p:txBody>
          <a:bodyPr vert="horz" wrap="square" lIns="91440" tIns="0" rIns="91440" bIns="0" rtlCol="0" anchor="b" anchorCtr="0">
            <a:noAutofit/>
          </a:bodyPr>
          <a:lstStyle/>
          <a:p>
            <a:r>
              <a:rPr lang="en-US" smtClean="0"/>
              <a:t>Click to edit Master title style</a:t>
            </a:r>
            <a:endParaRPr lang="en-US" dirty="0"/>
          </a:p>
        </p:txBody>
      </p:sp>
      <p:sp>
        <p:nvSpPr>
          <p:cNvPr id="1030" name="Text Placeholder 2"/>
          <p:cNvSpPr>
            <a:spLocks noGrp="1"/>
          </p:cNvSpPr>
          <p:nvPr>
            <p:ph type="body" idx="1"/>
          </p:nvPr>
        </p:nvSpPr>
        <p:spPr bwMode="auto">
          <a:xfrm>
            <a:off x="593725" y="2020888"/>
            <a:ext cx="81661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1" name="Text Box 17"/>
          <p:cNvSpPr txBox="1">
            <a:spLocks noChangeArrowheads="1"/>
          </p:cNvSpPr>
          <p:nvPr/>
        </p:nvSpPr>
        <p:spPr bwMode="auto">
          <a:xfrm>
            <a:off x="8880475" y="6600825"/>
            <a:ext cx="134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fld id="{1EBD0418-3FF8-304D-BD43-DC0E0AC83D4C}" type="slidenum">
              <a:rPr lang="en-US" sz="900" smtClean="0">
                <a:solidFill>
                  <a:srgbClr val="009DD9"/>
                </a:solidFill>
              </a:rPr>
              <a:pPr algn="ctr">
                <a:defRPr/>
              </a:pPr>
              <a:t>‹#›</a:t>
            </a:fld>
            <a:endParaRPr lang="en-US" sz="900" dirty="0" smtClean="0">
              <a:solidFill>
                <a:srgbClr val="009DD9"/>
              </a:solidFill>
            </a:endParaRPr>
          </a:p>
        </p:txBody>
      </p:sp>
      <p:pic>
        <p:nvPicPr>
          <p:cNvPr id="1032" name="Picture 6"/>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8596313" y="0"/>
            <a:ext cx="254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80" r:id="rId11"/>
    <p:sldLayoutId id="2147483681" r:id="rId12"/>
    <p:sldLayoutId id="2147483682" r:id="rId13"/>
  </p:sldLayoutIdLst>
  <p:hf hdr="0" ftr="0" dt="0"/>
  <p:txStyles>
    <p:titleStyle>
      <a:lvl1pPr algn="l" defTabSz="457200" rtl="0" eaLnBrk="1" fontAlgn="base" hangingPunct="1">
        <a:spcBef>
          <a:spcPct val="0"/>
        </a:spcBef>
        <a:spcAft>
          <a:spcPct val="0"/>
        </a:spcAft>
        <a:defRPr sz="3000" kern="1200" cap="all">
          <a:solidFill>
            <a:srgbClr val="009DD9"/>
          </a:solidFill>
          <a:latin typeface="+mj-lt"/>
          <a:ea typeface="ＭＳ Ｐゴシック" charset="0"/>
          <a:cs typeface="ＭＳ Ｐゴシック" charset="0"/>
        </a:defRPr>
      </a:lvl1pPr>
      <a:lvl2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9pPr>
    </p:titleStyle>
    <p:bodyStyle>
      <a:lvl1pPr marL="457200" indent="-457200" algn="l" defTabSz="457200" rtl="0" eaLnBrk="1" fontAlgn="base" hangingPunct="1">
        <a:spcBef>
          <a:spcPts val="800"/>
        </a:spcBef>
        <a:spcAft>
          <a:spcPct val="0"/>
        </a:spcAft>
        <a:buClr>
          <a:srgbClr val="5F5F5F"/>
        </a:buClr>
        <a:buFont typeface="Arial" charset="0"/>
        <a:buChar char="•"/>
        <a:defRPr kern="1200">
          <a:solidFill>
            <a:srgbClr val="5F5F5F"/>
          </a:solidFill>
          <a:latin typeface="+mn-lt"/>
          <a:ea typeface="ＭＳ Ｐゴシック" charset="0"/>
          <a:cs typeface="ＭＳ Ｐゴシック" charset="0"/>
        </a:defRPr>
      </a:lvl1pPr>
      <a:lvl2pPr marL="908050" indent="-457200" algn="l" defTabSz="457200" rtl="0" eaLnBrk="1" fontAlgn="base" hangingPunct="1">
        <a:spcBef>
          <a:spcPts val="800"/>
        </a:spcBef>
        <a:spcAft>
          <a:spcPct val="0"/>
        </a:spcAft>
        <a:buClr>
          <a:srgbClr val="5F5F5F"/>
        </a:buClr>
        <a:buFont typeface="Arial" charset="0"/>
        <a:buChar char="•"/>
        <a:defRPr sz="1600" kern="1200">
          <a:solidFill>
            <a:srgbClr val="5F5F5F"/>
          </a:solidFill>
          <a:latin typeface="+mn-lt"/>
          <a:ea typeface="ＭＳ Ｐゴシック" charset="0"/>
          <a:cs typeface="+mn-cs"/>
        </a:defRPr>
      </a:lvl2pPr>
      <a:lvl3pPr marL="1371600" indent="-457200" algn="l" defTabSz="457200" rtl="0" eaLnBrk="1" fontAlgn="base" hangingPunct="1">
        <a:spcBef>
          <a:spcPts val="700"/>
        </a:spcBef>
        <a:spcAft>
          <a:spcPct val="0"/>
        </a:spcAft>
        <a:buClr>
          <a:srgbClr val="5F5F5F"/>
        </a:buClr>
        <a:buFont typeface="Arial" charset="0"/>
        <a:buChar char="•"/>
        <a:defRPr sz="1400" kern="1200">
          <a:solidFill>
            <a:srgbClr val="5F5F5F"/>
          </a:solidFill>
          <a:latin typeface="+mn-lt"/>
          <a:ea typeface="ＭＳ Ｐゴシック" charset="0"/>
          <a:cs typeface="+mn-cs"/>
        </a:defRPr>
      </a:lvl3pPr>
      <a:lvl4pPr marL="1825625" indent="-454025" algn="l" defTabSz="457200" rtl="0" eaLnBrk="1" fontAlgn="base" hangingPunct="1">
        <a:spcBef>
          <a:spcPts val="700"/>
        </a:spcBef>
        <a:spcAft>
          <a:spcPct val="0"/>
        </a:spcAft>
        <a:buClr>
          <a:srgbClr val="5F5F5F"/>
        </a:buClr>
        <a:buFont typeface="Arial" charset="0"/>
        <a:buChar char="•"/>
        <a:defRPr sz="1200" kern="1200">
          <a:solidFill>
            <a:srgbClr val="5F5F5F"/>
          </a:solidFill>
          <a:latin typeface="+mn-lt"/>
          <a:ea typeface="ＭＳ Ｐゴシック" charset="0"/>
          <a:cs typeface="+mn-cs"/>
        </a:defRPr>
      </a:lvl4pPr>
      <a:lvl5pPr marL="2286000" indent="-457200" algn="l" defTabSz="457200" rtl="0" eaLnBrk="1" fontAlgn="base" hangingPunct="1">
        <a:spcBef>
          <a:spcPts val="700"/>
        </a:spcBef>
        <a:spcAft>
          <a:spcPct val="0"/>
        </a:spcAft>
        <a:buClr>
          <a:srgbClr val="5F5F5F"/>
        </a:buClr>
        <a:buFont typeface="Arial" charset="0"/>
        <a:buChar char="•"/>
        <a:defRPr sz="1200" kern="1200">
          <a:solidFill>
            <a:srgbClr val="5F5F5F"/>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akc.org/index.cfm?nav_area=homepage"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hart" Target="../charts/chart5.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 Id="rId5" Type="http://schemas.openxmlformats.org/officeDocument/2006/relationships/image" Target="../media/image18.emf"/><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7.xml"/><Relationship Id="rId1" Type="http://schemas.openxmlformats.org/officeDocument/2006/relationships/slideLayout" Target="../slideLayouts/slideLayout6.xml"/><Relationship Id="rId5" Type="http://schemas.openxmlformats.org/officeDocument/2006/relationships/image" Target="../media/image18.emf"/><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9.xml"/><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nami.org/" TargetMode="External"/><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3.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nami.org/"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wrap="square"/>
          <a:lstStyle/>
          <a:p>
            <a:pPr eaLnBrk="1" hangingPunct="1"/>
            <a:r>
              <a:rPr lang="en-US" sz="2400" dirty="0" smtClean="0">
                <a:ea typeface="ＭＳ Ｐゴシック"/>
                <a:cs typeface="ＭＳ Ｐゴシック"/>
              </a:rPr>
              <a:t>Health and technology Study 2014</a:t>
            </a:r>
            <a:br>
              <a:rPr lang="en-US" sz="2400" dirty="0" smtClean="0">
                <a:ea typeface="ＭＳ Ｐゴシック"/>
                <a:cs typeface="ＭＳ Ｐゴシック"/>
              </a:rPr>
            </a:br>
            <a:endParaRPr lang="en-US" sz="2400" dirty="0"/>
          </a:p>
        </p:txBody>
      </p:sp>
      <p:pic>
        <p:nvPicPr>
          <p:cNvPr id="6146" name="Picture 2" descr="The American Kennel Club">
            <a:hlinkClick r:id="rId2" tooltip="The American Kennel Club"/>
          </p:cNvPr>
          <p:cNvPicPr>
            <a:picLocks noChangeAspect="1" noChangeArrowheads="1"/>
          </p:cNvPicPr>
          <p:nvPr/>
        </p:nvPicPr>
        <p:blipFill>
          <a:blip r:embed="rId3"/>
          <a:srcRect/>
          <a:stretch>
            <a:fillRect/>
          </a:stretch>
        </p:blipFill>
        <p:spPr bwMode="auto">
          <a:xfrm>
            <a:off x="92075" y="-609600"/>
            <a:ext cx="7219950" cy="857250"/>
          </a:xfrm>
          <a:prstGeom prst="rect">
            <a:avLst/>
          </a:prstGeom>
          <a:noFill/>
        </p:spPr>
      </p:pic>
      <p:sp>
        <p:nvSpPr>
          <p:cNvPr id="8" name="Rectangle 3"/>
          <p:cNvSpPr>
            <a:spLocks noGrp="1" noChangeArrowheads="1"/>
          </p:cNvSpPr>
          <p:nvPr>
            <p:ph type="subTitle" idx="1"/>
          </p:nvPr>
        </p:nvSpPr>
        <p:spPr>
          <a:xfrm>
            <a:off x="3276600" y="4154504"/>
            <a:ext cx="5667603" cy="569896"/>
          </a:xfrm>
        </p:spPr>
        <p:txBody>
          <a:bodyPr/>
          <a:lstStyle/>
          <a:p>
            <a:pPr marL="0" indent="0" eaLnBrk="1" hangingPunct="1"/>
            <a:r>
              <a:rPr lang="en-US" dirty="0" smtClean="0"/>
              <a:t>Prepared for</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5150" y="4724400"/>
            <a:ext cx="3333750" cy="1371600"/>
          </a:xfrm>
          <a:prstGeom prst="rect">
            <a:avLst/>
          </a:prstGeom>
        </p:spPr>
      </p:pic>
      <p:sp>
        <p:nvSpPr>
          <p:cNvPr id="6" name="Text Placeholder 1"/>
          <p:cNvSpPr>
            <a:spLocks noGrp="1"/>
          </p:cNvSpPr>
          <p:nvPr>
            <p:ph type="body" idx="17"/>
          </p:nvPr>
        </p:nvSpPr>
        <p:spPr>
          <a:xfrm>
            <a:off x="6044184" y="5998464"/>
            <a:ext cx="2891063" cy="697394"/>
          </a:xfrm>
        </p:spPr>
        <p:txBody>
          <a:bodyPr/>
          <a:lstStyle/>
          <a:p>
            <a:r>
              <a:rPr lang="en-US" dirty="0" smtClean="0"/>
              <a:t>October 2014</a:t>
            </a:r>
            <a:endParaRPr lang="en-US" dirty="0"/>
          </a:p>
        </p:txBody>
      </p:sp>
    </p:spTree>
    <p:extLst>
      <p:ext uri="{BB962C8B-B14F-4D97-AF65-F5344CB8AC3E}">
        <p14:creationId xmlns:p14="http://schemas.microsoft.com/office/powerpoint/2010/main" val="1976322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Executive Summary </a:t>
            </a:r>
            <a:endParaRPr lang="en-US" dirty="0">
              <a:solidFill>
                <a:schemeClr val="accent1"/>
              </a:solidFill>
            </a:endParaRPr>
          </a:p>
        </p:txBody>
      </p:sp>
      <p:sp>
        <p:nvSpPr>
          <p:cNvPr id="5" name="Content Placeholder 2"/>
          <p:cNvSpPr txBox="1">
            <a:spLocks/>
          </p:cNvSpPr>
          <p:nvPr/>
        </p:nvSpPr>
        <p:spPr bwMode="auto">
          <a:xfrm>
            <a:off x="533400" y="1447800"/>
            <a:ext cx="8458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a:latin typeface="+mj-lt"/>
              </a:rPr>
              <a:t>On the whole, people </a:t>
            </a:r>
            <a:r>
              <a:rPr lang="en-US" sz="1600" b="1" dirty="0" smtClean="0">
                <a:latin typeface="+mj-lt"/>
              </a:rPr>
              <a:t>living with </a:t>
            </a:r>
            <a:r>
              <a:rPr lang="en-US" sz="1600" b="1" dirty="0">
                <a:latin typeface="+mj-lt"/>
              </a:rPr>
              <a:t>schizophrenia are more likely to report positive than negative </a:t>
            </a:r>
            <a:r>
              <a:rPr lang="en-US" sz="1600" b="1" dirty="0" smtClean="0">
                <a:latin typeface="+mj-lt"/>
              </a:rPr>
              <a:t>feelings when engaging with technology. </a:t>
            </a:r>
            <a:r>
              <a:rPr lang="en-US" sz="1600" b="1" dirty="0">
                <a:latin typeface="+mj-lt"/>
              </a:rPr>
              <a:t>However, sizable minorities are reporting negative feelings. </a:t>
            </a:r>
            <a:endParaRPr lang="en-US" sz="1600" dirty="0">
              <a:latin typeface="+mj-lt"/>
            </a:endParaRPr>
          </a:p>
          <a:p>
            <a:pPr marL="285750" lvl="0" indent="-285750">
              <a:buFont typeface="Arial" panose="020B0604020202020204" pitchFamily="34" charset="0"/>
              <a:buChar char="•"/>
            </a:pPr>
            <a:r>
              <a:rPr lang="en-US" sz="1600" dirty="0" smtClean="0">
                <a:latin typeface="+mj-lt"/>
              </a:rPr>
              <a:t>People living with </a:t>
            </a:r>
            <a:r>
              <a:rPr lang="en-US" sz="1600" dirty="0">
                <a:latin typeface="+mj-lt"/>
              </a:rPr>
              <a:t>schizophrenia are most likely to say engaging with technology makes them feel connected (58% saying very often or often). Feeling happy (47%), inspired (47%), hopeful (45%), peaceful (44%), and motivated (43%) are also common.</a:t>
            </a:r>
          </a:p>
          <a:p>
            <a:pPr marL="285750" lvl="0" indent="-285750">
              <a:buFont typeface="Arial" panose="020B0604020202020204" pitchFamily="34" charset="0"/>
              <a:buChar char="•"/>
            </a:pPr>
            <a:r>
              <a:rPr lang="en-US" sz="1600" dirty="0" smtClean="0">
                <a:latin typeface="+mj-lt"/>
              </a:rPr>
              <a:t>With </a:t>
            </a:r>
            <a:r>
              <a:rPr lang="en-US" sz="1600" dirty="0">
                <a:latin typeface="+mj-lt"/>
              </a:rPr>
              <a:t>that said, roughly three in ten (27%) say they very often or often feel unable to stop when they use these devices and </a:t>
            </a:r>
            <a:r>
              <a:rPr lang="en-US" sz="1600" dirty="0" smtClean="0">
                <a:latin typeface="+mj-lt"/>
              </a:rPr>
              <a:t>a </a:t>
            </a:r>
            <a:r>
              <a:rPr lang="en-US" sz="1600" dirty="0">
                <a:latin typeface="+mj-lt"/>
              </a:rPr>
              <a:t>quarter feel frustrated (25%) or paranoid (24</a:t>
            </a:r>
            <a:r>
              <a:rPr lang="en-US" sz="1600" dirty="0" smtClean="0">
                <a:latin typeface="+mj-lt"/>
              </a:rPr>
              <a:t>%).</a:t>
            </a:r>
          </a:p>
          <a:p>
            <a:pPr marL="742950" lvl="1" indent="-285750">
              <a:buFont typeface="Arial" panose="020B0604020202020204" pitchFamily="34" charset="0"/>
              <a:buChar char="•"/>
            </a:pPr>
            <a:r>
              <a:rPr lang="en-US" sz="1600" dirty="0" smtClean="0">
                <a:latin typeface="+mj-lt"/>
              </a:rPr>
              <a:t>Those </a:t>
            </a:r>
            <a:r>
              <a:rPr lang="en-US" sz="1600" dirty="0">
                <a:latin typeface="+mj-lt"/>
              </a:rPr>
              <a:t>who use technology for more than 5 hours on a device are more likely to report </a:t>
            </a:r>
            <a:r>
              <a:rPr lang="en-US" sz="1600" dirty="0" smtClean="0">
                <a:latin typeface="+mj-lt"/>
              </a:rPr>
              <a:t>positive feelings, but </a:t>
            </a:r>
            <a:r>
              <a:rPr lang="en-US" sz="1600" dirty="0">
                <a:latin typeface="+mj-lt"/>
              </a:rPr>
              <a:t>are also more likely to say they are unable to stop.</a:t>
            </a:r>
          </a:p>
          <a:p>
            <a:pPr marL="285750" indent="-285750">
              <a:buFont typeface="Arial" panose="020B0604020202020204" pitchFamily="34" charset="0"/>
              <a:buChar char="•"/>
            </a:pPr>
            <a:endParaRPr lang="en-US" sz="1600" dirty="0" smtClean="0">
              <a:solidFill>
                <a:srgbClr val="5F5F5F"/>
              </a:solidFill>
              <a:latin typeface="+mj-lt"/>
              <a:ea typeface="ＭＳ Ｐゴシック"/>
            </a:endParaRPr>
          </a:p>
          <a:p>
            <a:pPr marL="1257300" lvl="2" indent="-342900">
              <a:spcBef>
                <a:spcPct val="20000"/>
              </a:spcBef>
              <a:buFont typeface="Arial"/>
              <a:buChar char="•"/>
              <a:defRPr/>
            </a:pPr>
            <a:endParaRPr lang="en-US" sz="1600" kern="0" dirty="0" smtClean="0">
              <a:solidFill>
                <a:srgbClr val="5F5F5F"/>
              </a:solidFill>
              <a:latin typeface="+mj-lt"/>
              <a:ea typeface="ＭＳ Ｐゴシック" charset="-128"/>
              <a:cs typeface="Calibri"/>
            </a:endParaRPr>
          </a:p>
        </p:txBody>
      </p:sp>
    </p:spTree>
    <p:extLst>
      <p:ext uri="{BB962C8B-B14F-4D97-AF65-F5344CB8AC3E}">
        <p14:creationId xmlns:p14="http://schemas.microsoft.com/office/powerpoint/2010/main" val="3088805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Executive Summary </a:t>
            </a:r>
            <a:endParaRPr lang="en-US" dirty="0">
              <a:solidFill>
                <a:schemeClr val="accent1"/>
              </a:solidFill>
            </a:endParaRPr>
          </a:p>
        </p:txBody>
      </p:sp>
      <p:sp>
        <p:nvSpPr>
          <p:cNvPr id="5" name="Content Placeholder 2"/>
          <p:cNvSpPr txBox="1">
            <a:spLocks/>
          </p:cNvSpPr>
          <p:nvPr/>
        </p:nvSpPr>
        <p:spPr bwMode="auto">
          <a:xfrm>
            <a:off x="533400" y="1447800"/>
            <a:ext cx="8458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n-US" sz="1600" b="1" dirty="0" smtClean="0">
                <a:latin typeface="+mj-lt"/>
              </a:rPr>
              <a:t>Surfing </a:t>
            </a:r>
            <a:r>
              <a:rPr lang="en-US" sz="1600" b="1" dirty="0">
                <a:latin typeface="+mj-lt"/>
              </a:rPr>
              <a:t>the Internet and talking on the phone </a:t>
            </a:r>
            <a:r>
              <a:rPr lang="en-US" sz="1600" b="1" dirty="0" smtClean="0">
                <a:latin typeface="+mj-lt"/>
              </a:rPr>
              <a:t>are activities </a:t>
            </a:r>
            <a:r>
              <a:rPr lang="en-US" sz="1600" b="1" dirty="0">
                <a:latin typeface="+mj-lt"/>
              </a:rPr>
              <a:t>most likely to be rated highly for helpfulness in improving or managing schizophrenia. </a:t>
            </a:r>
            <a:r>
              <a:rPr lang="en-US" sz="1600" dirty="0">
                <a:latin typeface="+mj-lt"/>
              </a:rPr>
              <a:t> </a:t>
            </a:r>
            <a:r>
              <a:rPr lang="en-US" sz="1600" b="1" dirty="0">
                <a:latin typeface="+mj-lt"/>
              </a:rPr>
              <a:t>Those who do not have access or do not use online activities underestimate the helpfulness they can have in improving or managing schizophrenia.</a:t>
            </a:r>
            <a:r>
              <a:rPr lang="en-US" sz="1600" dirty="0">
                <a:latin typeface="+mj-lt"/>
              </a:rPr>
              <a:t>  </a:t>
            </a:r>
            <a:r>
              <a:rPr lang="en-US" sz="1600" b="1" dirty="0">
                <a:latin typeface="+mj-lt"/>
              </a:rPr>
              <a:t>With all of that said, some are showing signs of technology abuse. </a:t>
            </a:r>
          </a:p>
          <a:p>
            <a:pPr marL="285750" indent="-285750">
              <a:spcBef>
                <a:spcPct val="20000"/>
              </a:spcBef>
              <a:buFont typeface="Arial" panose="020B0604020202020204" pitchFamily="34" charset="0"/>
              <a:buChar char="•"/>
              <a:defRPr/>
            </a:pPr>
            <a:r>
              <a:rPr lang="en-US" sz="1600" dirty="0" smtClean="0">
                <a:latin typeface="+mj-lt"/>
              </a:rPr>
              <a:t>Of </a:t>
            </a:r>
            <a:r>
              <a:rPr lang="en-US" sz="1600" dirty="0">
                <a:latin typeface="+mj-lt"/>
              </a:rPr>
              <a:t>those who have access, surfing the Internet and talking on the telephone were most likely to be rated highly for helpfulness in improving or managing their condition with 42% and 39% rating them as an 8, 9, or 10, respectively, on a scale from 1 to 10 with 1 being the least helpful and 10 being the most </a:t>
            </a:r>
            <a:r>
              <a:rPr lang="en-US" sz="1600" dirty="0" smtClean="0">
                <a:latin typeface="+mj-lt"/>
              </a:rPr>
              <a:t>helpful.</a:t>
            </a:r>
          </a:p>
          <a:p>
            <a:pPr marL="742950" lvl="1" indent="-285750">
              <a:spcBef>
                <a:spcPct val="20000"/>
              </a:spcBef>
              <a:buFont typeface="Arial" panose="020B0604020202020204" pitchFamily="34" charset="0"/>
              <a:buChar char="•"/>
              <a:defRPr/>
            </a:pPr>
            <a:r>
              <a:rPr lang="en-US" sz="1600" dirty="0" smtClean="0">
                <a:latin typeface="+mj-lt"/>
              </a:rPr>
              <a:t>Around</a:t>
            </a:r>
            <a:r>
              <a:rPr lang="en-US" sz="1600" dirty="0" smtClean="0">
                <a:solidFill>
                  <a:srgbClr val="FF0000"/>
                </a:solidFill>
                <a:latin typeface="+mj-lt"/>
              </a:rPr>
              <a:t> </a:t>
            </a:r>
            <a:r>
              <a:rPr lang="en-US" sz="1600" dirty="0">
                <a:latin typeface="+mj-lt"/>
              </a:rPr>
              <a:t>three in ten rated text messaging (31%) and social networking sites (29</a:t>
            </a:r>
            <a:r>
              <a:rPr lang="en-US" sz="1600" dirty="0" smtClean="0">
                <a:latin typeface="+mj-lt"/>
              </a:rPr>
              <a:t>%) </a:t>
            </a:r>
            <a:r>
              <a:rPr lang="en-US" sz="1600" dirty="0">
                <a:latin typeface="+mj-lt"/>
              </a:rPr>
              <a:t>as an 8, 9, or 10.</a:t>
            </a:r>
          </a:p>
          <a:p>
            <a:pPr marL="742950" lvl="1" indent="-285750">
              <a:spcBef>
                <a:spcPct val="20000"/>
              </a:spcBef>
              <a:buFont typeface="Arial" panose="020B0604020202020204" pitchFamily="34" charset="0"/>
              <a:buChar char="•"/>
              <a:defRPr/>
            </a:pPr>
            <a:r>
              <a:rPr lang="en-US" sz="1600" dirty="0" smtClean="0">
                <a:latin typeface="+mj-lt"/>
              </a:rPr>
              <a:t>Joining </a:t>
            </a:r>
            <a:r>
              <a:rPr lang="en-US" sz="1600" dirty="0">
                <a:latin typeface="+mj-lt"/>
              </a:rPr>
              <a:t>or participating in online chat rooms or discussion groups (21%) or video chatting (18%) are the least likely to be rated as an 8, 9, or 10 for helpfulness in improving or managing their condition.</a:t>
            </a:r>
          </a:p>
          <a:p>
            <a:pPr marL="285750" indent="-285750">
              <a:spcBef>
                <a:spcPct val="20000"/>
              </a:spcBef>
              <a:buFont typeface="Arial" panose="020B0604020202020204" pitchFamily="34" charset="0"/>
              <a:buChar char="•"/>
              <a:defRPr/>
            </a:pPr>
            <a:r>
              <a:rPr lang="en-US" sz="1600" dirty="0">
                <a:latin typeface="+mj-lt"/>
              </a:rPr>
              <a:t>T</a:t>
            </a:r>
            <a:r>
              <a:rPr lang="en-US" sz="1600" dirty="0" smtClean="0">
                <a:latin typeface="+mj-lt"/>
              </a:rPr>
              <a:t>hose </a:t>
            </a:r>
            <a:r>
              <a:rPr lang="en-US" sz="1600" dirty="0">
                <a:latin typeface="+mj-lt"/>
              </a:rPr>
              <a:t>who do not have access or do not engage in </a:t>
            </a:r>
            <a:r>
              <a:rPr lang="en-US" sz="1600" dirty="0" smtClean="0">
                <a:latin typeface="+mj-lt"/>
              </a:rPr>
              <a:t>online </a:t>
            </a:r>
            <a:r>
              <a:rPr lang="en-US" sz="1600" dirty="0">
                <a:latin typeface="+mj-lt"/>
              </a:rPr>
              <a:t>activities are less likely to rate the activities as helpful </a:t>
            </a:r>
            <a:r>
              <a:rPr lang="en-US" sz="1600" dirty="0" smtClean="0">
                <a:latin typeface="+mj-lt"/>
              </a:rPr>
              <a:t>compared </a:t>
            </a:r>
            <a:r>
              <a:rPr lang="en-US" sz="1600" dirty="0">
                <a:latin typeface="+mj-lt"/>
              </a:rPr>
              <a:t>to those who do have access (see </a:t>
            </a:r>
            <a:r>
              <a:rPr lang="en-US" sz="1600" dirty="0" smtClean="0">
                <a:latin typeface="+mj-lt"/>
              </a:rPr>
              <a:t>slide 28.) </a:t>
            </a:r>
          </a:p>
          <a:p>
            <a:pPr marL="285750" indent="-285750">
              <a:spcBef>
                <a:spcPct val="20000"/>
              </a:spcBef>
              <a:buFont typeface="Arial" panose="020B0604020202020204" pitchFamily="34" charset="0"/>
              <a:buChar char="•"/>
              <a:defRPr/>
            </a:pPr>
            <a:r>
              <a:rPr lang="en-US" sz="1600" dirty="0">
                <a:latin typeface="+mj-lt"/>
              </a:rPr>
              <a:t>Regardless of the helpfulness in improving or managing one’s condition, almost a quarter (23%) say they have avoided other activities in order to stay online in the past six months.  And, nearly one in five (18%) report that they have neglected their responsibilities because of the Internet.</a:t>
            </a:r>
          </a:p>
          <a:p>
            <a:pPr>
              <a:spcBef>
                <a:spcPct val="20000"/>
              </a:spcBef>
              <a:defRPr/>
            </a:pPr>
            <a:endParaRPr lang="en-US" sz="1600" dirty="0" smtClean="0">
              <a:latin typeface="+mj-lt"/>
            </a:endParaRPr>
          </a:p>
          <a:p>
            <a:pPr marL="1257300" lvl="2" indent="-342900">
              <a:spcBef>
                <a:spcPct val="20000"/>
              </a:spcBef>
              <a:buFont typeface="Arial"/>
              <a:buChar char="•"/>
              <a:defRPr/>
            </a:pPr>
            <a:endParaRPr lang="en-US" sz="1600" kern="0" dirty="0" smtClean="0">
              <a:solidFill>
                <a:srgbClr val="5F5F5F"/>
              </a:solidFill>
              <a:latin typeface="+mj-lt"/>
              <a:ea typeface="ＭＳ Ｐゴシック" charset="-128"/>
              <a:cs typeface="Calibri"/>
            </a:endParaRPr>
          </a:p>
        </p:txBody>
      </p:sp>
    </p:spTree>
    <p:extLst>
      <p:ext uri="{BB962C8B-B14F-4D97-AF65-F5344CB8AC3E}">
        <p14:creationId xmlns:p14="http://schemas.microsoft.com/office/powerpoint/2010/main" val="3784998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Executive Summary </a:t>
            </a:r>
            <a:endParaRPr lang="en-US" dirty="0">
              <a:solidFill>
                <a:schemeClr val="accent1"/>
              </a:solidFill>
            </a:endParaRPr>
          </a:p>
        </p:txBody>
      </p:sp>
      <p:sp>
        <p:nvSpPr>
          <p:cNvPr id="5" name="Content Placeholder 2"/>
          <p:cNvSpPr txBox="1">
            <a:spLocks/>
          </p:cNvSpPr>
          <p:nvPr/>
        </p:nvSpPr>
        <p:spPr bwMode="auto">
          <a:xfrm>
            <a:off x="533400" y="1447800"/>
            <a:ext cx="8458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a:latin typeface="+mj-lt"/>
              </a:rPr>
              <a:t>The majority of people </a:t>
            </a:r>
            <a:r>
              <a:rPr lang="en-US" sz="1600" b="1" dirty="0" smtClean="0">
                <a:latin typeface="+mj-lt"/>
              </a:rPr>
              <a:t>living with </a:t>
            </a:r>
            <a:r>
              <a:rPr lang="en-US" sz="1600" b="1" dirty="0">
                <a:latin typeface="+mj-lt"/>
              </a:rPr>
              <a:t>schizophrenia use technology to cope and are likely to say it will become a bigger part of their recovery in the future.  </a:t>
            </a:r>
            <a:endParaRPr lang="en-US" sz="1600" dirty="0">
              <a:latin typeface="+mj-lt"/>
            </a:endParaRPr>
          </a:p>
          <a:p>
            <a:pPr marL="285750" indent="-285750">
              <a:spcBef>
                <a:spcPct val="20000"/>
              </a:spcBef>
              <a:buFont typeface="Arial" panose="020B0604020202020204" pitchFamily="34" charset="0"/>
              <a:buChar char="•"/>
              <a:defRPr/>
            </a:pPr>
            <a:r>
              <a:rPr lang="en-US" sz="1600" dirty="0" smtClean="0">
                <a:latin typeface="+mj-lt"/>
              </a:rPr>
              <a:t>Nearly </a:t>
            </a:r>
            <a:r>
              <a:rPr lang="en-US" sz="1600" dirty="0">
                <a:latin typeface="+mj-lt"/>
              </a:rPr>
              <a:t>three in five (60%) of people </a:t>
            </a:r>
            <a:r>
              <a:rPr lang="en-US" sz="1600" dirty="0" smtClean="0">
                <a:latin typeface="+mj-lt"/>
              </a:rPr>
              <a:t>living with </a:t>
            </a:r>
            <a:r>
              <a:rPr lang="en-US" sz="1600" dirty="0">
                <a:latin typeface="+mj-lt"/>
              </a:rPr>
              <a:t>schizophrenia use technology to cope with their condition at least sometimes with over a third (36%) saying they use it very often or </a:t>
            </a:r>
            <a:r>
              <a:rPr lang="en-US" sz="1600" dirty="0" smtClean="0">
                <a:latin typeface="+mj-lt"/>
              </a:rPr>
              <a:t>often - most commonly, </a:t>
            </a:r>
            <a:r>
              <a:rPr lang="en-US" sz="1600" dirty="0">
                <a:latin typeface="+mj-lt"/>
              </a:rPr>
              <a:t>to listen to music/audio files to help block or manage </a:t>
            </a:r>
            <a:r>
              <a:rPr lang="en-US" sz="1600" dirty="0" smtClean="0">
                <a:latin typeface="+mj-lt"/>
              </a:rPr>
              <a:t>voices (42%).</a:t>
            </a:r>
            <a:endParaRPr lang="en-US" sz="1600" dirty="0">
              <a:latin typeface="+mj-lt"/>
            </a:endParaRPr>
          </a:p>
          <a:p>
            <a:pPr marL="742950" lvl="1" indent="-285750">
              <a:spcBef>
                <a:spcPct val="20000"/>
              </a:spcBef>
              <a:buFont typeface="Arial" panose="020B0604020202020204" pitchFamily="34" charset="0"/>
              <a:buChar char="•"/>
              <a:defRPr/>
            </a:pPr>
            <a:r>
              <a:rPr lang="en-US" sz="1600" dirty="0" smtClean="0">
                <a:latin typeface="+mj-lt"/>
              </a:rPr>
              <a:t>However</a:t>
            </a:r>
            <a:r>
              <a:rPr lang="en-US" sz="1600" dirty="0">
                <a:latin typeface="+mj-lt"/>
              </a:rPr>
              <a:t>, people who often use technology to cope are more likely to often avoid other activities to stay online or neglect responsibilities because of the Internet than those who rarely or never use technology to cope.</a:t>
            </a:r>
          </a:p>
          <a:p>
            <a:pPr marL="742950" lvl="1" indent="-285750">
              <a:spcBef>
                <a:spcPct val="20000"/>
              </a:spcBef>
              <a:buFont typeface="Arial" panose="020B0604020202020204" pitchFamily="34" charset="0"/>
              <a:buChar char="•"/>
              <a:defRPr/>
            </a:pPr>
            <a:r>
              <a:rPr lang="en-US" sz="1600" dirty="0" smtClean="0">
                <a:latin typeface="+mj-lt"/>
              </a:rPr>
              <a:t>Notably</a:t>
            </a:r>
            <a:r>
              <a:rPr lang="en-US" sz="1600" dirty="0">
                <a:latin typeface="+mj-lt"/>
              </a:rPr>
              <a:t>, those who are currently being treated for schizophrenia are more likely to say they often use technology to cope with their disorder than those who rarely use technology (96% vs. 80%).</a:t>
            </a:r>
          </a:p>
          <a:p>
            <a:pPr marL="285750" indent="-285750">
              <a:spcBef>
                <a:spcPct val="20000"/>
              </a:spcBef>
              <a:buFont typeface="Arial" panose="020B0604020202020204" pitchFamily="34" charset="0"/>
              <a:buChar char="•"/>
              <a:defRPr/>
            </a:pPr>
            <a:r>
              <a:rPr lang="en-US" sz="1600" dirty="0" smtClean="0">
                <a:latin typeface="+mj-lt"/>
              </a:rPr>
              <a:t>When people living </a:t>
            </a:r>
            <a:r>
              <a:rPr lang="en-US" sz="1600" dirty="0">
                <a:latin typeface="+mj-lt"/>
              </a:rPr>
              <a:t>with schizophrenia are feeling well, they are more likely to say they use technology very often or often as compared to when they are experiencing many symptoms.</a:t>
            </a:r>
          </a:p>
          <a:p>
            <a:pPr>
              <a:spcBef>
                <a:spcPct val="20000"/>
              </a:spcBef>
              <a:defRPr/>
            </a:pPr>
            <a:endParaRPr lang="en-US" sz="1600" dirty="0" smtClean="0">
              <a:latin typeface="+mj-lt"/>
            </a:endParaRPr>
          </a:p>
          <a:p>
            <a:pPr marL="1257300" lvl="2" indent="-342900">
              <a:spcBef>
                <a:spcPct val="20000"/>
              </a:spcBef>
              <a:buFont typeface="Arial"/>
              <a:buChar char="•"/>
              <a:defRPr/>
            </a:pPr>
            <a:endParaRPr lang="en-US" sz="1600" kern="0" dirty="0" smtClean="0">
              <a:solidFill>
                <a:srgbClr val="5F5F5F"/>
              </a:solidFill>
              <a:latin typeface="+mj-lt"/>
              <a:ea typeface="ＭＳ Ｐゴシック" charset="-128"/>
              <a:cs typeface="Calibri"/>
            </a:endParaRPr>
          </a:p>
        </p:txBody>
      </p:sp>
    </p:spTree>
    <p:extLst>
      <p:ext uri="{BB962C8B-B14F-4D97-AF65-F5344CB8AC3E}">
        <p14:creationId xmlns:p14="http://schemas.microsoft.com/office/powerpoint/2010/main" val="1075620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Executive Summary </a:t>
            </a:r>
            <a:endParaRPr lang="en-US" dirty="0">
              <a:solidFill>
                <a:schemeClr val="accent1"/>
              </a:solidFill>
            </a:endParaRPr>
          </a:p>
        </p:txBody>
      </p:sp>
      <p:sp>
        <p:nvSpPr>
          <p:cNvPr id="5" name="Content Placeholder 2"/>
          <p:cNvSpPr txBox="1">
            <a:spLocks/>
          </p:cNvSpPr>
          <p:nvPr/>
        </p:nvSpPr>
        <p:spPr bwMode="auto">
          <a:xfrm>
            <a:off x="533400" y="1447800"/>
            <a:ext cx="8458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spcBef>
                <a:spcPct val="20000"/>
              </a:spcBef>
              <a:buFont typeface="Arial" panose="020B0604020202020204" pitchFamily="34" charset="0"/>
              <a:buChar char="•"/>
              <a:defRPr/>
            </a:pPr>
            <a:r>
              <a:rPr lang="en-US" sz="1600" dirty="0" smtClean="0">
                <a:latin typeface="+mj-lt"/>
              </a:rPr>
              <a:t>When </a:t>
            </a:r>
            <a:r>
              <a:rPr lang="en-US" sz="1600" dirty="0">
                <a:latin typeface="+mj-lt"/>
              </a:rPr>
              <a:t>it comes to looking for information specifically related to wellness and/or recovery, </a:t>
            </a:r>
            <a:r>
              <a:rPr lang="en-US" sz="1600" dirty="0" smtClean="0">
                <a:latin typeface="+mj-lt"/>
              </a:rPr>
              <a:t>people living </a:t>
            </a:r>
            <a:r>
              <a:rPr lang="en-US" sz="1600" dirty="0">
                <a:latin typeface="+mj-lt"/>
              </a:rPr>
              <a:t>with schizophrenia are most likely to visit WebMD (17%) or Google (15%) to find information related to their wellness/recovery. </a:t>
            </a:r>
            <a:endParaRPr lang="en-US" sz="1600" dirty="0" smtClean="0">
              <a:latin typeface="+mj-lt"/>
            </a:endParaRPr>
          </a:p>
          <a:p>
            <a:pPr marL="742950" lvl="1" indent="-285750">
              <a:spcBef>
                <a:spcPct val="20000"/>
              </a:spcBef>
              <a:buFont typeface="Arial" panose="020B0604020202020204" pitchFamily="34" charset="0"/>
              <a:buChar char="•"/>
              <a:defRPr/>
            </a:pPr>
            <a:r>
              <a:rPr lang="en-US" sz="1600" dirty="0" smtClean="0">
                <a:latin typeface="+mj-lt"/>
              </a:rPr>
              <a:t>Around </a:t>
            </a:r>
            <a:r>
              <a:rPr lang="en-US" sz="1600" dirty="0">
                <a:latin typeface="+mj-lt"/>
              </a:rPr>
              <a:t>one in six (17%) of people </a:t>
            </a:r>
            <a:r>
              <a:rPr lang="en-US" sz="1600" dirty="0" smtClean="0">
                <a:latin typeface="+mj-lt"/>
              </a:rPr>
              <a:t>living with </a:t>
            </a:r>
            <a:r>
              <a:rPr lang="en-US" sz="1600" dirty="0">
                <a:latin typeface="+mj-lt"/>
              </a:rPr>
              <a:t>schizophrenia say they visit NAMI’s website very often or often. Overall, one in ten (10%) have visited NAMI’s website when looking for information specifically related to wellness and/or </a:t>
            </a:r>
            <a:r>
              <a:rPr lang="en-US" sz="1600" dirty="0" smtClean="0">
                <a:latin typeface="+mj-lt"/>
              </a:rPr>
              <a:t>recovery.</a:t>
            </a:r>
          </a:p>
          <a:p>
            <a:pPr marL="285750" indent="-285750">
              <a:spcBef>
                <a:spcPct val="20000"/>
              </a:spcBef>
              <a:buFont typeface="Arial" panose="020B0604020202020204" pitchFamily="34" charset="0"/>
              <a:buChar char="•"/>
              <a:defRPr/>
            </a:pPr>
            <a:r>
              <a:rPr lang="en-US" sz="1600" dirty="0" smtClean="0">
                <a:latin typeface="+mj-lt"/>
              </a:rPr>
              <a:t>Two-thirds </a:t>
            </a:r>
            <a:r>
              <a:rPr lang="en-US" sz="1600" dirty="0">
                <a:latin typeface="+mj-lt"/>
              </a:rPr>
              <a:t>(66%) anticipate that technology will become a bigger part of their recovery in the coming </a:t>
            </a:r>
            <a:r>
              <a:rPr lang="en-US" sz="1600" dirty="0" smtClean="0">
                <a:latin typeface="+mj-lt"/>
              </a:rPr>
              <a:t>years.</a:t>
            </a:r>
          </a:p>
          <a:p>
            <a:pPr marL="742950" lvl="1" indent="-285750">
              <a:spcBef>
                <a:spcPct val="20000"/>
              </a:spcBef>
              <a:buFont typeface="Arial" panose="020B0604020202020204" pitchFamily="34" charset="0"/>
              <a:buChar char="•"/>
              <a:defRPr/>
            </a:pPr>
            <a:r>
              <a:rPr lang="en-US" sz="1600" dirty="0" smtClean="0">
                <a:latin typeface="+mj-lt"/>
              </a:rPr>
              <a:t>Those </a:t>
            </a:r>
            <a:r>
              <a:rPr lang="en-US" sz="1600" dirty="0">
                <a:latin typeface="+mj-lt"/>
              </a:rPr>
              <a:t>who spend 10 hours or more a day on the devices they have access to are more likely to agree with this statement as are those who often use technology to cope with schizophrenia.</a:t>
            </a:r>
          </a:p>
          <a:p>
            <a:pPr>
              <a:spcBef>
                <a:spcPct val="20000"/>
              </a:spcBef>
              <a:defRPr/>
            </a:pPr>
            <a:endParaRPr lang="en-US" sz="1600" dirty="0" smtClean="0">
              <a:latin typeface="+mj-lt"/>
            </a:endParaRPr>
          </a:p>
          <a:p>
            <a:pPr marL="1257300" lvl="2" indent="-342900">
              <a:spcBef>
                <a:spcPct val="20000"/>
              </a:spcBef>
              <a:buFont typeface="Arial"/>
              <a:buChar char="•"/>
              <a:defRPr/>
            </a:pPr>
            <a:endParaRPr lang="en-US" sz="1600" kern="0" dirty="0" smtClean="0">
              <a:solidFill>
                <a:srgbClr val="5F5F5F"/>
              </a:solidFill>
              <a:latin typeface="+mj-lt"/>
              <a:ea typeface="ＭＳ Ｐゴシック" charset="-128"/>
              <a:cs typeface="Calibri"/>
            </a:endParaRPr>
          </a:p>
        </p:txBody>
      </p:sp>
    </p:spTree>
    <p:extLst>
      <p:ext uri="{BB962C8B-B14F-4D97-AF65-F5344CB8AC3E}">
        <p14:creationId xmlns:p14="http://schemas.microsoft.com/office/powerpoint/2010/main" val="548287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9"/>
          <p:cNvSpPr>
            <a:spLocks noGrp="1"/>
          </p:cNvSpPr>
          <p:nvPr>
            <p:ph type="title"/>
          </p:nvPr>
        </p:nvSpPr>
        <p:spPr/>
        <p:txBody>
          <a:bodyPr/>
          <a:lstStyle/>
          <a:p>
            <a:r>
              <a:rPr lang="en-US" dirty="0" smtClean="0">
                <a:ea typeface="ＭＳ Ｐゴシック"/>
                <a:cs typeface="ＭＳ Ｐゴシック"/>
              </a:rPr>
              <a:t>Detailed findings</a:t>
            </a:r>
          </a:p>
        </p:txBody>
      </p:sp>
      <p:sp>
        <p:nvSpPr>
          <p:cNvPr id="233475" name="Slide Number Placeholder 8"/>
          <p:cNvSpPr txBox="1">
            <a:spLocks noGrp="1"/>
          </p:cNvSpPr>
          <p:nvPr/>
        </p:nvSpPr>
        <p:spPr bwMode="auto">
          <a:xfrm>
            <a:off x="8749226" y="6481991"/>
            <a:ext cx="242374" cy="215444"/>
          </a:xfrm>
          <a:prstGeom prst="rect">
            <a:avLst/>
          </a:prstGeom>
          <a:noFill/>
          <a:ln w="9525">
            <a:noFill/>
            <a:miter lim="800000"/>
            <a:headEnd/>
            <a:tailEnd/>
          </a:ln>
        </p:spPr>
        <p:txBody>
          <a:bodyPr wrap="none" anchor="ctr">
            <a:spAutoFit/>
          </a:bodyPr>
          <a:lstStyle/>
          <a:p>
            <a:pPr algn="r"/>
            <a:fld id="{E7635240-A2C9-404D-82D0-8BEB4E4AC332}" type="slidenum">
              <a:rPr lang="en-US" sz="800">
                <a:solidFill>
                  <a:srgbClr val="00B0F0"/>
                </a:solidFill>
                <a:ea typeface="ヒラギノ角ゴ Pro W3"/>
              </a:rPr>
              <a:pPr algn="r"/>
              <a:t>14</a:t>
            </a:fld>
            <a:endParaRPr lang="en-US" sz="800" dirty="0">
              <a:solidFill>
                <a:srgbClr val="00B0F0"/>
              </a:solidFill>
              <a:ea typeface="ヒラギノ角ゴ Pro W3"/>
            </a:endParaRPr>
          </a:p>
        </p:txBody>
      </p:sp>
    </p:spTree>
    <p:extLst>
      <p:ext uri="{BB962C8B-B14F-4D97-AF65-F5344CB8AC3E}">
        <p14:creationId xmlns:p14="http://schemas.microsoft.com/office/powerpoint/2010/main" val="1477032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with schizophrenia</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3"/>
            <p:extLst>
              <p:ext uri="{D42A27DB-BD31-4B8C-83A1-F6EECF244321}">
                <p14:modId xmlns:p14="http://schemas.microsoft.com/office/powerpoint/2010/main" val="763090808"/>
              </p:ext>
            </p:extLst>
          </p:nvPr>
        </p:nvGraphicFramePr>
        <p:xfrm>
          <a:off x="1018222" y="2531881"/>
          <a:ext cx="6677978" cy="346233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593725" y="528797"/>
            <a:ext cx="8166100" cy="571500"/>
          </a:xfrm>
        </p:spPr>
        <p:txBody>
          <a:bodyPr/>
          <a:lstStyle/>
          <a:p>
            <a:r>
              <a:rPr lang="en-US" sz="3200" dirty="0" smtClean="0"/>
              <a:t>Age diagnosed with schizophrenia</a:t>
            </a:r>
            <a:endParaRPr lang="en-US" sz="3200" dirty="0"/>
          </a:p>
        </p:txBody>
      </p:sp>
      <p:sp>
        <p:nvSpPr>
          <p:cNvPr id="4" name="Text Placeholder 3"/>
          <p:cNvSpPr>
            <a:spLocks noGrp="1"/>
          </p:cNvSpPr>
          <p:nvPr>
            <p:ph type="body" idx="15"/>
          </p:nvPr>
        </p:nvSpPr>
        <p:spPr>
          <a:xfrm>
            <a:off x="594360" y="1132682"/>
            <a:ext cx="8160322" cy="315118"/>
          </a:xfrm>
        </p:spPr>
        <p:txBody>
          <a:bodyPr/>
          <a:lstStyle/>
          <a:p>
            <a:r>
              <a:rPr lang="en-US" sz="1600" dirty="0" smtClean="0"/>
              <a:t>The</a:t>
            </a:r>
            <a:r>
              <a:rPr lang="en-US" sz="1600" dirty="0" smtClean="0">
                <a:solidFill>
                  <a:srgbClr val="FF0000"/>
                </a:solidFill>
              </a:rPr>
              <a:t> </a:t>
            </a:r>
            <a:r>
              <a:rPr lang="en-US" sz="1600" dirty="0" smtClean="0"/>
              <a:t>majority (51%) of people with schizophrenia were diagnosed with their disorder between the ages of 18-34 with a mean age of 26. </a:t>
            </a:r>
            <a:endParaRPr lang="en-US" sz="1600" dirty="0"/>
          </a:p>
        </p:txBody>
      </p:sp>
      <p:sp>
        <p:nvSpPr>
          <p:cNvPr id="7" name="Text Placeholder 1"/>
          <p:cNvSpPr txBox="1">
            <a:spLocks/>
          </p:cNvSpPr>
          <p:nvPr/>
        </p:nvSpPr>
        <p:spPr>
          <a:xfrm>
            <a:off x="2648743" y="1871663"/>
            <a:ext cx="4087178" cy="361950"/>
          </a:xfrm>
          <a:prstGeom prst="rect">
            <a:avLst/>
          </a:prstGeom>
        </p:spPr>
        <p:txBody>
          <a:bodyPr/>
          <a:lstStyle/>
          <a:p>
            <a:pPr marL="457200" marR="0" lvl="0" indent="-457200" algn="ctr" defTabSz="457200" rtl="0" eaLnBrk="1" fontAlgn="base" latinLnBrk="0" hangingPunct="1">
              <a:lnSpc>
                <a:spcPct val="100000"/>
              </a:lnSpc>
              <a:spcBef>
                <a:spcPts val="800"/>
              </a:spcBef>
              <a:spcAft>
                <a:spcPct val="0"/>
              </a:spcAft>
              <a:buClr>
                <a:srgbClr val="5F5F5F"/>
              </a:buClr>
              <a:buSzTx/>
              <a:tabLst/>
              <a:defRPr/>
            </a:pPr>
            <a:r>
              <a:rPr kumimoji="0" lang="en-US" sz="1400" b="0" i="0" u="none" strike="noStrike" kern="1200" cap="none" spc="0" normalizeH="0" baseline="0" noProof="0" dirty="0" smtClean="0">
                <a:ln>
                  <a:noFill/>
                </a:ln>
                <a:solidFill>
                  <a:srgbClr val="5F5F5F"/>
                </a:solidFill>
                <a:effectLst/>
                <a:uLnTx/>
                <a:uFillTx/>
                <a:latin typeface="+mn-lt"/>
                <a:ea typeface="ＭＳ Ｐゴシック" charset="0"/>
                <a:cs typeface="ＭＳ Ｐゴシック" charset="0"/>
              </a:rPr>
              <a:t>Age Diagnosed</a:t>
            </a:r>
            <a:r>
              <a:rPr kumimoji="0" lang="en-US" sz="1400" b="0" i="0" u="none" strike="noStrike" kern="1200" cap="none" spc="0" normalizeH="0" noProof="0" dirty="0" smtClean="0">
                <a:ln>
                  <a:noFill/>
                </a:ln>
                <a:solidFill>
                  <a:srgbClr val="5F5F5F"/>
                </a:solidFill>
                <a:effectLst/>
                <a:uLnTx/>
                <a:uFillTx/>
                <a:latin typeface="+mn-lt"/>
                <a:ea typeface="ＭＳ Ｐゴシック" charset="0"/>
                <a:cs typeface="ＭＳ Ｐゴシック" charset="0"/>
              </a:rPr>
              <a:t> With Schizophrenia</a:t>
            </a:r>
            <a:endParaRPr kumimoji="0" lang="en-US" sz="1400" b="0" i="0" u="none" strike="noStrike" kern="1200" cap="none" spc="0" normalizeH="0" baseline="0" noProof="0" dirty="0">
              <a:ln>
                <a:noFill/>
              </a:ln>
              <a:solidFill>
                <a:srgbClr val="5F5F5F"/>
              </a:solidFill>
              <a:effectLst/>
              <a:uLnTx/>
              <a:uFillTx/>
              <a:latin typeface="+mn-lt"/>
              <a:ea typeface="ＭＳ Ｐゴシック" charset="0"/>
              <a:cs typeface="ＭＳ Ｐゴシック" charset="0"/>
            </a:endParaRPr>
          </a:p>
        </p:txBody>
      </p:sp>
      <p:sp>
        <p:nvSpPr>
          <p:cNvPr id="8" name="TextBox 7"/>
          <p:cNvSpPr txBox="1"/>
          <p:nvPr/>
        </p:nvSpPr>
        <p:spPr>
          <a:xfrm>
            <a:off x="3914900" y="2297875"/>
            <a:ext cx="1676400" cy="307777"/>
          </a:xfrm>
          <a:prstGeom prst="rect">
            <a:avLst/>
          </a:prstGeom>
          <a:noFill/>
          <a:ln w="15875">
            <a:solidFill>
              <a:srgbClr val="007FC7"/>
            </a:solidFill>
          </a:ln>
        </p:spPr>
        <p:txBody>
          <a:bodyPr wrap="square" rtlCol="0">
            <a:spAutoFit/>
          </a:bodyPr>
          <a:lstStyle/>
          <a:p>
            <a:pPr algn="ctr"/>
            <a:r>
              <a:rPr lang="en-US" sz="1400" dirty="0" smtClean="0">
                <a:latin typeface="+mn-lt"/>
              </a:rPr>
              <a:t>Mean Age: 25.5</a:t>
            </a:r>
            <a:endParaRPr lang="en-US" sz="1400" dirty="0">
              <a:latin typeface="+mn-lt"/>
            </a:endParaRPr>
          </a:p>
        </p:txBody>
      </p:sp>
      <p:sp>
        <p:nvSpPr>
          <p:cNvPr id="12" name="Text Placeholder 4"/>
          <p:cNvSpPr txBox="1">
            <a:spLocks/>
          </p:cNvSpPr>
          <p:nvPr/>
        </p:nvSpPr>
        <p:spPr bwMode="auto">
          <a:xfrm>
            <a:off x="609600" y="6324600"/>
            <a:ext cx="8165465"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b" anchorCtr="0" compatLnSpc="1">
            <a:prstTxWarp prst="textNoShape">
              <a:avLst/>
            </a:prstTxWarp>
          </a:bodyPr>
          <a:lstStyle/>
          <a:p>
            <a:pPr lvl="0" defTabSz="457200" eaLnBrk="1" hangingPunct="1">
              <a:spcBef>
                <a:spcPts val="60"/>
              </a:spcBef>
              <a:buClr>
                <a:srgbClr val="5F5F5F"/>
              </a:buClr>
            </a:pPr>
            <a:r>
              <a:rPr lang="en-US" sz="900" b="1" u="sng" dirty="0">
                <a:solidFill>
                  <a:srgbClr val="5F5F5F"/>
                </a:solidFill>
                <a:latin typeface="Calibri"/>
                <a:ea typeface="ＭＳ Ｐゴシック" charset="0"/>
              </a:rPr>
              <a:t>BASE: ALL QUALIFIED RESPONDENTS (n= 457)</a:t>
            </a:r>
            <a:endParaRPr lang="en-US" sz="900" dirty="0">
              <a:solidFill>
                <a:srgbClr val="5F5F5F"/>
              </a:solidFill>
              <a:latin typeface="Calibri"/>
              <a:ea typeface="ＭＳ Ｐゴシック" charset="0"/>
            </a:endParaRPr>
          </a:p>
          <a:p>
            <a:pPr lvl="0" defTabSz="457200" eaLnBrk="1" hangingPunct="1">
              <a:spcBef>
                <a:spcPts val="60"/>
              </a:spcBef>
              <a:buClr>
                <a:srgbClr val="5F5F5F"/>
              </a:buClr>
            </a:pPr>
            <a:r>
              <a:rPr lang="en-US" sz="900" b="1" dirty="0">
                <a:solidFill>
                  <a:srgbClr val="5F5F5F"/>
                </a:solidFill>
                <a:latin typeface="Calibri"/>
                <a:ea typeface="ＭＳ Ｐゴシック" charset="0"/>
              </a:rPr>
              <a:t>Q862</a:t>
            </a:r>
            <a:r>
              <a:rPr lang="en-US" sz="900" dirty="0">
                <a:solidFill>
                  <a:srgbClr val="5F5F5F"/>
                </a:solidFill>
                <a:latin typeface="Calibri"/>
                <a:ea typeface="ＭＳ Ｐゴシック" charset="0"/>
              </a:rPr>
              <a:t> At what age were you diagnosed with schizophrenia?  </a:t>
            </a:r>
          </a:p>
        </p:txBody>
      </p:sp>
    </p:spTree>
    <p:extLst>
      <p:ext uri="{BB962C8B-B14F-4D97-AF65-F5344CB8AC3E}">
        <p14:creationId xmlns:p14="http://schemas.microsoft.com/office/powerpoint/2010/main" val="2188786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3724" y="604997"/>
            <a:ext cx="8397875" cy="571500"/>
          </a:xfrm>
        </p:spPr>
        <p:txBody>
          <a:bodyPr/>
          <a:lstStyle/>
          <a:p>
            <a:r>
              <a:rPr lang="en-US" sz="3200" dirty="0" smtClean="0"/>
              <a:t>Currently being treated for schizophrenia</a:t>
            </a:r>
            <a:endParaRPr lang="en-US" sz="3200" dirty="0"/>
          </a:p>
        </p:txBody>
      </p:sp>
      <p:sp>
        <p:nvSpPr>
          <p:cNvPr id="4" name="Text Placeholder 3"/>
          <p:cNvSpPr>
            <a:spLocks noGrp="1"/>
          </p:cNvSpPr>
          <p:nvPr>
            <p:ph type="body" idx="15"/>
          </p:nvPr>
        </p:nvSpPr>
        <p:spPr>
          <a:xfrm>
            <a:off x="594360" y="1208882"/>
            <a:ext cx="8160322" cy="315118"/>
          </a:xfrm>
        </p:spPr>
        <p:txBody>
          <a:bodyPr/>
          <a:lstStyle/>
          <a:p>
            <a:r>
              <a:rPr lang="en-US" sz="1600" dirty="0" smtClean="0"/>
              <a:t>Nearly nine in ten of those with schizophrenia say they are currently being treated for the disorder.</a:t>
            </a:r>
            <a:endParaRPr lang="en-US" sz="1600" dirty="0"/>
          </a:p>
        </p:txBody>
      </p:sp>
      <p:graphicFrame>
        <p:nvGraphicFramePr>
          <p:cNvPr id="10" name="Table Placeholder 5"/>
          <p:cNvGraphicFramePr>
            <a:graphicFrameLocks/>
          </p:cNvGraphicFramePr>
          <p:nvPr>
            <p:extLst>
              <p:ext uri="{D42A27DB-BD31-4B8C-83A1-F6EECF244321}">
                <p14:modId xmlns:p14="http://schemas.microsoft.com/office/powerpoint/2010/main" val="1886702753"/>
              </p:ext>
            </p:extLst>
          </p:nvPr>
        </p:nvGraphicFramePr>
        <p:xfrm>
          <a:off x="2514600" y="2286000"/>
          <a:ext cx="43434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
          <p:cNvSpPr txBox="1">
            <a:spLocks/>
          </p:cNvSpPr>
          <p:nvPr/>
        </p:nvSpPr>
        <p:spPr>
          <a:xfrm>
            <a:off x="2819400" y="2133600"/>
            <a:ext cx="3886200" cy="304800"/>
          </a:xfrm>
          <a:prstGeom prst="rect">
            <a:avLst/>
          </a:prstGeom>
        </p:spPr>
        <p:txBody>
          <a:bodyPr/>
          <a:lstStyle/>
          <a:p>
            <a:pPr marL="457200" marR="0" lvl="0" indent="-457200" algn="ctr" defTabSz="457200" rtl="0" eaLnBrk="1" fontAlgn="base" latinLnBrk="0" hangingPunct="1">
              <a:lnSpc>
                <a:spcPct val="100000"/>
              </a:lnSpc>
              <a:spcBef>
                <a:spcPts val="800"/>
              </a:spcBef>
              <a:spcAft>
                <a:spcPct val="0"/>
              </a:spcAft>
              <a:buClr>
                <a:srgbClr val="5F5F5F"/>
              </a:buClr>
              <a:buSzTx/>
              <a:tabLst/>
              <a:defRPr/>
            </a:pPr>
            <a:r>
              <a:rPr kumimoji="0" lang="en-US" sz="1400" b="0" i="0" u="none" strike="noStrike" kern="1200" cap="none" spc="0" normalizeH="0" baseline="0" noProof="0" dirty="0" smtClean="0">
                <a:ln>
                  <a:noFill/>
                </a:ln>
                <a:solidFill>
                  <a:srgbClr val="5F5F5F"/>
                </a:solidFill>
                <a:effectLst/>
                <a:uLnTx/>
                <a:uFillTx/>
                <a:latin typeface="+mn-lt"/>
                <a:ea typeface="ＭＳ Ｐゴシック" charset="0"/>
                <a:cs typeface="ＭＳ Ｐゴシック" charset="0"/>
              </a:rPr>
              <a:t>Currently Being Treated For</a:t>
            </a:r>
            <a:r>
              <a:rPr kumimoji="0" lang="en-US" sz="1400" b="0" i="0" u="none" strike="noStrike" kern="1200" cap="none" spc="0" normalizeH="0" noProof="0" dirty="0" smtClean="0">
                <a:ln>
                  <a:noFill/>
                </a:ln>
                <a:solidFill>
                  <a:srgbClr val="5F5F5F"/>
                </a:solidFill>
                <a:effectLst/>
                <a:uLnTx/>
                <a:uFillTx/>
                <a:latin typeface="+mn-lt"/>
                <a:ea typeface="ＭＳ Ｐゴシック" charset="0"/>
                <a:cs typeface="ＭＳ Ｐゴシック" charset="0"/>
              </a:rPr>
              <a:t> Schizophrenia</a:t>
            </a:r>
            <a:endParaRPr kumimoji="0" lang="en-US" sz="1400" b="0" i="0" u="none" strike="noStrike" kern="1200" cap="none" spc="0" normalizeH="0" baseline="0" noProof="0" dirty="0">
              <a:ln>
                <a:noFill/>
              </a:ln>
              <a:solidFill>
                <a:srgbClr val="5F5F5F"/>
              </a:solidFill>
              <a:effectLst/>
              <a:uLnTx/>
              <a:uFillTx/>
              <a:latin typeface="+mn-lt"/>
              <a:ea typeface="ＭＳ Ｐゴシック" charset="0"/>
              <a:cs typeface="ＭＳ Ｐゴシック" charset="0"/>
            </a:endParaRPr>
          </a:p>
        </p:txBody>
      </p:sp>
      <p:sp>
        <p:nvSpPr>
          <p:cNvPr id="12" name="Text Placeholder 4"/>
          <p:cNvSpPr txBox="1">
            <a:spLocks/>
          </p:cNvSpPr>
          <p:nvPr/>
        </p:nvSpPr>
        <p:spPr bwMode="auto">
          <a:xfrm>
            <a:off x="609600" y="6492240"/>
            <a:ext cx="8165465"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b" anchorCtr="0" compatLnSpc="1">
            <a:prstTxWarp prst="textNoShape">
              <a:avLst/>
            </a:prstTxWarp>
          </a:bodyPr>
          <a:lstStyle/>
          <a:p>
            <a:pPr lvl="0" defTabSz="457200" eaLnBrk="1" hangingPunct="1">
              <a:spcBef>
                <a:spcPts val="60"/>
              </a:spcBef>
              <a:buClr>
                <a:srgbClr val="5F5F5F"/>
              </a:buClr>
              <a:defRPr/>
            </a:pPr>
            <a:r>
              <a:rPr kumimoji="0" lang="en-US" sz="900" b="1" i="0" u="sng"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BASE: </a:t>
            </a:r>
            <a:r>
              <a:rPr lang="en-US" sz="900" b="1" u="sng" dirty="0" smtClean="0">
                <a:solidFill>
                  <a:srgbClr val="5F5F5F"/>
                </a:solidFill>
                <a:latin typeface="Calibri"/>
                <a:ea typeface="ＭＳ Ｐゴシック" charset="0"/>
              </a:rPr>
              <a:t>ALL QUALIFIED RESPONDENTS </a:t>
            </a:r>
            <a:r>
              <a:rPr kumimoji="0" lang="en-US" sz="900" b="1" i="0" u="sng"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(n= 457)</a:t>
            </a:r>
            <a:endParaRPr kumimoji="0" lang="en-US" sz="900"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endParaRPr>
          </a:p>
          <a:p>
            <a:pPr marL="0" marR="0" lvl="0" indent="0" algn="l" defTabSz="457200" rtl="0" eaLnBrk="1" fontAlgn="base" latinLnBrk="0" hangingPunct="1">
              <a:lnSpc>
                <a:spcPct val="100000"/>
              </a:lnSpc>
              <a:spcBef>
                <a:spcPts val="60"/>
              </a:spcBef>
              <a:spcAft>
                <a:spcPct val="0"/>
              </a:spcAft>
              <a:buClr>
                <a:srgbClr val="5F5F5F"/>
              </a:buClr>
              <a:buSzTx/>
              <a:buFont typeface="Arial" charset="0"/>
              <a:buNone/>
              <a:tabLst/>
              <a:defRPr/>
            </a:pPr>
            <a:r>
              <a:rPr kumimoji="0" lang="en-US" sz="900" b="1"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Q620 </a:t>
            </a:r>
            <a:r>
              <a:rPr kumimoji="0" lang="en-US" sz="900"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Are you currently being treated for schizophrenia, schizoaffective disorder or other schizophrenia spectrum disorders?</a:t>
            </a:r>
          </a:p>
          <a:p>
            <a:pPr marL="0" marR="0" lvl="0" indent="0" algn="l" defTabSz="457200" rtl="0" eaLnBrk="1" fontAlgn="base" latinLnBrk="0" hangingPunct="1">
              <a:lnSpc>
                <a:spcPct val="100000"/>
              </a:lnSpc>
              <a:spcBef>
                <a:spcPts val="60"/>
              </a:spcBef>
              <a:spcAft>
                <a:spcPct val="0"/>
              </a:spcAft>
              <a:buClr>
                <a:srgbClr val="5F5F5F"/>
              </a:buClr>
              <a:buSzTx/>
              <a:buFont typeface="Arial" charset="0"/>
              <a:buNone/>
              <a:tabLst/>
              <a:defRPr/>
            </a:pPr>
            <a:endParaRPr kumimoji="0" lang="en-US" sz="9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endParaRPr>
          </a:p>
        </p:txBody>
      </p:sp>
    </p:spTree>
    <p:extLst>
      <p:ext uri="{BB962C8B-B14F-4D97-AF65-F5344CB8AC3E}">
        <p14:creationId xmlns:p14="http://schemas.microsoft.com/office/powerpoint/2010/main" val="358756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4"/>
          </p:nvPr>
        </p:nvSpPr>
        <p:spPr>
          <a:xfrm>
            <a:off x="535622" y="1956594"/>
            <a:ext cx="4087178" cy="177006"/>
          </a:xfrm>
        </p:spPr>
        <p:txBody>
          <a:bodyPr/>
          <a:lstStyle/>
          <a:p>
            <a:pPr algn="ctr"/>
            <a:r>
              <a:rPr lang="en-US" sz="1400" dirty="0" smtClean="0">
                <a:solidFill>
                  <a:srgbClr val="5F5F5F"/>
                </a:solidFill>
              </a:rPr>
              <a:t>Overall Physical Health</a:t>
            </a:r>
            <a:endParaRPr lang="en-US" sz="1400" dirty="0">
              <a:solidFill>
                <a:srgbClr val="5F5F5F"/>
              </a:solidFill>
            </a:endParaRPr>
          </a:p>
        </p:txBody>
      </p:sp>
      <p:sp>
        <p:nvSpPr>
          <p:cNvPr id="4" name="Title 3"/>
          <p:cNvSpPr>
            <a:spLocks noGrp="1"/>
          </p:cNvSpPr>
          <p:nvPr>
            <p:ph type="title"/>
          </p:nvPr>
        </p:nvSpPr>
        <p:spPr>
          <a:xfrm>
            <a:off x="593725" y="480950"/>
            <a:ext cx="8166100" cy="571500"/>
          </a:xfrm>
        </p:spPr>
        <p:txBody>
          <a:bodyPr/>
          <a:lstStyle/>
          <a:p>
            <a:r>
              <a:rPr lang="en-US" dirty="0" smtClean="0"/>
              <a:t>Physical health and mental health</a:t>
            </a:r>
            <a:endParaRPr lang="en-US" dirty="0"/>
          </a:p>
        </p:txBody>
      </p:sp>
      <p:sp>
        <p:nvSpPr>
          <p:cNvPr id="5" name="Text Placeholder 4"/>
          <p:cNvSpPr>
            <a:spLocks noGrp="1"/>
          </p:cNvSpPr>
          <p:nvPr>
            <p:ph type="body" idx="13"/>
          </p:nvPr>
        </p:nvSpPr>
        <p:spPr>
          <a:xfrm>
            <a:off x="594360" y="1084835"/>
            <a:ext cx="8160322" cy="315118"/>
          </a:xfrm>
        </p:spPr>
        <p:txBody>
          <a:bodyPr/>
          <a:lstStyle/>
          <a:p>
            <a:r>
              <a:rPr lang="en-US" sz="1600" dirty="0" smtClean="0"/>
              <a:t>Those with schizophrenia believe that their overall physical health is better than their mental health. Three in ten describe their overall </a:t>
            </a:r>
            <a:r>
              <a:rPr lang="en-US" sz="1600" u="sng" dirty="0" smtClean="0"/>
              <a:t>physical</a:t>
            </a:r>
            <a:r>
              <a:rPr lang="en-US" sz="1600" dirty="0" smtClean="0"/>
              <a:t> health as “fair” or “poor” compared to more than half who say their overall </a:t>
            </a:r>
            <a:r>
              <a:rPr lang="en-US" sz="1600" u="sng" dirty="0" smtClean="0"/>
              <a:t>mental</a:t>
            </a:r>
            <a:r>
              <a:rPr lang="en-US" sz="1600" dirty="0" smtClean="0"/>
              <a:t> health is “fair” or “poor.”</a:t>
            </a:r>
            <a:endParaRPr lang="en-US" sz="1600" dirty="0"/>
          </a:p>
        </p:txBody>
      </p:sp>
      <p:sp>
        <p:nvSpPr>
          <p:cNvPr id="7" name="Text Placeholder 6"/>
          <p:cNvSpPr>
            <a:spLocks noGrp="1"/>
          </p:cNvSpPr>
          <p:nvPr>
            <p:ph type="body" idx="19"/>
          </p:nvPr>
        </p:nvSpPr>
        <p:spPr>
          <a:xfrm>
            <a:off x="3937000" y="1956594"/>
            <a:ext cx="4087178" cy="177006"/>
          </a:xfrm>
        </p:spPr>
        <p:txBody>
          <a:bodyPr/>
          <a:lstStyle/>
          <a:p>
            <a:pPr algn="ctr"/>
            <a:r>
              <a:rPr lang="en-US" sz="1400" dirty="0" smtClean="0">
                <a:solidFill>
                  <a:srgbClr val="5F5F5F"/>
                </a:solidFill>
              </a:rPr>
              <a:t>Overall Mental Health</a:t>
            </a:r>
            <a:endParaRPr lang="en-US" sz="1400" dirty="0">
              <a:solidFill>
                <a:srgbClr val="5F5F5F"/>
              </a:solidFill>
            </a:endParaRPr>
          </a:p>
        </p:txBody>
      </p:sp>
      <p:sp>
        <p:nvSpPr>
          <p:cNvPr id="8" name="Text Placeholder 7"/>
          <p:cNvSpPr>
            <a:spLocks noGrp="1"/>
          </p:cNvSpPr>
          <p:nvPr>
            <p:ph type="body" idx="15"/>
          </p:nvPr>
        </p:nvSpPr>
        <p:spPr>
          <a:xfrm>
            <a:off x="594360" y="6019800"/>
            <a:ext cx="8165465" cy="719328"/>
          </a:xfrm>
        </p:spPr>
        <p:txBody>
          <a:bodyPr/>
          <a:lstStyle/>
          <a:p>
            <a:r>
              <a:rPr lang="en-US" sz="900" b="1" u="sng" dirty="0" smtClean="0"/>
              <a:t>BASE: ALL QUALIFIED RESPONDENTS (n= </a:t>
            </a:r>
            <a:r>
              <a:rPr lang="en-US" sz="900" b="1" u="sng" dirty="0"/>
              <a:t>457)</a:t>
            </a:r>
            <a:endParaRPr lang="en-US" sz="900" dirty="0" smtClean="0"/>
          </a:p>
          <a:p>
            <a:r>
              <a:rPr lang="en-US" sz="900" b="1" dirty="0" smtClean="0"/>
              <a:t>Q602 </a:t>
            </a:r>
            <a:r>
              <a:rPr lang="en-US" sz="900" dirty="0" smtClean="0"/>
              <a:t>How would you describe your physical health overall?</a:t>
            </a:r>
          </a:p>
          <a:p>
            <a:r>
              <a:rPr lang="en-US" sz="900" b="1" u="sng" dirty="0" smtClean="0"/>
              <a:t>BASE: ALL QUALIFIED RESPONDENTS (n= </a:t>
            </a:r>
            <a:r>
              <a:rPr lang="en-US" sz="900" b="1" u="sng" dirty="0"/>
              <a:t>457)</a:t>
            </a:r>
            <a:endParaRPr lang="en-US" sz="900" dirty="0" smtClean="0"/>
          </a:p>
          <a:p>
            <a:r>
              <a:rPr lang="en-US" sz="900" b="1" dirty="0" smtClean="0"/>
              <a:t>Q604 </a:t>
            </a:r>
            <a:r>
              <a:rPr lang="en-US" sz="900" dirty="0" smtClean="0"/>
              <a:t>How would you describe your mental health overall?</a:t>
            </a:r>
          </a:p>
        </p:txBody>
      </p:sp>
      <p:graphicFrame>
        <p:nvGraphicFramePr>
          <p:cNvPr id="11" name="Chart Placeholder 10"/>
          <p:cNvGraphicFramePr>
            <a:graphicFrameLocks noGrp="1"/>
          </p:cNvGraphicFramePr>
          <p:nvPr>
            <p:ph type="chart" sz="quarter" idx="16"/>
            <p:extLst>
              <p:ext uri="{D42A27DB-BD31-4B8C-83A1-F6EECF244321}">
                <p14:modId xmlns:p14="http://schemas.microsoft.com/office/powerpoint/2010/main" val="2681393777"/>
              </p:ext>
            </p:extLst>
          </p:nvPr>
        </p:nvGraphicFramePr>
        <p:xfrm>
          <a:off x="152400" y="2238375"/>
          <a:ext cx="3970338" cy="3238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10"/>
          <p:cNvGraphicFramePr>
            <a:graphicFrameLocks noGrp="1"/>
          </p:cNvGraphicFramePr>
          <p:nvPr>
            <p:ph type="chart" sz="quarter" idx="16"/>
            <p:extLst>
              <p:ext uri="{D42A27DB-BD31-4B8C-83A1-F6EECF244321}">
                <p14:modId xmlns:p14="http://schemas.microsoft.com/office/powerpoint/2010/main" val="747594835"/>
              </p:ext>
            </p:extLst>
          </p:nvPr>
        </p:nvGraphicFramePr>
        <p:xfrm>
          <a:off x="4089400" y="2258533"/>
          <a:ext cx="3970338" cy="32385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ight Brace 12"/>
          <p:cNvSpPr/>
          <p:nvPr/>
        </p:nvSpPr>
        <p:spPr>
          <a:xfrm>
            <a:off x="6613525" y="2402775"/>
            <a:ext cx="304800" cy="640080"/>
          </a:xfrm>
          <a:prstGeom prst="rightBrace">
            <a:avLst/>
          </a:pr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Right Brace 13"/>
          <p:cNvSpPr/>
          <p:nvPr/>
        </p:nvSpPr>
        <p:spPr>
          <a:xfrm>
            <a:off x="3127375" y="2384574"/>
            <a:ext cx="304800" cy="815826"/>
          </a:xfrm>
          <a:prstGeom prst="rightBrace">
            <a:avLst/>
          </a:pr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 name="TextBox 2"/>
          <p:cNvSpPr txBox="1"/>
          <p:nvPr/>
        </p:nvSpPr>
        <p:spPr>
          <a:xfrm>
            <a:off x="3432175" y="2667000"/>
            <a:ext cx="590550" cy="338554"/>
          </a:xfrm>
          <a:prstGeom prst="rect">
            <a:avLst/>
          </a:prstGeom>
          <a:noFill/>
        </p:spPr>
        <p:txBody>
          <a:bodyPr wrap="square" rtlCol="0">
            <a:spAutoFit/>
          </a:bodyPr>
          <a:lstStyle/>
          <a:p>
            <a:r>
              <a:rPr lang="en-US" sz="1600" dirty="0" smtClean="0">
                <a:latin typeface="+mn-lt"/>
              </a:rPr>
              <a:t>30%</a:t>
            </a:r>
            <a:endParaRPr lang="en-US" sz="1600" dirty="0">
              <a:latin typeface="+mn-lt"/>
            </a:endParaRPr>
          </a:p>
        </p:txBody>
      </p:sp>
      <p:sp>
        <p:nvSpPr>
          <p:cNvPr id="17" name="TextBox 16"/>
          <p:cNvSpPr txBox="1"/>
          <p:nvPr/>
        </p:nvSpPr>
        <p:spPr>
          <a:xfrm>
            <a:off x="6851650" y="2550350"/>
            <a:ext cx="590550" cy="338554"/>
          </a:xfrm>
          <a:prstGeom prst="rect">
            <a:avLst/>
          </a:prstGeom>
          <a:noFill/>
        </p:spPr>
        <p:txBody>
          <a:bodyPr wrap="square" rtlCol="0">
            <a:spAutoFit/>
          </a:bodyPr>
          <a:lstStyle/>
          <a:p>
            <a:r>
              <a:rPr lang="en-US" sz="1600" dirty="0" smtClean="0">
                <a:latin typeface="+mn-lt"/>
              </a:rPr>
              <a:t>23%</a:t>
            </a:r>
            <a:endParaRPr lang="en-US" sz="1600" dirty="0">
              <a:latin typeface="+mn-lt"/>
            </a:endParaRPr>
          </a:p>
        </p:txBody>
      </p:sp>
      <p:cxnSp>
        <p:nvCxnSpPr>
          <p:cNvPr id="16" name="Straight Connector 15"/>
          <p:cNvCxnSpPr/>
          <p:nvPr/>
        </p:nvCxnSpPr>
        <p:spPr>
          <a:xfrm>
            <a:off x="4241800" y="1981200"/>
            <a:ext cx="0" cy="3810000"/>
          </a:xfrm>
          <a:prstGeom prst="line">
            <a:avLst/>
          </a:prstGeom>
          <a:ln>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sp>
        <p:nvSpPr>
          <p:cNvPr id="6" name="Right Brace 5"/>
          <p:cNvSpPr/>
          <p:nvPr/>
        </p:nvSpPr>
        <p:spPr>
          <a:xfrm>
            <a:off x="3127375" y="4319650"/>
            <a:ext cx="276225" cy="838200"/>
          </a:xfrm>
          <a:prstGeom prst="rightBrace">
            <a:avLst/>
          </a:pr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Right Brace 14"/>
          <p:cNvSpPr/>
          <p:nvPr/>
        </p:nvSpPr>
        <p:spPr>
          <a:xfrm>
            <a:off x="6613525" y="3733799"/>
            <a:ext cx="276225" cy="1435925"/>
          </a:xfrm>
          <a:prstGeom prst="rightBrace">
            <a:avLst/>
          </a:pr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TextBox 17"/>
          <p:cNvSpPr txBox="1"/>
          <p:nvPr/>
        </p:nvSpPr>
        <p:spPr>
          <a:xfrm>
            <a:off x="6832600" y="4267200"/>
            <a:ext cx="590550" cy="338554"/>
          </a:xfrm>
          <a:prstGeom prst="rect">
            <a:avLst/>
          </a:prstGeom>
          <a:noFill/>
        </p:spPr>
        <p:txBody>
          <a:bodyPr wrap="square" rtlCol="0">
            <a:spAutoFit/>
          </a:bodyPr>
          <a:lstStyle/>
          <a:p>
            <a:r>
              <a:rPr lang="en-US" sz="1600" dirty="0" smtClean="0">
                <a:latin typeface="+mn-lt"/>
              </a:rPr>
              <a:t>53%</a:t>
            </a:r>
            <a:endParaRPr lang="en-US" sz="1600" dirty="0">
              <a:latin typeface="+mn-lt"/>
            </a:endParaRPr>
          </a:p>
        </p:txBody>
      </p:sp>
      <p:sp>
        <p:nvSpPr>
          <p:cNvPr id="19" name="TextBox 18"/>
          <p:cNvSpPr txBox="1"/>
          <p:nvPr/>
        </p:nvSpPr>
        <p:spPr>
          <a:xfrm>
            <a:off x="3403600" y="4588877"/>
            <a:ext cx="590550" cy="338554"/>
          </a:xfrm>
          <a:prstGeom prst="rect">
            <a:avLst/>
          </a:prstGeom>
          <a:noFill/>
        </p:spPr>
        <p:txBody>
          <a:bodyPr wrap="square" rtlCol="0">
            <a:spAutoFit/>
          </a:bodyPr>
          <a:lstStyle/>
          <a:p>
            <a:r>
              <a:rPr lang="en-US" sz="1600" dirty="0" smtClean="0">
                <a:latin typeface="+mn-lt"/>
              </a:rPr>
              <a:t>31%</a:t>
            </a:r>
            <a:endParaRPr lang="en-US" sz="1600" dirty="0">
              <a:latin typeface="+mn-lt"/>
            </a:endParaRPr>
          </a:p>
        </p:txBody>
      </p:sp>
      <p:sp>
        <p:nvSpPr>
          <p:cNvPr id="20" name="TextBox 19"/>
          <p:cNvSpPr txBox="1"/>
          <p:nvPr/>
        </p:nvSpPr>
        <p:spPr>
          <a:xfrm>
            <a:off x="5029200" y="5660648"/>
            <a:ext cx="3657600" cy="892552"/>
          </a:xfrm>
          <a:prstGeom prst="rect">
            <a:avLst/>
          </a:prstGeom>
          <a:solidFill>
            <a:schemeClr val="bg1">
              <a:lumMod val="9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300" dirty="0" smtClean="0">
                <a:solidFill>
                  <a:schemeClr val="tx1"/>
                </a:solidFill>
              </a:rPr>
              <a:t>Compared to older adults (47-64) with schizophrenia, those aged </a:t>
            </a:r>
            <a:r>
              <a:rPr lang="en-US" sz="1300" dirty="0" smtClean="0"/>
              <a:t>18-34 with schizophrenia are more likely to describe their mental health as excellent/very good (29% vs. 12%).</a:t>
            </a:r>
            <a:endParaRPr lang="en-US" sz="1300" dirty="0"/>
          </a:p>
        </p:txBody>
      </p:sp>
      <p:grpSp>
        <p:nvGrpSpPr>
          <p:cNvPr id="21" name="Group 37"/>
          <p:cNvGrpSpPr/>
          <p:nvPr/>
        </p:nvGrpSpPr>
        <p:grpSpPr>
          <a:xfrm>
            <a:off x="7872350" y="-1958"/>
            <a:ext cx="622936" cy="616508"/>
            <a:chOff x="2245481" y="758709"/>
            <a:chExt cx="1271016" cy="1271016"/>
          </a:xfrm>
          <a:solidFill>
            <a:srgbClr val="009DD9"/>
          </a:solidFill>
        </p:grpSpPr>
        <p:sp>
          <p:nvSpPr>
            <p:cNvPr id="22" name="Oval 21"/>
            <p:cNvSpPr/>
            <p:nvPr/>
          </p:nvSpPr>
          <p:spPr>
            <a:xfrm>
              <a:off x="2245481" y="758709"/>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descr="6273_Icons_childrens_pharmacy_02_D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2420" y="1176586"/>
              <a:ext cx="757138" cy="435263"/>
            </a:xfrm>
            <a:prstGeom prst="rect">
              <a:avLst/>
            </a:prstGeom>
            <a:solidFill>
              <a:schemeClr val="accent2"/>
            </a:solidFill>
          </p:spPr>
        </p:pic>
      </p:grpSp>
      <p:sp>
        <p:nvSpPr>
          <p:cNvPr id="24" name="TextBox 23"/>
          <p:cNvSpPr txBox="1"/>
          <p:nvPr/>
        </p:nvSpPr>
        <p:spPr>
          <a:xfrm>
            <a:off x="7467600" y="2059900"/>
            <a:ext cx="1449237" cy="2893100"/>
          </a:xfrm>
          <a:prstGeom prst="rect">
            <a:avLst/>
          </a:prstGeom>
          <a:solidFill>
            <a:schemeClr val="bg1">
              <a:lumMod val="9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chemeClr val="tx1"/>
                </a:solidFill>
              </a:rPr>
              <a:t>Those </a:t>
            </a:r>
            <a:r>
              <a:rPr lang="en-US" sz="1400" dirty="0" smtClean="0"/>
              <a:t>with schizophrenia who were </a:t>
            </a:r>
            <a:r>
              <a:rPr lang="en-US" sz="1400" dirty="0"/>
              <a:t>diagnosed between the ages of </a:t>
            </a:r>
            <a:r>
              <a:rPr lang="en-US" sz="1400" dirty="0" smtClean="0"/>
              <a:t>1 </a:t>
            </a:r>
            <a:r>
              <a:rPr lang="en-US" sz="1400" dirty="0" smtClean="0">
                <a:solidFill>
                  <a:schemeClr val="tx1"/>
                </a:solidFill>
              </a:rPr>
              <a:t>and </a:t>
            </a:r>
            <a:r>
              <a:rPr lang="en-US" sz="1400" dirty="0" smtClean="0"/>
              <a:t>17 are more likely to say their overall mental health is excellent/very good than poor/fair (33% vs. 15%).</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1187194052"/>
              </p:ext>
            </p:extLst>
          </p:nvPr>
        </p:nvGraphicFramePr>
        <p:xfrm>
          <a:off x="457200" y="1600200"/>
          <a:ext cx="7924800" cy="4470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593725" y="457200"/>
            <a:ext cx="8166100" cy="571500"/>
          </a:xfrm>
        </p:spPr>
        <p:txBody>
          <a:bodyPr/>
          <a:lstStyle/>
          <a:p>
            <a:r>
              <a:rPr lang="en-US" dirty="0" smtClean="0"/>
              <a:t>Overall life satisfaction</a:t>
            </a:r>
            <a:endParaRPr lang="en-US" dirty="0"/>
          </a:p>
        </p:txBody>
      </p:sp>
      <p:sp>
        <p:nvSpPr>
          <p:cNvPr id="4" name="Text Placeholder 3"/>
          <p:cNvSpPr>
            <a:spLocks noGrp="1"/>
          </p:cNvSpPr>
          <p:nvPr>
            <p:ph type="body" idx="15"/>
          </p:nvPr>
        </p:nvSpPr>
        <p:spPr>
          <a:xfrm>
            <a:off x="594360" y="1061085"/>
            <a:ext cx="8160322" cy="315118"/>
          </a:xfrm>
        </p:spPr>
        <p:txBody>
          <a:bodyPr/>
          <a:lstStyle/>
          <a:p>
            <a:r>
              <a:rPr lang="en-US" sz="1600" dirty="0" smtClean="0"/>
              <a:t>Nearly three in ten of those with schizophrenia rate their overall life satisfaction and contentment during the past week as very or extremely satisfied compared to four in ten who feel only somewhat satisfied.</a:t>
            </a:r>
            <a:endParaRPr lang="en-US" sz="1600" dirty="0"/>
          </a:p>
        </p:txBody>
      </p:sp>
      <p:sp>
        <p:nvSpPr>
          <p:cNvPr id="5" name="Text Placeholder 4"/>
          <p:cNvSpPr>
            <a:spLocks noGrp="1"/>
          </p:cNvSpPr>
          <p:nvPr>
            <p:ph type="body" idx="16"/>
          </p:nvPr>
        </p:nvSpPr>
        <p:spPr/>
        <p:txBody>
          <a:bodyPr/>
          <a:lstStyle/>
          <a:p>
            <a:r>
              <a:rPr lang="en-US" sz="900" b="1" u="sng" dirty="0" smtClean="0"/>
              <a:t>BASE: </a:t>
            </a:r>
            <a:r>
              <a:rPr lang="en-US" sz="900" b="1" u="sng" dirty="0"/>
              <a:t>ALL QUALIFIED RESPONDENTS (</a:t>
            </a:r>
            <a:r>
              <a:rPr lang="en-US" sz="900" b="1" u="sng" dirty="0" smtClean="0"/>
              <a:t>n=457</a:t>
            </a:r>
            <a:r>
              <a:rPr lang="en-US" sz="900" b="1" u="sng" dirty="0"/>
              <a:t>) </a:t>
            </a:r>
            <a:endParaRPr lang="en-US" sz="900" dirty="0" smtClean="0"/>
          </a:p>
          <a:p>
            <a:r>
              <a:rPr lang="en-US" sz="900" b="1" dirty="0" smtClean="0"/>
              <a:t>Q895 </a:t>
            </a:r>
            <a:r>
              <a:rPr lang="en-US" sz="900" dirty="0" smtClean="0"/>
              <a:t>How would you rate your overall life satisfaction and contentment during the past week?</a:t>
            </a:r>
          </a:p>
        </p:txBody>
      </p:sp>
      <p:sp>
        <p:nvSpPr>
          <p:cNvPr id="7" name="Text Placeholder 1"/>
          <p:cNvSpPr txBox="1">
            <a:spLocks/>
          </p:cNvSpPr>
          <p:nvPr/>
        </p:nvSpPr>
        <p:spPr>
          <a:xfrm>
            <a:off x="1143000" y="2286000"/>
            <a:ext cx="5943600" cy="242316"/>
          </a:xfrm>
          <a:prstGeom prst="rect">
            <a:avLst/>
          </a:prstGeom>
        </p:spPr>
        <p:txBody>
          <a:bodyPr/>
          <a:lstStyle/>
          <a:p>
            <a:pPr marL="457200" marR="0" lvl="0" indent="-457200" algn="ctr" defTabSz="457200" rtl="0" eaLnBrk="1" fontAlgn="base" latinLnBrk="0" hangingPunct="1">
              <a:lnSpc>
                <a:spcPct val="100000"/>
              </a:lnSpc>
              <a:spcBef>
                <a:spcPts val="0"/>
              </a:spcBef>
              <a:spcAft>
                <a:spcPct val="0"/>
              </a:spcAft>
              <a:buClr>
                <a:srgbClr val="5F5F5F"/>
              </a:buClr>
              <a:buSzTx/>
              <a:tabLst/>
              <a:defRPr/>
            </a:pPr>
            <a:r>
              <a:rPr kumimoji="0" lang="en-US" sz="1400" b="0" i="0" u="none" strike="noStrike" kern="1200" cap="none" spc="0" normalizeH="0" baseline="0" noProof="0" dirty="0" smtClean="0">
                <a:ln>
                  <a:noFill/>
                </a:ln>
                <a:solidFill>
                  <a:srgbClr val="5F5F5F"/>
                </a:solidFill>
                <a:effectLst/>
                <a:uLnTx/>
                <a:uFillTx/>
                <a:latin typeface="+mn-lt"/>
                <a:ea typeface="ＭＳ Ｐゴシック" charset="0"/>
                <a:cs typeface="ＭＳ Ｐゴシック" charset="0"/>
              </a:rPr>
              <a:t>Overall Life Satisfaction</a:t>
            </a:r>
            <a:r>
              <a:rPr kumimoji="0" lang="en-US" sz="1400" b="0" i="0" u="none" strike="noStrike" kern="1200" cap="none" spc="0" normalizeH="0" noProof="0" dirty="0" smtClean="0">
                <a:ln>
                  <a:noFill/>
                </a:ln>
                <a:solidFill>
                  <a:srgbClr val="5F5F5F"/>
                </a:solidFill>
                <a:effectLst/>
                <a:uLnTx/>
                <a:uFillTx/>
                <a:latin typeface="+mn-lt"/>
                <a:ea typeface="ＭＳ Ｐゴシック" charset="0"/>
                <a:cs typeface="ＭＳ Ｐゴシック" charset="0"/>
              </a:rPr>
              <a:t> And Contentment During Past Week</a:t>
            </a:r>
            <a:endParaRPr kumimoji="0" lang="en-US" sz="1400" b="0" i="0" u="none" strike="noStrike" kern="1200" cap="none" spc="0" normalizeH="0" baseline="0" noProof="0" dirty="0">
              <a:ln>
                <a:noFill/>
              </a:ln>
              <a:solidFill>
                <a:srgbClr val="5F5F5F"/>
              </a:solidFill>
              <a:effectLst/>
              <a:uLnTx/>
              <a:uFillTx/>
              <a:latin typeface="+mn-lt"/>
              <a:ea typeface="ＭＳ Ｐゴシック" charset="0"/>
              <a:cs typeface="ＭＳ Ｐゴシック" charset="0"/>
            </a:endParaRPr>
          </a:p>
        </p:txBody>
      </p:sp>
      <p:sp>
        <p:nvSpPr>
          <p:cNvPr id="2" name="Right Brace 1"/>
          <p:cNvSpPr/>
          <p:nvPr/>
        </p:nvSpPr>
        <p:spPr>
          <a:xfrm>
            <a:off x="4724400" y="2709907"/>
            <a:ext cx="373380" cy="846511"/>
          </a:xfrm>
          <a:prstGeom prst="rightBrace">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TextBox 8"/>
          <p:cNvSpPr txBox="1"/>
          <p:nvPr/>
        </p:nvSpPr>
        <p:spPr>
          <a:xfrm>
            <a:off x="5099759" y="2907268"/>
            <a:ext cx="590550" cy="369332"/>
          </a:xfrm>
          <a:prstGeom prst="rect">
            <a:avLst/>
          </a:prstGeom>
          <a:noFill/>
        </p:spPr>
        <p:txBody>
          <a:bodyPr wrap="square" rtlCol="0">
            <a:spAutoFit/>
          </a:bodyPr>
          <a:lstStyle/>
          <a:p>
            <a:r>
              <a:rPr lang="en-US" sz="1800" dirty="0" smtClean="0">
                <a:latin typeface="+mn-lt"/>
              </a:rPr>
              <a:t>28%</a:t>
            </a:r>
            <a:endParaRPr lang="en-US" sz="1800" dirty="0">
              <a:latin typeface="+mn-lt"/>
            </a:endParaRPr>
          </a:p>
        </p:txBody>
      </p:sp>
      <p:sp>
        <p:nvSpPr>
          <p:cNvPr id="10" name="TextBox 9"/>
          <p:cNvSpPr txBox="1"/>
          <p:nvPr/>
        </p:nvSpPr>
        <p:spPr>
          <a:xfrm>
            <a:off x="6174945" y="3110143"/>
            <a:ext cx="2585310" cy="892552"/>
          </a:xfrm>
          <a:prstGeom prst="rect">
            <a:avLst/>
          </a:prstGeom>
          <a:solidFill>
            <a:schemeClr val="bg1">
              <a:lumMod val="95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300" dirty="0" smtClean="0"/>
              <a:t>Men </a:t>
            </a:r>
            <a:r>
              <a:rPr lang="en-US" sz="1300" dirty="0" smtClean="0">
                <a:solidFill>
                  <a:schemeClr val="tx1"/>
                </a:solidFill>
              </a:rPr>
              <a:t>with schizophrenia </a:t>
            </a:r>
            <a:r>
              <a:rPr lang="en-US" sz="1300" dirty="0" smtClean="0"/>
              <a:t>are more satisfied than women with their overall life and contentment (35% vs. 21%).</a:t>
            </a:r>
            <a:endParaRPr lang="en-US" sz="1300" dirty="0"/>
          </a:p>
        </p:txBody>
      </p:sp>
      <p:sp>
        <p:nvSpPr>
          <p:cNvPr id="12" name="TextBox 11"/>
          <p:cNvSpPr txBox="1"/>
          <p:nvPr/>
        </p:nvSpPr>
        <p:spPr>
          <a:xfrm>
            <a:off x="6174945" y="4155095"/>
            <a:ext cx="2585310" cy="1292662"/>
          </a:xfrm>
          <a:prstGeom prst="rect">
            <a:avLst/>
          </a:prstGeom>
          <a:solidFill>
            <a:schemeClr val="bg1">
              <a:lumMod val="95000"/>
            </a:schemeClr>
          </a:solidFill>
          <a:ln>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300" dirty="0" smtClean="0"/>
              <a:t>Those who describe their overall mental health as excellent/very good are more likely than those who describe it as poor/fair to be satisfied with their life and contentment (77% vs. 5%).</a:t>
            </a:r>
            <a:endParaRPr lang="en-US" sz="1300" dirty="0"/>
          </a:p>
        </p:txBody>
      </p:sp>
      <p:grpSp>
        <p:nvGrpSpPr>
          <p:cNvPr id="16" name="Group 15"/>
          <p:cNvGrpSpPr/>
          <p:nvPr/>
        </p:nvGrpSpPr>
        <p:grpSpPr>
          <a:xfrm>
            <a:off x="7163726" y="15969"/>
            <a:ext cx="635508" cy="613472"/>
            <a:chOff x="3276600" y="3276600"/>
            <a:chExt cx="1271016" cy="1271016"/>
          </a:xfrm>
        </p:grpSpPr>
        <p:sp>
          <p:nvSpPr>
            <p:cNvPr id="17" name="Oval 16"/>
            <p:cNvSpPr/>
            <p:nvPr/>
          </p:nvSpPr>
          <p:spPr>
            <a:xfrm>
              <a:off x="3276600" y="3276600"/>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male.e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39303" y="3474911"/>
              <a:ext cx="345610" cy="874394"/>
            </a:xfrm>
            <a:prstGeom prst="rect">
              <a:avLst/>
            </a:prstGeom>
          </p:spPr>
        </p:pic>
      </p:grpSp>
      <p:grpSp>
        <p:nvGrpSpPr>
          <p:cNvPr id="19" name="Group 18"/>
          <p:cNvGrpSpPr/>
          <p:nvPr/>
        </p:nvGrpSpPr>
        <p:grpSpPr>
          <a:xfrm>
            <a:off x="7885303" y="4950"/>
            <a:ext cx="613667" cy="635508"/>
            <a:chOff x="762000" y="1066800"/>
            <a:chExt cx="1271016" cy="1271016"/>
          </a:xfrm>
        </p:grpSpPr>
        <p:sp>
          <p:nvSpPr>
            <p:cNvPr id="20" name="Oval 19"/>
            <p:cNvSpPr/>
            <p:nvPr/>
          </p:nvSpPr>
          <p:spPr>
            <a:xfrm>
              <a:off x="762000" y="1066800"/>
              <a:ext cx="1271016" cy="127101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memory retention.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769" y="1289785"/>
              <a:ext cx="631478" cy="825047"/>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6"/>
          <p:cNvSpPr>
            <a:spLocks noGrp="1"/>
          </p:cNvSpPr>
          <p:nvPr>
            <p:ph type="title"/>
          </p:nvPr>
        </p:nvSpPr>
        <p:spPr/>
        <p:txBody>
          <a:bodyPr/>
          <a:lstStyle/>
          <a:p>
            <a:pPr eaLnBrk="1" hangingPunct="1"/>
            <a:r>
              <a:rPr lang="en-US" dirty="0" smtClean="0"/>
              <a:t>Table of Contents</a:t>
            </a:r>
            <a:endParaRPr lang="en-US" dirty="0"/>
          </a:p>
        </p:txBody>
      </p:sp>
      <p:sp>
        <p:nvSpPr>
          <p:cNvPr id="8" name="TextBox 7"/>
          <p:cNvSpPr txBox="1"/>
          <p:nvPr/>
        </p:nvSpPr>
        <p:spPr>
          <a:xfrm>
            <a:off x="731500" y="1470345"/>
            <a:ext cx="3455433" cy="2585323"/>
          </a:xfrm>
          <a:prstGeom prst="rect">
            <a:avLst/>
          </a:prstGeom>
          <a:noFill/>
        </p:spPr>
        <p:txBody>
          <a:bodyPr wrap="none" rtlCol="0">
            <a:spAutoFit/>
          </a:bodyPr>
          <a:lstStyle/>
          <a:p>
            <a:pPr eaLnBrk="1" fontAlgn="auto" hangingPunct="1">
              <a:spcBef>
                <a:spcPts val="0"/>
              </a:spcBef>
              <a:spcAft>
                <a:spcPts val="0"/>
              </a:spcAft>
            </a:pPr>
            <a:r>
              <a:rPr lang="en-US" sz="1800" dirty="0" smtClean="0">
                <a:solidFill>
                  <a:srgbClr val="5F5F5F"/>
                </a:solidFill>
                <a:latin typeface="Calibri"/>
                <a:ea typeface="+mn-ea"/>
                <a:cs typeface="+mn-cs"/>
              </a:rPr>
              <a:t>Background and Objectives</a:t>
            </a:r>
          </a:p>
          <a:p>
            <a:pPr eaLnBrk="1" fontAlgn="auto" hangingPunct="1">
              <a:spcBef>
                <a:spcPts val="0"/>
              </a:spcBef>
              <a:spcAft>
                <a:spcPts val="0"/>
              </a:spcAft>
            </a:pPr>
            <a:r>
              <a:rPr lang="en-US" sz="1800" dirty="0" smtClean="0">
                <a:solidFill>
                  <a:srgbClr val="5F5F5F"/>
                </a:solidFill>
                <a:latin typeface="Calibri"/>
                <a:ea typeface="+mn-ea"/>
                <a:cs typeface="+mn-cs"/>
              </a:rPr>
              <a:t>Methodology</a:t>
            </a:r>
          </a:p>
          <a:p>
            <a:pPr eaLnBrk="1" fontAlgn="auto" hangingPunct="1">
              <a:spcBef>
                <a:spcPts val="0"/>
              </a:spcBef>
              <a:spcAft>
                <a:spcPts val="0"/>
              </a:spcAft>
            </a:pPr>
            <a:r>
              <a:rPr lang="en-US" sz="1800" dirty="0" smtClean="0">
                <a:solidFill>
                  <a:srgbClr val="5F5F5F"/>
                </a:solidFill>
                <a:latin typeface="Calibri"/>
                <a:ea typeface="+mn-ea"/>
                <a:cs typeface="+mn-cs"/>
              </a:rPr>
              <a:t>Reading the Report</a:t>
            </a:r>
          </a:p>
          <a:p>
            <a:pPr eaLnBrk="1" fontAlgn="auto" hangingPunct="1">
              <a:spcBef>
                <a:spcPts val="0"/>
              </a:spcBef>
              <a:spcAft>
                <a:spcPts val="0"/>
              </a:spcAft>
            </a:pPr>
            <a:r>
              <a:rPr lang="en-US" sz="1800" dirty="0" smtClean="0">
                <a:solidFill>
                  <a:srgbClr val="5F5F5F"/>
                </a:solidFill>
                <a:latin typeface="Calibri"/>
                <a:ea typeface="+mn-ea"/>
                <a:cs typeface="+mn-cs"/>
              </a:rPr>
              <a:t>Executive Summary</a:t>
            </a:r>
          </a:p>
          <a:p>
            <a:pPr eaLnBrk="1" fontAlgn="auto" hangingPunct="1">
              <a:spcBef>
                <a:spcPts val="0"/>
              </a:spcBef>
              <a:spcAft>
                <a:spcPts val="0"/>
              </a:spcAft>
            </a:pPr>
            <a:r>
              <a:rPr lang="en-US" sz="1800" dirty="0" smtClean="0">
                <a:solidFill>
                  <a:srgbClr val="5F5F5F"/>
                </a:solidFill>
                <a:latin typeface="Calibri"/>
                <a:ea typeface="+mn-ea"/>
                <a:cs typeface="+mn-cs"/>
              </a:rPr>
              <a:t>Detailed Findings</a:t>
            </a:r>
          </a:p>
          <a:p>
            <a:pPr lvl="1" eaLnBrk="1" fontAlgn="auto" hangingPunct="1">
              <a:spcBef>
                <a:spcPts val="0"/>
              </a:spcBef>
              <a:spcAft>
                <a:spcPts val="0"/>
              </a:spcAft>
            </a:pPr>
            <a:r>
              <a:rPr lang="en-US" sz="1800" dirty="0" smtClean="0">
                <a:solidFill>
                  <a:srgbClr val="5F5F5F"/>
                </a:solidFill>
                <a:latin typeface="Calibri"/>
                <a:ea typeface="+mn-ea"/>
                <a:cs typeface="+mn-cs"/>
              </a:rPr>
              <a:t>Living with Schizophrenia</a:t>
            </a:r>
          </a:p>
          <a:p>
            <a:pPr lvl="1" eaLnBrk="1" fontAlgn="auto" hangingPunct="1">
              <a:spcBef>
                <a:spcPts val="0"/>
              </a:spcBef>
              <a:spcAft>
                <a:spcPts val="0"/>
              </a:spcAft>
            </a:pPr>
            <a:r>
              <a:rPr lang="en-US" sz="1800" dirty="0">
                <a:solidFill>
                  <a:srgbClr val="5F5F5F"/>
                </a:solidFill>
                <a:latin typeface="Calibri"/>
                <a:ea typeface="+mn-ea"/>
                <a:cs typeface="+mn-cs"/>
              </a:rPr>
              <a:t>Experience with </a:t>
            </a:r>
            <a:r>
              <a:rPr lang="en-US" sz="1800" dirty="0" smtClean="0">
                <a:solidFill>
                  <a:srgbClr val="5F5F5F"/>
                </a:solidFill>
                <a:latin typeface="Calibri"/>
                <a:ea typeface="+mn-ea"/>
                <a:cs typeface="+mn-cs"/>
              </a:rPr>
              <a:t>Technology</a:t>
            </a:r>
          </a:p>
          <a:p>
            <a:pPr lvl="1" eaLnBrk="1" fontAlgn="auto" hangingPunct="1">
              <a:spcBef>
                <a:spcPts val="0"/>
              </a:spcBef>
              <a:spcAft>
                <a:spcPts val="0"/>
              </a:spcAft>
            </a:pPr>
            <a:r>
              <a:rPr lang="en-US" sz="1800" dirty="0">
                <a:solidFill>
                  <a:srgbClr val="5F5F5F"/>
                </a:solidFill>
                <a:latin typeface="Calibri"/>
                <a:ea typeface="+mn-ea"/>
                <a:cs typeface="+mn-cs"/>
              </a:rPr>
              <a:t>Schizophrenia and </a:t>
            </a:r>
            <a:r>
              <a:rPr lang="en-US" sz="1800" dirty="0" smtClean="0">
                <a:solidFill>
                  <a:srgbClr val="5F5F5F"/>
                </a:solidFill>
                <a:latin typeface="Calibri"/>
                <a:ea typeface="+mn-ea"/>
                <a:cs typeface="+mn-cs"/>
              </a:rPr>
              <a:t>Technology</a:t>
            </a:r>
          </a:p>
          <a:p>
            <a:pPr eaLnBrk="1" fontAlgn="auto" hangingPunct="1">
              <a:spcBef>
                <a:spcPts val="0"/>
              </a:spcBef>
              <a:spcAft>
                <a:spcPts val="0"/>
              </a:spcAft>
            </a:pPr>
            <a:r>
              <a:rPr lang="en-US" sz="1800" dirty="0" smtClean="0">
                <a:solidFill>
                  <a:srgbClr val="5F5F5F"/>
                </a:solidFill>
                <a:latin typeface="Calibri"/>
                <a:ea typeface="+mn-ea"/>
                <a:cs typeface="+mn-cs"/>
              </a:rPr>
              <a:t>Demographics</a:t>
            </a:r>
          </a:p>
        </p:txBody>
      </p:sp>
      <p:graphicFrame>
        <p:nvGraphicFramePr>
          <p:cNvPr id="9" name="Table 8"/>
          <p:cNvGraphicFramePr>
            <a:graphicFrameLocks noGrp="1"/>
          </p:cNvGraphicFramePr>
          <p:nvPr>
            <p:extLst>
              <p:ext uri="{D42A27DB-BD31-4B8C-83A1-F6EECF244321}">
                <p14:modId xmlns:p14="http://schemas.microsoft.com/office/powerpoint/2010/main" val="2889685905"/>
              </p:ext>
            </p:extLst>
          </p:nvPr>
        </p:nvGraphicFramePr>
        <p:xfrm>
          <a:off x="6826330" y="1528820"/>
          <a:ext cx="488870" cy="2484882"/>
        </p:xfrm>
        <a:graphic>
          <a:graphicData uri="http://schemas.openxmlformats.org/drawingml/2006/table">
            <a:tbl>
              <a:tblPr firstRow="1" bandRow="1"/>
              <a:tblGrid>
                <a:gridCol w="488870"/>
              </a:tblGrid>
              <a:tr h="276606">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800" b="0" kern="1200" dirty="0" smtClean="0">
                          <a:solidFill>
                            <a:schemeClr val="tx1"/>
                          </a:solidFill>
                          <a:latin typeface="+mn-lt"/>
                          <a:ea typeface="+mn-ea"/>
                          <a:cs typeface="+mn-cs"/>
                        </a:rPr>
                        <a:t>3</a:t>
                      </a:r>
                      <a:endParaRPr lang="en-US" sz="1800" b="0" kern="1200" dirty="0">
                        <a:solidFill>
                          <a:schemeClr val="tx1"/>
                        </a:solidFill>
                        <a:latin typeface="+mn-lt"/>
                        <a:ea typeface="+mn-ea"/>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r>
              <a:tr h="27660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4</a:t>
                      </a: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r>
              <a:tr h="27660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800" b="0" kern="1200" dirty="0" smtClean="0">
                          <a:solidFill>
                            <a:schemeClr val="tx1"/>
                          </a:solidFill>
                          <a:latin typeface="+mn-lt"/>
                          <a:ea typeface="+mn-ea"/>
                          <a:cs typeface="+mn-cs"/>
                        </a:rPr>
                        <a:t>6</a:t>
                      </a:r>
                      <a:endParaRPr lang="en-US" sz="1800" b="0" kern="1200" dirty="0">
                        <a:solidFill>
                          <a:schemeClr val="tx1"/>
                        </a:solidFill>
                        <a:latin typeface="+mn-lt"/>
                        <a:ea typeface="+mn-ea"/>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27660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800" b="0" kern="1200" dirty="0" smtClean="0">
                          <a:solidFill>
                            <a:schemeClr val="tx1"/>
                          </a:solidFill>
                          <a:latin typeface="+mn-lt"/>
                          <a:ea typeface="+mn-ea"/>
                          <a:cs typeface="+mn-cs"/>
                        </a:rPr>
                        <a:t>7</a:t>
                      </a:r>
                    </a:p>
                    <a:p>
                      <a:pPr algn="ctr"/>
                      <a:r>
                        <a:rPr lang="en-US" sz="1800" b="0" kern="1200" dirty="0" smtClean="0">
                          <a:solidFill>
                            <a:schemeClr val="tx1"/>
                          </a:solidFill>
                          <a:latin typeface="+mn-lt"/>
                          <a:ea typeface="+mn-ea"/>
                          <a:cs typeface="+mn-cs"/>
                        </a:rPr>
                        <a:t>14</a:t>
                      </a:r>
                      <a:endParaRPr lang="en-US" sz="1800" b="0" kern="1200" dirty="0">
                        <a:solidFill>
                          <a:schemeClr val="tx1"/>
                        </a:solidFill>
                        <a:latin typeface="+mn-lt"/>
                        <a:ea typeface="+mn-ea"/>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27660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800" b="0" kern="1200" dirty="0" smtClean="0">
                          <a:solidFill>
                            <a:schemeClr val="tx1"/>
                          </a:solidFill>
                          <a:latin typeface="+mn-lt"/>
                          <a:ea typeface="+mn-ea"/>
                          <a:cs typeface="+mn-cs"/>
                        </a:rPr>
                        <a:t>15</a:t>
                      </a:r>
                      <a:endParaRPr lang="en-US" sz="1800" b="0" kern="1200" dirty="0">
                        <a:solidFill>
                          <a:schemeClr val="tx1"/>
                        </a:solidFill>
                        <a:latin typeface="+mn-lt"/>
                        <a:ea typeface="+mn-ea"/>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27660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800" b="0" kern="1200" dirty="0" smtClean="0">
                          <a:solidFill>
                            <a:schemeClr val="tx1"/>
                          </a:solidFill>
                          <a:latin typeface="+mn-lt"/>
                          <a:ea typeface="+mn-ea"/>
                          <a:cs typeface="+mn-cs"/>
                        </a:rPr>
                        <a:t>21</a:t>
                      </a:r>
                      <a:endParaRPr lang="en-US" sz="1800" b="0" kern="1200" dirty="0">
                        <a:solidFill>
                          <a:schemeClr val="tx1"/>
                        </a:solidFill>
                        <a:latin typeface="+mn-lt"/>
                        <a:ea typeface="+mn-ea"/>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27660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800" b="0" kern="1200" dirty="0" smtClean="0">
                          <a:solidFill>
                            <a:schemeClr val="tx1"/>
                          </a:solidFill>
                          <a:latin typeface="+mn-lt"/>
                          <a:ea typeface="+mn-ea"/>
                          <a:cs typeface="+mn-cs"/>
                        </a:rPr>
                        <a:t>32</a:t>
                      </a:r>
                      <a:endParaRPr lang="en-US" sz="1800" b="0" kern="1200" dirty="0">
                        <a:solidFill>
                          <a:schemeClr val="tx1"/>
                        </a:solidFill>
                        <a:latin typeface="+mn-lt"/>
                        <a:ea typeface="+mn-ea"/>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27660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800" b="0" kern="1200" dirty="0" smtClean="0">
                          <a:solidFill>
                            <a:schemeClr val="tx1"/>
                          </a:solidFill>
                          <a:latin typeface="+mn-lt"/>
                          <a:ea typeface="+mn-ea"/>
                          <a:cs typeface="+mn-cs"/>
                        </a:rPr>
                        <a:t>39</a:t>
                      </a:r>
                      <a:endParaRPr lang="en-US" sz="1800" b="0" kern="1200" dirty="0">
                        <a:solidFill>
                          <a:schemeClr val="tx1"/>
                        </a:solidFill>
                        <a:latin typeface="+mn-lt"/>
                        <a:ea typeface="+mn-ea"/>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704507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3"/>
            <p:extLst>
              <p:ext uri="{D42A27DB-BD31-4B8C-83A1-F6EECF244321}">
                <p14:modId xmlns:p14="http://schemas.microsoft.com/office/powerpoint/2010/main" val="2397008810"/>
              </p:ext>
            </p:extLst>
          </p:nvPr>
        </p:nvGraphicFramePr>
        <p:xfrm>
          <a:off x="228600" y="2237270"/>
          <a:ext cx="8686800" cy="31729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idx="16"/>
          </p:nvPr>
        </p:nvSpPr>
        <p:spPr/>
        <p:txBody>
          <a:bodyPr/>
          <a:lstStyle/>
          <a:p>
            <a:r>
              <a:rPr lang="en-US" sz="900" b="1" u="sng" dirty="0" smtClean="0"/>
              <a:t>BASE: HAS APPLICABLE RELATIONSHIP (Base sizes vary) </a:t>
            </a:r>
            <a:endParaRPr lang="en-US" sz="900" dirty="0" smtClean="0"/>
          </a:p>
          <a:p>
            <a:r>
              <a:rPr lang="en-US" sz="900" b="1" dirty="0" smtClean="0"/>
              <a:t>Q897 </a:t>
            </a:r>
            <a:r>
              <a:rPr lang="en-US" sz="900" dirty="0" smtClean="0"/>
              <a:t>How important are the following relationships in helping you deal successfully with your schizophrenia? </a:t>
            </a:r>
          </a:p>
        </p:txBody>
      </p:sp>
      <p:sp>
        <p:nvSpPr>
          <p:cNvPr id="7" name="TextBox 6"/>
          <p:cNvSpPr txBox="1"/>
          <p:nvPr/>
        </p:nvSpPr>
        <p:spPr>
          <a:xfrm>
            <a:off x="1676400" y="2069274"/>
            <a:ext cx="5943600" cy="307777"/>
          </a:xfrm>
          <a:prstGeom prst="rect">
            <a:avLst/>
          </a:prstGeom>
          <a:noFill/>
        </p:spPr>
        <p:txBody>
          <a:bodyPr wrap="square" rtlCol="0">
            <a:spAutoFit/>
          </a:bodyPr>
          <a:lstStyle/>
          <a:p>
            <a:pPr algn="ctr"/>
            <a:r>
              <a:rPr lang="en-US" sz="1400" dirty="0" smtClean="0">
                <a:latin typeface="+mj-lt"/>
              </a:rPr>
              <a:t>Importance In Relationships In Helping Deal Successfully With Schizophrenia</a:t>
            </a:r>
            <a:endParaRPr lang="en-US" sz="1400" dirty="0">
              <a:latin typeface="+mj-lt"/>
            </a:endParaRPr>
          </a:p>
        </p:txBody>
      </p:sp>
      <p:cxnSp>
        <p:nvCxnSpPr>
          <p:cNvPr id="13" name="Straight Connector 12"/>
          <p:cNvCxnSpPr/>
          <p:nvPr/>
        </p:nvCxnSpPr>
        <p:spPr>
          <a:xfrm>
            <a:off x="381000" y="2624449"/>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1000" y="2910449"/>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1000" y="3167749"/>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81000" y="3448799"/>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81000" y="4800599"/>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81000" y="3721924"/>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81000" y="4531424"/>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81000" y="3986149"/>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81000" y="4267199"/>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sp>
        <p:nvSpPr>
          <p:cNvPr id="22" name="Title 2"/>
          <p:cNvSpPr>
            <a:spLocks noGrp="1"/>
          </p:cNvSpPr>
          <p:nvPr>
            <p:ph type="title"/>
          </p:nvPr>
        </p:nvSpPr>
        <p:spPr>
          <a:xfrm>
            <a:off x="593725" y="457200"/>
            <a:ext cx="8166100" cy="571500"/>
          </a:xfrm>
        </p:spPr>
        <p:txBody>
          <a:bodyPr/>
          <a:lstStyle/>
          <a:p>
            <a:r>
              <a:rPr lang="en-US" dirty="0" smtClean="0"/>
              <a:t>Importance of relationships</a:t>
            </a:r>
            <a:endParaRPr lang="en-US" dirty="0"/>
          </a:p>
        </p:txBody>
      </p:sp>
      <p:sp>
        <p:nvSpPr>
          <p:cNvPr id="23" name="Text Placeholder 3"/>
          <p:cNvSpPr>
            <a:spLocks noGrp="1"/>
          </p:cNvSpPr>
          <p:nvPr>
            <p:ph type="body" idx="15"/>
          </p:nvPr>
        </p:nvSpPr>
        <p:spPr>
          <a:xfrm>
            <a:off x="594360" y="1061085"/>
            <a:ext cx="8160322" cy="315118"/>
          </a:xfrm>
        </p:spPr>
        <p:txBody>
          <a:bodyPr/>
          <a:lstStyle/>
          <a:p>
            <a:r>
              <a:rPr lang="en-US" sz="1600" dirty="0" smtClean="0"/>
              <a:t>Among those who have relationships with the following people, mental health professionals and spouses/partners are the highest ranking relationships in helping those</a:t>
            </a:r>
            <a:r>
              <a:rPr lang="en-US" sz="1600" dirty="0" smtClean="0">
                <a:solidFill>
                  <a:srgbClr val="FF0000"/>
                </a:solidFill>
              </a:rPr>
              <a:t> </a:t>
            </a:r>
            <a:r>
              <a:rPr lang="en-US" sz="1600" dirty="0" smtClean="0"/>
              <a:t>with schizophrenia deal successfully with their disorder.</a:t>
            </a:r>
            <a:endParaRPr lang="en-US" sz="1600" dirty="0"/>
          </a:p>
        </p:txBody>
      </p:sp>
      <p:sp>
        <p:nvSpPr>
          <p:cNvPr id="27" name="TextBox 26"/>
          <p:cNvSpPr txBox="1"/>
          <p:nvPr/>
        </p:nvSpPr>
        <p:spPr>
          <a:xfrm>
            <a:off x="580899" y="5527357"/>
            <a:ext cx="7955280" cy="492443"/>
          </a:xfrm>
          <a:prstGeom prst="rect">
            <a:avLst/>
          </a:prstGeom>
          <a:solidFill>
            <a:schemeClr val="bg1">
              <a:lumMod val="95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300" dirty="0" smtClean="0"/>
              <a:t>Men are more likely than women to find the relationships with people at their place of worship (51% vs. 31%) or workplace (47% vs. 26%) important in helping them deal with their schizophrenia.</a:t>
            </a:r>
            <a:endParaRPr lang="en-US" sz="1300" dirty="0"/>
          </a:p>
        </p:txBody>
      </p:sp>
      <p:grpSp>
        <p:nvGrpSpPr>
          <p:cNvPr id="31" name="Group 30"/>
          <p:cNvGrpSpPr/>
          <p:nvPr/>
        </p:nvGrpSpPr>
        <p:grpSpPr>
          <a:xfrm>
            <a:off x="7870192" y="4917"/>
            <a:ext cx="635508" cy="613472"/>
            <a:chOff x="3276600" y="3276600"/>
            <a:chExt cx="1271016" cy="1271016"/>
          </a:xfrm>
        </p:grpSpPr>
        <p:sp>
          <p:nvSpPr>
            <p:cNvPr id="32" name="Oval 31"/>
            <p:cNvSpPr/>
            <p:nvPr/>
          </p:nvSpPr>
          <p:spPr>
            <a:xfrm>
              <a:off x="3276600" y="3276600"/>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3" name="Picture 32" descr="male.e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39303" y="3474911"/>
              <a:ext cx="345610" cy="874394"/>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2509942307"/>
              </p:ext>
            </p:extLst>
          </p:nvPr>
        </p:nvGraphicFramePr>
        <p:xfrm>
          <a:off x="7239000" y="1564574"/>
          <a:ext cx="1828800" cy="3474721"/>
        </p:xfrm>
        <a:graphic>
          <a:graphicData uri="http://schemas.openxmlformats.org/drawingml/2006/table">
            <a:tbl>
              <a:tblPr>
                <a:tableStyleId>{2D5ABB26-0587-4C30-8999-92F81FD0307C}</a:tableStyleId>
              </a:tblPr>
              <a:tblGrid>
                <a:gridCol w="1828800"/>
              </a:tblGrid>
              <a:tr h="801861">
                <a:tc>
                  <a:txBody>
                    <a:bodyPr/>
                    <a:lstStyle/>
                    <a:p>
                      <a:pPr algn="ctr">
                        <a:spcBef>
                          <a:spcPts val="0"/>
                        </a:spcBef>
                      </a:pPr>
                      <a:r>
                        <a:rPr lang="en-US" sz="1100" dirty="0" smtClean="0">
                          <a:solidFill>
                            <a:schemeClr val="bg2"/>
                          </a:solidFill>
                        </a:rPr>
                        <a:t>Top 2 Box</a:t>
                      </a:r>
                    </a:p>
                    <a:p>
                      <a:pPr algn="ctr">
                        <a:spcBef>
                          <a:spcPts val="0"/>
                        </a:spcBef>
                      </a:pPr>
                      <a:r>
                        <a:rPr lang="en-US" sz="1100" dirty="0" smtClean="0">
                          <a:solidFill>
                            <a:schemeClr val="bg2"/>
                          </a:solidFill>
                        </a:rPr>
                        <a:t>(Extremely/</a:t>
                      </a:r>
                    </a:p>
                    <a:p>
                      <a:pPr algn="ctr">
                        <a:spcBef>
                          <a:spcPts val="0"/>
                        </a:spcBef>
                      </a:pPr>
                      <a:r>
                        <a:rPr lang="en-US" sz="1100" dirty="0" smtClean="0">
                          <a:solidFill>
                            <a:schemeClr val="bg2"/>
                          </a:solidFill>
                        </a:rPr>
                        <a:t>Very Important)</a:t>
                      </a:r>
                      <a:endParaRPr lang="en-US" sz="1100" dirty="0">
                        <a:solidFill>
                          <a:schemeClr val="bg2"/>
                        </a:solidFill>
                      </a:endParaRPr>
                    </a:p>
                  </a:txBody>
                  <a:tcPr marL="0" marR="0" marT="0" marB="0" anchor="b">
                    <a:noFill/>
                  </a:tcPr>
                </a:tc>
              </a:tr>
              <a:tr h="267286">
                <a:tc>
                  <a:txBody>
                    <a:bodyPr/>
                    <a:lstStyle/>
                    <a:p>
                      <a:pPr marL="0" algn="ctr" defTabSz="457200" rtl="0" eaLnBrk="1" fontAlgn="b" latinLnBrk="0" hangingPunct="1"/>
                      <a:r>
                        <a:rPr lang="en-US" sz="1200" b="0" i="0" u="none" strike="noStrike" kern="1200" dirty="0" smtClean="0">
                          <a:solidFill>
                            <a:schemeClr val="bg2"/>
                          </a:solidFill>
                          <a:latin typeface="+mn-lt"/>
                          <a:ea typeface="+mn-ea"/>
                          <a:cs typeface="+mn-cs"/>
                        </a:rPr>
                        <a:t>73%</a:t>
                      </a:r>
                    </a:p>
                  </a:txBody>
                  <a:tcPr marL="0" marR="0" marT="0" marB="0" anchor="ctr">
                    <a:noFill/>
                  </a:tcPr>
                </a:tc>
              </a:tr>
              <a:tr h="267286">
                <a:tc>
                  <a:txBody>
                    <a:bodyPr/>
                    <a:lstStyle/>
                    <a:p>
                      <a:pPr marL="0" algn="ctr" defTabSz="457200" rtl="0" eaLnBrk="1" fontAlgn="b" latinLnBrk="0" hangingPunct="1"/>
                      <a:r>
                        <a:rPr lang="en-US" sz="1200" b="0" i="0" u="none" strike="noStrike" kern="1200" dirty="0" smtClean="0">
                          <a:solidFill>
                            <a:schemeClr val="bg2"/>
                          </a:solidFill>
                          <a:latin typeface="+mn-lt"/>
                          <a:ea typeface="+mn-ea"/>
                          <a:cs typeface="+mn-cs"/>
                        </a:rPr>
                        <a:t>72%</a:t>
                      </a:r>
                    </a:p>
                  </a:txBody>
                  <a:tcPr marL="0" marR="0" marT="0" marB="0" anchor="ctr">
                    <a:noFill/>
                  </a:tcPr>
                </a:tc>
              </a:tr>
              <a:tr h="267286">
                <a:tc>
                  <a:txBody>
                    <a:bodyPr/>
                    <a:lstStyle/>
                    <a:p>
                      <a:pPr marL="0" algn="ctr" defTabSz="457200" rtl="0" eaLnBrk="1" fontAlgn="b" latinLnBrk="0" hangingPunct="1"/>
                      <a:r>
                        <a:rPr lang="en-US" sz="1200" b="0" i="0" u="none" strike="noStrike" kern="1200" dirty="0" smtClean="0">
                          <a:solidFill>
                            <a:schemeClr val="bg2"/>
                          </a:solidFill>
                          <a:latin typeface="+mn-lt"/>
                          <a:ea typeface="+mn-ea"/>
                          <a:cs typeface="+mn-cs"/>
                        </a:rPr>
                        <a:t>62%</a:t>
                      </a:r>
                    </a:p>
                  </a:txBody>
                  <a:tcPr marL="0" marR="0" marT="0" marB="0" anchor="ctr">
                    <a:noFill/>
                  </a:tcPr>
                </a:tc>
              </a:tr>
              <a:tr h="267286">
                <a:tc>
                  <a:txBody>
                    <a:bodyPr/>
                    <a:lstStyle/>
                    <a:p>
                      <a:pPr marL="0" algn="ctr" defTabSz="457200" rtl="0" eaLnBrk="1" fontAlgn="b" latinLnBrk="0" hangingPunct="1"/>
                      <a:r>
                        <a:rPr lang="en-US" sz="1200" b="0" i="0" u="none" strike="noStrike" kern="1200" dirty="0" smtClean="0">
                          <a:solidFill>
                            <a:schemeClr val="bg2"/>
                          </a:solidFill>
                          <a:latin typeface="+mn-lt"/>
                          <a:ea typeface="+mn-ea"/>
                          <a:cs typeface="+mn-cs"/>
                        </a:rPr>
                        <a:t>56%</a:t>
                      </a:r>
                    </a:p>
                  </a:txBody>
                  <a:tcPr marL="0" marR="0" marT="0" marB="0" anchor="ctr">
                    <a:noFill/>
                  </a:tcPr>
                </a:tc>
              </a:tr>
              <a:tr h="267286">
                <a:tc>
                  <a:txBody>
                    <a:bodyPr/>
                    <a:lstStyle/>
                    <a:p>
                      <a:pPr marL="0" algn="ctr" defTabSz="457200" rtl="0" eaLnBrk="1" fontAlgn="b" latinLnBrk="0" hangingPunct="1"/>
                      <a:r>
                        <a:rPr lang="en-US" sz="1200" b="0" i="0" u="none" strike="noStrike" kern="1200" dirty="0" smtClean="0">
                          <a:solidFill>
                            <a:schemeClr val="bg2"/>
                          </a:solidFill>
                          <a:latin typeface="+mn-lt"/>
                          <a:ea typeface="+mn-ea"/>
                          <a:cs typeface="+mn-cs"/>
                        </a:rPr>
                        <a:t>51%</a:t>
                      </a:r>
                    </a:p>
                  </a:txBody>
                  <a:tcPr marL="0" marR="0" marT="0" marB="0" anchor="ctr">
                    <a:noFill/>
                  </a:tcPr>
                </a:tc>
              </a:tr>
              <a:tr h="267286">
                <a:tc>
                  <a:txBody>
                    <a:bodyPr/>
                    <a:lstStyle/>
                    <a:p>
                      <a:pPr marL="0" algn="ctr" defTabSz="457200" rtl="0" eaLnBrk="1" fontAlgn="b" latinLnBrk="0" hangingPunct="1"/>
                      <a:r>
                        <a:rPr lang="en-US" sz="1200" b="0" i="0" u="none" strike="noStrike" kern="1200" dirty="0" smtClean="0">
                          <a:solidFill>
                            <a:schemeClr val="bg2"/>
                          </a:solidFill>
                          <a:latin typeface="+mn-lt"/>
                          <a:ea typeface="+mn-ea"/>
                          <a:cs typeface="+mn-cs"/>
                        </a:rPr>
                        <a:t>49%</a:t>
                      </a:r>
                    </a:p>
                  </a:txBody>
                  <a:tcPr marL="0" marR="0" marT="0" marB="0" anchor="ctr">
                    <a:noFill/>
                  </a:tcPr>
                </a:tc>
              </a:tr>
              <a:tr h="267286">
                <a:tc>
                  <a:txBody>
                    <a:bodyPr/>
                    <a:lstStyle/>
                    <a:p>
                      <a:pPr marL="0" algn="ctr" defTabSz="457200" rtl="0" eaLnBrk="1" fontAlgn="b" latinLnBrk="0" hangingPunct="1"/>
                      <a:r>
                        <a:rPr lang="en-US" sz="1200" b="0" i="0" u="none" strike="noStrike" kern="1200" dirty="0" smtClean="0">
                          <a:solidFill>
                            <a:schemeClr val="bg2"/>
                          </a:solidFill>
                          <a:latin typeface="+mn-lt"/>
                          <a:ea typeface="+mn-ea"/>
                          <a:cs typeface="+mn-cs"/>
                        </a:rPr>
                        <a:t>42%</a:t>
                      </a:r>
                    </a:p>
                  </a:txBody>
                  <a:tcPr marL="0" marR="0" marT="0" marB="0" anchor="ctr">
                    <a:noFill/>
                  </a:tcPr>
                </a:tc>
              </a:tr>
              <a:tr h="267286">
                <a:tc>
                  <a:txBody>
                    <a:bodyPr/>
                    <a:lstStyle/>
                    <a:p>
                      <a:pPr marL="0" algn="ctr" defTabSz="457200" rtl="0" eaLnBrk="1" fontAlgn="b" latinLnBrk="0" hangingPunct="1"/>
                      <a:r>
                        <a:rPr lang="en-US" sz="1200" b="0" i="0" u="none" strike="noStrike" kern="1200" dirty="0" smtClean="0">
                          <a:solidFill>
                            <a:schemeClr val="bg2"/>
                          </a:solidFill>
                          <a:latin typeface="+mn-lt"/>
                          <a:ea typeface="+mn-ea"/>
                          <a:cs typeface="+mn-cs"/>
                        </a:rPr>
                        <a:t>41%</a:t>
                      </a:r>
                    </a:p>
                  </a:txBody>
                  <a:tcPr marL="0" marR="0" marT="0" marB="0" anchor="ctr">
                    <a:noFill/>
                  </a:tcPr>
                </a:tc>
              </a:tr>
              <a:tr h="267286">
                <a:tc>
                  <a:txBody>
                    <a:bodyPr/>
                    <a:lstStyle/>
                    <a:p>
                      <a:pPr marL="0" algn="ctr" defTabSz="457200" rtl="0" eaLnBrk="1" fontAlgn="b" latinLnBrk="0" hangingPunct="1"/>
                      <a:r>
                        <a:rPr lang="en-US" sz="1200" b="0" i="0" u="none" strike="noStrike" kern="1200" dirty="0" smtClean="0">
                          <a:solidFill>
                            <a:schemeClr val="bg2"/>
                          </a:solidFill>
                          <a:latin typeface="+mn-lt"/>
                          <a:ea typeface="+mn-ea"/>
                          <a:cs typeface="+mn-cs"/>
                        </a:rPr>
                        <a:t>37%</a:t>
                      </a:r>
                    </a:p>
                  </a:txBody>
                  <a:tcPr marL="0" marR="0" marT="0" marB="0" anchor="ctr">
                    <a:noFill/>
                  </a:tcPr>
                </a:tc>
              </a:tr>
              <a:tr h="267286">
                <a:tc>
                  <a:txBody>
                    <a:bodyPr/>
                    <a:lstStyle/>
                    <a:p>
                      <a:pPr marL="0" algn="ctr" defTabSz="457200" rtl="0" eaLnBrk="1" fontAlgn="b" latinLnBrk="0" hangingPunct="1"/>
                      <a:r>
                        <a:rPr lang="en-US" sz="1200" b="0" i="0" u="none" strike="noStrike" kern="1200" dirty="0" smtClean="0">
                          <a:solidFill>
                            <a:schemeClr val="bg2"/>
                          </a:solidFill>
                          <a:latin typeface="+mn-lt"/>
                          <a:ea typeface="+mn-ea"/>
                          <a:cs typeface="+mn-cs"/>
                        </a:rPr>
                        <a:t>27%</a:t>
                      </a:r>
                    </a:p>
                  </a:txBody>
                  <a:tcPr marL="0" marR="0" marT="0" marB="0" anchor="ctr">
                    <a:noFill/>
                  </a:tcPr>
                </a:tc>
              </a:tr>
            </a:tbl>
          </a:graphicData>
        </a:graphic>
      </p:graphicFrame>
    </p:spTree>
    <p:extLst>
      <p:ext uri="{BB962C8B-B14F-4D97-AF65-F5344CB8AC3E}">
        <p14:creationId xmlns:p14="http://schemas.microsoft.com/office/powerpoint/2010/main" val="949753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with technology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3"/>
            <p:extLst>
              <p:ext uri="{D42A27DB-BD31-4B8C-83A1-F6EECF244321}">
                <p14:modId xmlns:p14="http://schemas.microsoft.com/office/powerpoint/2010/main" val="1974439497"/>
              </p:ext>
            </p:extLst>
          </p:nvPr>
        </p:nvGraphicFramePr>
        <p:xfrm>
          <a:off x="762000" y="2006871"/>
          <a:ext cx="7772400" cy="346233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593725" y="452597"/>
            <a:ext cx="8166100" cy="571500"/>
          </a:xfrm>
        </p:spPr>
        <p:txBody>
          <a:bodyPr/>
          <a:lstStyle/>
          <a:p>
            <a:r>
              <a:rPr lang="en-US" dirty="0" smtClean="0"/>
              <a:t>Access to technological devices</a:t>
            </a:r>
            <a:endParaRPr lang="en-US" dirty="0"/>
          </a:p>
        </p:txBody>
      </p:sp>
      <p:sp>
        <p:nvSpPr>
          <p:cNvPr id="4" name="Text Placeholder 3"/>
          <p:cNvSpPr>
            <a:spLocks noGrp="1"/>
          </p:cNvSpPr>
          <p:nvPr>
            <p:ph type="body" idx="15"/>
          </p:nvPr>
        </p:nvSpPr>
        <p:spPr>
          <a:xfrm>
            <a:off x="594360" y="1056482"/>
            <a:ext cx="8160322" cy="315118"/>
          </a:xfrm>
        </p:spPr>
        <p:txBody>
          <a:bodyPr/>
          <a:lstStyle/>
          <a:p>
            <a:r>
              <a:rPr lang="en-US" sz="1600" dirty="0" smtClean="0"/>
              <a:t>Nine in ten of those living with schizophrenia have access to a personal computer and a little over half have access to a smartphone and landline phone. Six in ten say that they currently have access to 2-3 devices.</a:t>
            </a:r>
            <a:endParaRPr lang="en-US" sz="1600" dirty="0"/>
          </a:p>
        </p:txBody>
      </p:sp>
      <p:sp>
        <p:nvSpPr>
          <p:cNvPr id="5" name="Text Placeholder 4"/>
          <p:cNvSpPr>
            <a:spLocks noGrp="1"/>
          </p:cNvSpPr>
          <p:nvPr>
            <p:ph type="body" idx="16"/>
          </p:nvPr>
        </p:nvSpPr>
        <p:spPr/>
        <p:txBody>
          <a:bodyPr/>
          <a:lstStyle/>
          <a:p>
            <a:r>
              <a:rPr lang="en-US" sz="900" b="1" u="sng" dirty="0" smtClean="0"/>
              <a:t>BASE: ALL QUALIFIED RESPONDENTS (n=457</a:t>
            </a:r>
            <a:r>
              <a:rPr lang="en-US" sz="900" b="1" u="sng" dirty="0"/>
              <a:t>)</a:t>
            </a:r>
            <a:endParaRPr lang="en-US" sz="900" dirty="0" smtClean="0"/>
          </a:p>
          <a:p>
            <a:r>
              <a:rPr lang="en-US" sz="900" b="1" dirty="0" smtClean="0"/>
              <a:t>Q1b </a:t>
            </a:r>
            <a:r>
              <a:rPr lang="en-US" sz="900" dirty="0" smtClean="0"/>
              <a:t>Which technological devices do you currently have access to?  Select all that apply.</a:t>
            </a:r>
          </a:p>
        </p:txBody>
      </p:sp>
      <p:sp>
        <p:nvSpPr>
          <p:cNvPr id="7" name="TextBox 6"/>
          <p:cNvSpPr txBox="1"/>
          <p:nvPr/>
        </p:nvSpPr>
        <p:spPr>
          <a:xfrm>
            <a:off x="1752600" y="1779759"/>
            <a:ext cx="5943600" cy="307777"/>
          </a:xfrm>
          <a:prstGeom prst="rect">
            <a:avLst/>
          </a:prstGeom>
          <a:noFill/>
        </p:spPr>
        <p:txBody>
          <a:bodyPr wrap="square" rtlCol="0">
            <a:spAutoFit/>
          </a:bodyPr>
          <a:lstStyle/>
          <a:p>
            <a:pPr algn="ctr"/>
            <a:r>
              <a:rPr lang="en-US" sz="1400" dirty="0" smtClean="0">
                <a:latin typeface="+mj-lt"/>
              </a:rPr>
              <a:t>Technological Devices Have Access To</a:t>
            </a:r>
            <a:endParaRPr lang="en-US" sz="1400" dirty="0">
              <a:latin typeface="+mj-lt"/>
            </a:endParaRPr>
          </a:p>
        </p:txBody>
      </p:sp>
      <p:sp>
        <p:nvSpPr>
          <p:cNvPr id="10" name="TextBox 9"/>
          <p:cNvSpPr txBox="1"/>
          <p:nvPr/>
        </p:nvSpPr>
        <p:spPr>
          <a:xfrm>
            <a:off x="6553200" y="4445271"/>
            <a:ext cx="2362200" cy="738664"/>
          </a:xfrm>
          <a:prstGeom prst="rect">
            <a:avLst/>
          </a:prstGeom>
          <a:noFill/>
          <a:ln w="15875">
            <a:solidFill>
              <a:srgbClr val="007FC7"/>
            </a:solidFill>
          </a:ln>
        </p:spPr>
        <p:txBody>
          <a:bodyPr wrap="square" rtlCol="0">
            <a:spAutoFit/>
          </a:bodyPr>
          <a:lstStyle/>
          <a:p>
            <a:r>
              <a:rPr lang="en-US" sz="1400" dirty="0" smtClean="0"/>
              <a:t>% Using 1 Device: 9%</a:t>
            </a:r>
          </a:p>
          <a:p>
            <a:r>
              <a:rPr lang="en-US" sz="1400" dirty="0" smtClean="0"/>
              <a:t>% Using 2-3 Devices: 61%</a:t>
            </a:r>
          </a:p>
          <a:p>
            <a:r>
              <a:rPr lang="en-US" sz="1400" dirty="0" smtClean="0"/>
              <a:t>% Using 4+ Devices: 29%</a:t>
            </a:r>
            <a:endParaRPr lang="en-US" sz="1400" dirty="0"/>
          </a:p>
        </p:txBody>
      </p:sp>
      <p:sp>
        <p:nvSpPr>
          <p:cNvPr id="2" name="Rectangle 1"/>
          <p:cNvSpPr/>
          <p:nvPr/>
        </p:nvSpPr>
        <p:spPr>
          <a:xfrm>
            <a:off x="1752600" y="2142653"/>
            <a:ext cx="6629400" cy="533400"/>
          </a:xfrm>
          <a:prstGeom prst="rect">
            <a:avLst/>
          </a:prstGeom>
          <a:solidFill>
            <a:schemeClr val="accent4">
              <a:lumMod val="20000"/>
              <a:lumOff val="80000"/>
              <a:alpha val="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85800" y="5410200"/>
            <a:ext cx="7467600" cy="892552"/>
          </a:xfrm>
          <a:prstGeom prst="rect">
            <a:avLst/>
          </a:prstGeom>
          <a:solidFill>
            <a:schemeClr val="bg1">
              <a:lumMod val="9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300" dirty="0" smtClean="0"/>
              <a:t>Over two thirds (68%) of those aged 18-34 with schizophrenia have access to a Smartphone compared to 48% of 35-46 year olds and 44% of 47-64 year olds with schizophrenia. Sixty eight percent of older adults (47-64) with schizophrenia are more likely to have access to a landline telephone than their younger counterparts (46% for 18-34, 47% for 35-46).</a:t>
            </a:r>
            <a:endParaRPr lang="en-US" sz="1300" dirty="0"/>
          </a:p>
        </p:txBody>
      </p:sp>
      <p:grpSp>
        <p:nvGrpSpPr>
          <p:cNvPr id="12" name="Group 37"/>
          <p:cNvGrpSpPr/>
          <p:nvPr/>
        </p:nvGrpSpPr>
        <p:grpSpPr>
          <a:xfrm>
            <a:off x="7872350" y="-1958"/>
            <a:ext cx="622936" cy="616508"/>
            <a:chOff x="2245481" y="758709"/>
            <a:chExt cx="1271016" cy="1271016"/>
          </a:xfrm>
          <a:solidFill>
            <a:srgbClr val="009DD9"/>
          </a:solidFill>
        </p:grpSpPr>
        <p:sp>
          <p:nvSpPr>
            <p:cNvPr id="13" name="Oval 12"/>
            <p:cNvSpPr/>
            <p:nvPr/>
          </p:nvSpPr>
          <p:spPr>
            <a:xfrm>
              <a:off x="2245481" y="758709"/>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6273_Icons_childrens_pharmacy_02_D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420" y="1176586"/>
              <a:ext cx="757138" cy="435263"/>
            </a:xfrm>
            <a:prstGeom prst="rect">
              <a:avLst/>
            </a:prstGeom>
            <a:solidFill>
              <a:schemeClr val="accent2"/>
            </a:solidFill>
          </p:spPr>
        </p:pic>
      </p:grpSp>
    </p:spTree>
    <p:extLst>
      <p:ext uri="{BB962C8B-B14F-4D97-AF65-F5344CB8AC3E}">
        <p14:creationId xmlns:p14="http://schemas.microsoft.com/office/powerpoint/2010/main" val="2187850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914400" y="1981200"/>
            <a:ext cx="8153400" cy="304800"/>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7574206" y="1999306"/>
            <a:ext cx="1752600" cy="276999"/>
          </a:xfrm>
          <a:prstGeom prst="rect">
            <a:avLst/>
          </a:prstGeom>
          <a:noFill/>
        </p:spPr>
        <p:txBody>
          <a:bodyPr wrap="square" rtlCol="0">
            <a:spAutoFit/>
          </a:bodyPr>
          <a:lstStyle/>
          <a:p>
            <a:r>
              <a:rPr lang="en-US" sz="1200" dirty="0" smtClean="0">
                <a:latin typeface="+mn-lt"/>
              </a:rPr>
              <a:t>Mean # Hours Per Day</a:t>
            </a:r>
            <a:endParaRPr lang="en-US" sz="1200" dirty="0">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val="3449288135"/>
              </p:ext>
            </p:extLst>
          </p:nvPr>
        </p:nvGraphicFramePr>
        <p:xfrm>
          <a:off x="935035" y="1993230"/>
          <a:ext cx="7328924" cy="370840"/>
        </p:xfrm>
        <a:graphic>
          <a:graphicData uri="http://schemas.openxmlformats.org/drawingml/2006/table">
            <a:tbl>
              <a:tblPr firstRow="1" bandRow="1">
                <a:tableStyleId>{2D5ABB26-0587-4C30-8999-92F81FD0307C}</a:tableStyleId>
              </a:tblPr>
              <a:tblGrid>
                <a:gridCol w="1317560"/>
                <a:gridCol w="1235212"/>
                <a:gridCol w="1235212"/>
                <a:gridCol w="1152864"/>
                <a:gridCol w="1235212"/>
                <a:gridCol w="1152864"/>
              </a:tblGrid>
              <a:tr h="370840">
                <a:tc>
                  <a:txBody>
                    <a:bodyPr/>
                    <a:lstStyle/>
                    <a:p>
                      <a:r>
                        <a:rPr lang="en-US" sz="1400" dirty="0" smtClean="0"/>
                        <a:t> 5.0</a:t>
                      </a:r>
                      <a:endParaRPr lang="en-US" sz="1400" dirty="0">
                        <a:solidFill>
                          <a:schemeClr val="tx1"/>
                        </a:solidFill>
                      </a:endParaRPr>
                    </a:p>
                  </a:txBody>
                  <a:tcPr/>
                </a:tc>
                <a:tc>
                  <a:txBody>
                    <a:bodyPr/>
                    <a:lstStyle/>
                    <a:p>
                      <a:r>
                        <a:rPr lang="en-US" sz="1400" dirty="0" smtClean="0"/>
                        <a:t>4.0</a:t>
                      </a:r>
                      <a:endParaRPr lang="en-US" sz="1400" dirty="0">
                        <a:solidFill>
                          <a:schemeClr val="tx1"/>
                        </a:solidFill>
                      </a:endParaRPr>
                    </a:p>
                  </a:txBody>
                  <a:tcPr/>
                </a:tc>
                <a:tc>
                  <a:txBody>
                    <a:bodyPr/>
                    <a:lstStyle/>
                    <a:p>
                      <a:r>
                        <a:rPr lang="en-US" sz="1400" dirty="0" smtClean="0"/>
                        <a:t>2.5</a:t>
                      </a:r>
                      <a:endParaRPr lang="en-US" sz="1400" dirty="0">
                        <a:solidFill>
                          <a:schemeClr val="tx1"/>
                        </a:solidFill>
                      </a:endParaRPr>
                    </a:p>
                  </a:txBody>
                  <a:tcPr/>
                </a:tc>
                <a:tc>
                  <a:txBody>
                    <a:bodyPr/>
                    <a:lstStyle/>
                    <a:p>
                      <a:r>
                        <a:rPr lang="en-US" sz="1400" dirty="0" smtClean="0"/>
                        <a:t>1.4</a:t>
                      </a:r>
                      <a:endParaRPr lang="en-US" sz="1400" dirty="0">
                        <a:solidFill>
                          <a:schemeClr val="tx1"/>
                        </a:solidFill>
                      </a:endParaRPr>
                    </a:p>
                  </a:txBody>
                  <a:tcPr/>
                </a:tc>
                <a:tc>
                  <a:txBody>
                    <a:bodyPr/>
                    <a:lstStyle/>
                    <a:p>
                      <a:r>
                        <a:rPr lang="en-US" sz="1400" dirty="0" smtClean="0"/>
                        <a:t> 1.3</a:t>
                      </a:r>
                      <a:endParaRPr lang="en-US" sz="1400" dirty="0">
                        <a:solidFill>
                          <a:schemeClr val="tx1"/>
                        </a:solidFill>
                      </a:endParaRPr>
                    </a:p>
                  </a:txBody>
                  <a:tcPr/>
                </a:tc>
                <a:tc>
                  <a:txBody>
                    <a:bodyPr/>
                    <a:lstStyle/>
                    <a:p>
                      <a:r>
                        <a:rPr lang="en-US" sz="1400" dirty="0" smtClean="0"/>
                        <a:t> 1.1</a:t>
                      </a:r>
                      <a:endParaRPr lang="en-US" sz="1400" dirty="0">
                        <a:solidFill>
                          <a:schemeClr val="tx1"/>
                        </a:solidFill>
                      </a:endParaRPr>
                    </a:p>
                  </a:txBody>
                  <a:tcPr/>
                </a:tc>
              </a:tr>
            </a:tbl>
          </a:graphicData>
        </a:graphic>
      </p:graphicFrame>
      <p:graphicFrame>
        <p:nvGraphicFramePr>
          <p:cNvPr id="6" name="Table Placeholder 5"/>
          <p:cNvGraphicFramePr>
            <a:graphicFrameLocks noGrp="1"/>
          </p:cNvGraphicFramePr>
          <p:nvPr>
            <p:ph type="tbl" sz="quarter" idx="13"/>
            <p:extLst>
              <p:ext uri="{D42A27DB-BD31-4B8C-83A1-F6EECF244321}">
                <p14:modId xmlns:p14="http://schemas.microsoft.com/office/powerpoint/2010/main" val="1291751656"/>
              </p:ext>
            </p:extLst>
          </p:nvPr>
        </p:nvGraphicFramePr>
        <p:xfrm>
          <a:off x="457200" y="2221830"/>
          <a:ext cx="82296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593725" y="457200"/>
            <a:ext cx="8166100" cy="571500"/>
          </a:xfrm>
        </p:spPr>
        <p:txBody>
          <a:bodyPr/>
          <a:lstStyle/>
          <a:p>
            <a:r>
              <a:rPr lang="en-US" dirty="0" smtClean="0"/>
              <a:t>Time spent on devices on a daily basis</a:t>
            </a:r>
            <a:endParaRPr lang="en-US" dirty="0"/>
          </a:p>
        </p:txBody>
      </p:sp>
      <p:sp>
        <p:nvSpPr>
          <p:cNvPr id="4" name="Text Placeholder 3"/>
          <p:cNvSpPr>
            <a:spLocks noGrp="1"/>
          </p:cNvSpPr>
          <p:nvPr>
            <p:ph type="body" idx="15"/>
          </p:nvPr>
        </p:nvSpPr>
        <p:spPr>
          <a:xfrm>
            <a:off x="594360" y="990600"/>
            <a:ext cx="8160322" cy="315118"/>
          </a:xfrm>
        </p:spPr>
        <p:txBody>
          <a:bodyPr/>
          <a:lstStyle/>
          <a:p>
            <a:r>
              <a:rPr lang="en-US" sz="1600" dirty="0" smtClean="0"/>
              <a:t>Those with schizophrenia spend the most time on personal computers or smartphones. More than four in ten of those with schizophrenia spend no time on landline phones, cell phones, or public computers.</a:t>
            </a:r>
            <a:endParaRPr lang="en-US" sz="1600" dirty="0"/>
          </a:p>
        </p:txBody>
      </p:sp>
      <p:sp>
        <p:nvSpPr>
          <p:cNvPr id="7" name="Text Placeholder 4"/>
          <p:cNvSpPr>
            <a:spLocks noGrp="1"/>
          </p:cNvSpPr>
          <p:nvPr>
            <p:ph type="body" idx="16"/>
          </p:nvPr>
        </p:nvSpPr>
        <p:spPr>
          <a:xfrm>
            <a:off x="594360" y="6416040"/>
            <a:ext cx="8165465" cy="365760"/>
          </a:xfrm>
        </p:spPr>
        <p:txBody>
          <a:bodyPr/>
          <a:lstStyle/>
          <a:p>
            <a:r>
              <a:rPr lang="en-US" sz="900" b="1" u="sng" dirty="0" smtClean="0"/>
              <a:t>BASE: ALL QUALIFIED RESPONDENTS WHO HAVE ACCESS TO APPLICABLE TECHNOLOGY (Base sizes vary)</a:t>
            </a:r>
            <a:endParaRPr lang="en-US" sz="900" dirty="0" smtClean="0"/>
          </a:p>
          <a:p>
            <a:r>
              <a:rPr lang="en-US" sz="900" b="1" dirty="0" smtClean="0"/>
              <a:t>Q1 </a:t>
            </a:r>
            <a:r>
              <a:rPr lang="en-US" sz="900" dirty="0" smtClean="0"/>
              <a:t>How much time per day do you spend on the following devices? Please do not include time spent doing work-related activities.</a:t>
            </a:r>
          </a:p>
        </p:txBody>
      </p:sp>
      <p:sp>
        <p:nvSpPr>
          <p:cNvPr id="8" name="TextBox 7"/>
          <p:cNvSpPr txBox="1"/>
          <p:nvPr/>
        </p:nvSpPr>
        <p:spPr>
          <a:xfrm>
            <a:off x="1600200" y="1685453"/>
            <a:ext cx="5943600" cy="307777"/>
          </a:xfrm>
          <a:prstGeom prst="rect">
            <a:avLst/>
          </a:prstGeom>
          <a:noFill/>
        </p:spPr>
        <p:txBody>
          <a:bodyPr wrap="square" rtlCol="0">
            <a:spAutoFit/>
          </a:bodyPr>
          <a:lstStyle/>
          <a:p>
            <a:pPr algn="ctr"/>
            <a:r>
              <a:rPr lang="en-US" sz="1400" dirty="0" smtClean="0">
                <a:latin typeface="+mj-lt"/>
              </a:rPr>
              <a:t>Hours Spent Per Day On Devices</a:t>
            </a:r>
            <a:endParaRPr lang="en-US" sz="1400" dirty="0">
              <a:latin typeface="+mj-lt"/>
            </a:endParaRPr>
          </a:p>
        </p:txBody>
      </p:sp>
      <p:graphicFrame>
        <p:nvGraphicFramePr>
          <p:cNvPr id="13" name="Table 12"/>
          <p:cNvGraphicFramePr>
            <a:graphicFrameLocks noGrp="1"/>
          </p:cNvGraphicFramePr>
          <p:nvPr>
            <p:extLst>
              <p:ext uri="{D42A27DB-BD31-4B8C-83A1-F6EECF244321}">
                <p14:modId xmlns:p14="http://schemas.microsoft.com/office/powerpoint/2010/main" val="1262037420"/>
              </p:ext>
            </p:extLst>
          </p:nvPr>
        </p:nvGraphicFramePr>
        <p:xfrm>
          <a:off x="858835" y="5132559"/>
          <a:ext cx="7328924" cy="370840"/>
        </p:xfrm>
        <a:graphic>
          <a:graphicData uri="http://schemas.openxmlformats.org/drawingml/2006/table">
            <a:tbl>
              <a:tblPr firstRow="1" bandRow="1">
                <a:tableStyleId>{2D5ABB26-0587-4C30-8999-92F81FD0307C}</a:tableStyleId>
              </a:tblPr>
              <a:tblGrid>
                <a:gridCol w="1317560"/>
                <a:gridCol w="1152864"/>
                <a:gridCol w="1235212"/>
                <a:gridCol w="1235212"/>
                <a:gridCol w="1235212"/>
                <a:gridCol w="1152864"/>
              </a:tblGrid>
              <a:tr h="370840">
                <a:tc>
                  <a:txBody>
                    <a:bodyPr/>
                    <a:lstStyle/>
                    <a:p>
                      <a:r>
                        <a:rPr lang="en-US" sz="1100" dirty="0" smtClean="0">
                          <a:solidFill>
                            <a:schemeClr val="tx1"/>
                          </a:solidFill>
                        </a:rPr>
                        <a:t>n=232</a:t>
                      </a:r>
                      <a:endParaRPr lang="en-US" sz="1100" dirty="0">
                        <a:solidFill>
                          <a:schemeClr val="tx1"/>
                        </a:solidFill>
                      </a:endParaRPr>
                    </a:p>
                  </a:txBody>
                  <a:tcPr/>
                </a:tc>
                <a:tc>
                  <a:txBody>
                    <a:bodyPr/>
                    <a:lstStyle/>
                    <a:p>
                      <a:r>
                        <a:rPr lang="en-US" sz="1100" dirty="0" smtClean="0">
                          <a:solidFill>
                            <a:schemeClr val="tx1"/>
                          </a:solidFill>
                        </a:rPr>
                        <a:t>n=143</a:t>
                      </a:r>
                      <a:endParaRPr lang="en-US" sz="1100" dirty="0">
                        <a:solidFill>
                          <a:schemeClr val="tx1"/>
                        </a:solidFill>
                      </a:endParaRPr>
                    </a:p>
                  </a:txBody>
                  <a:tcPr/>
                </a:tc>
                <a:tc>
                  <a:txBody>
                    <a:bodyPr/>
                    <a:lstStyle/>
                    <a:p>
                      <a:r>
                        <a:rPr lang="en-US" sz="1100" dirty="0" smtClean="0">
                          <a:solidFill>
                            <a:schemeClr val="tx1"/>
                          </a:solidFill>
                        </a:rPr>
                        <a:t>   n=244</a:t>
                      </a:r>
                      <a:endParaRPr lang="en-US" sz="1100" dirty="0">
                        <a:solidFill>
                          <a:schemeClr val="tx1"/>
                        </a:solidFill>
                      </a:endParaRPr>
                    </a:p>
                  </a:txBody>
                  <a:tcPr/>
                </a:tc>
                <a:tc>
                  <a:txBody>
                    <a:bodyPr/>
                    <a:lstStyle/>
                    <a:p>
                      <a:r>
                        <a:rPr lang="en-US" sz="1100" dirty="0" smtClean="0">
                          <a:solidFill>
                            <a:schemeClr val="tx1"/>
                          </a:solidFill>
                        </a:rPr>
                        <a:t>n=163</a:t>
                      </a:r>
                      <a:endParaRPr lang="en-US" sz="1100" dirty="0">
                        <a:solidFill>
                          <a:schemeClr val="tx1"/>
                        </a:solidFill>
                      </a:endParaRPr>
                    </a:p>
                  </a:txBody>
                  <a:tcPr/>
                </a:tc>
                <a:tc>
                  <a:txBody>
                    <a:bodyPr/>
                    <a:lstStyle/>
                    <a:p>
                      <a:r>
                        <a:rPr lang="en-US" sz="1100" dirty="0" smtClean="0">
                          <a:solidFill>
                            <a:schemeClr val="tx1"/>
                          </a:solidFill>
                        </a:rPr>
                        <a:t>n=410</a:t>
                      </a:r>
                      <a:endParaRPr lang="en-US" sz="1100" dirty="0">
                        <a:solidFill>
                          <a:schemeClr val="tx1"/>
                        </a:solidFill>
                      </a:endParaRPr>
                    </a:p>
                  </a:txBody>
                  <a:tcPr/>
                </a:tc>
                <a:tc>
                  <a:txBody>
                    <a:bodyPr/>
                    <a:lstStyle/>
                    <a:p>
                      <a:r>
                        <a:rPr lang="en-US" sz="1100" dirty="0" smtClean="0">
                          <a:solidFill>
                            <a:schemeClr val="tx1"/>
                          </a:solidFill>
                        </a:rPr>
                        <a:t>n=163</a:t>
                      </a:r>
                      <a:endParaRPr lang="en-US" sz="1100" dirty="0">
                        <a:solidFill>
                          <a:schemeClr val="tx1"/>
                        </a:solidFill>
                      </a:endParaRPr>
                    </a:p>
                  </a:txBody>
                  <a:tcPr/>
                </a:tc>
              </a:tr>
            </a:tbl>
          </a:graphicData>
        </a:graphic>
      </p:graphicFrame>
      <p:sp>
        <p:nvSpPr>
          <p:cNvPr id="21" name="TextBox 20"/>
          <p:cNvSpPr txBox="1"/>
          <p:nvPr/>
        </p:nvSpPr>
        <p:spPr>
          <a:xfrm>
            <a:off x="1093313" y="5638800"/>
            <a:ext cx="6416424" cy="492443"/>
          </a:xfrm>
          <a:prstGeom prst="rect">
            <a:avLst/>
          </a:prstGeom>
          <a:solidFill>
            <a:schemeClr val="bg1">
              <a:lumMod val="9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300" dirty="0" smtClean="0">
                <a:solidFill>
                  <a:schemeClr val="tx1"/>
                </a:solidFill>
              </a:rPr>
              <a:t>Compared to older adults with schizophrenia, those aged </a:t>
            </a:r>
            <a:r>
              <a:rPr lang="en-US" sz="1300" dirty="0" smtClean="0"/>
              <a:t>18-34 with schizophrenia are more likely to spend time on Smartphones and less likely to spend time on landline phones.</a:t>
            </a:r>
            <a:endParaRPr lang="en-US" sz="1300" dirty="0"/>
          </a:p>
        </p:txBody>
      </p:sp>
      <p:grpSp>
        <p:nvGrpSpPr>
          <p:cNvPr id="16" name="Group 37"/>
          <p:cNvGrpSpPr/>
          <p:nvPr/>
        </p:nvGrpSpPr>
        <p:grpSpPr>
          <a:xfrm>
            <a:off x="7872350" y="-1958"/>
            <a:ext cx="622936" cy="616508"/>
            <a:chOff x="2245481" y="758709"/>
            <a:chExt cx="1271016" cy="1271016"/>
          </a:xfrm>
          <a:solidFill>
            <a:srgbClr val="009DD9"/>
          </a:solidFill>
        </p:grpSpPr>
        <p:sp>
          <p:nvSpPr>
            <p:cNvPr id="17" name="Oval 16"/>
            <p:cNvSpPr/>
            <p:nvPr/>
          </p:nvSpPr>
          <p:spPr>
            <a:xfrm>
              <a:off x="2245481" y="758709"/>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6273_Icons_childrens_pharmacy_02_D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420" y="1176586"/>
              <a:ext cx="757138" cy="435263"/>
            </a:xfrm>
            <a:prstGeom prst="rect">
              <a:avLst/>
            </a:prstGeom>
            <a:solidFill>
              <a:schemeClr val="accent2"/>
            </a:solidFill>
          </p:spPr>
        </p:pic>
      </p:grpSp>
    </p:spTree>
    <p:extLst>
      <p:ext uri="{BB962C8B-B14F-4D97-AF65-F5344CB8AC3E}">
        <p14:creationId xmlns:p14="http://schemas.microsoft.com/office/powerpoint/2010/main" val="2699558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4"/>
          <p:cNvSpPr>
            <a:spLocks noGrp="1"/>
          </p:cNvSpPr>
          <p:nvPr>
            <p:ph type="body" idx="16"/>
          </p:nvPr>
        </p:nvSpPr>
        <p:spPr>
          <a:xfrm>
            <a:off x="594360" y="6373368"/>
            <a:ext cx="8165465" cy="365760"/>
          </a:xfrm>
        </p:spPr>
        <p:txBody>
          <a:bodyPr/>
          <a:lstStyle/>
          <a:p>
            <a:r>
              <a:rPr lang="en-US" sz="900" b="1" u="sng" dirty="0"/>
              <a:t>BASE: ALL QUALIFIED </a:t>
            </a:r>
            <a:r>
              <a:rPr lang="en-US" sz="900" b="1" u="sng" dirty="0" smtClean="0"/>
              <a:t>RESPONDENTS (n=457)</a:t>
            </a:r>
            <a:endParaRPr lang="en-US" sz="900" dirty="0"/>
          </a:p>
          <a:p>
            <a:r>
              <a:rPr lang="en-US" sz="900" b="1" dirty="0"/>
              <a:t>Q2 </a:t>
            </a:r>
            <a:r>
              <a:rPr lang="en-US" sz="900" dirty="0"/>
              <a:t>How much time per day do you spend doing the following?</a:t>
            </a:r>
          </a:p>
        </p:txBody>
      </p:sp>
      <p:sp>
        <p:nvSpPr>
          <p:cNvPr id="10" name="TextBox 9"/>
          <p:cNvSpPr txBox="1"/>
          <p:nvPr/>
        </p:nvSpPr>
        <p:spPr>
          <a:xfrm>
            <a:off x="1752600" y="1828800"/>
            <a:ext cx="5943600" cy="492443"/>
          </a:xfrm>
          <a:prstGeom prst="rect">
            <a:avLst/>
          </a:prstGeom>
          <a:noFill/>
        </p:spPr>
        <p:txBody>
          <a:bodyPr wrap="square" rtlCol="0">
            <a:spAutoFit/>
          </a:bodyPr>
          <a:lstStyle/>
          <a:p>
            <a:pPr algn="ctr"/>
            <a:r>
              <a:rPr lang="en-US" sz="1400" dirty="0" smtClean="0">
                <a:latin typeface="+mj-lt"/>
              </a:rPr>
              <a:t>Time Spent on Activities</a:t>
            </a:r>
          </a:p>
          <a:p>
            <a:pPr algn="ctr"/>
            <a:r>
              <a:rPr lang="en-US" sz="1200" dirty="0" smtClean="0">
                <a:latin typeface="+mj-lt"/>
              </a:rPr>
              <a:t>(Mean Hours)</a:t>
            </a:r>
            <a:endParaRPr lang="en-US" sz="1200" dirty="0">
              <a:latin typeface="+mj-lt"/>
            </a:endParaRPr>
          </a:p>
        </p:txBody>
      </p:sp>
      <p:graphicFrame>
        <p:nvGraphicFramePr>
          <p:cNvPr id="6" name="Table Placeholder 5"/>
          <p:cNvGraphicFramePr>
            <a:graphicFrameLocks noGrp="1"/>
          </p:cNvGraphicFramePr>
          <p:nvPr>
            <p:ph type="tbl" sz="quarter" idx="13"/>
            <p:extLst>
              <p:ext uri="{D42A27DB-BD31-4B8C-83A1-F6EECF244321}">
                <p14:modId xmlns:p14="http://schemas.microsoft.com/office/powerpoint/2010/main" val="2298393966"/>
              </p:ext>
            </p:extLst>
          </p:nvPr>
        </p:nvGraphicFramePr>
        <p:xfrm>
          <a:off x="228600" y="2209800"/>
          <a:ext cx="87630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593725" y="457200"/>
            <a:ext cx="8166100" cy="571500"/>
          </a:xfrm>
        </p:spPr>
        <p:txBody>
          <a:bodyPr/>
          <a:lstStyle/>
          <a:p>
            <a:r>
              <a:rPr lang="en-US" dirty="0" smtClean="0"/>
              <a:t>Average Time spent on activities</a:t>
            </a:r>
            <a:endParaRPr lang="en-US" dirty="0"/>
          </a:p>
        </p:txBody>
      </p:sp>
      <p:sp>
        <p:nvSpPr>
          <p:cNvPr id="8" name="Text Placeholder 4"/>
          <p:cNvSpPr>
            <a:spLocks noGrp="1"/>
          </p:cNvSpPr>
          <p:nvPr>
            <p:ph type="body" idx="13"/>
          </p:nvPr>
        </p:nvSpPr>
        <p:spPr>
          <a:xfrm>
            <a:off x="594360" y="990600"/>
            <a:ext cx="8160322" cy="315118"/>
          </a:xfrm>
        </p:spPr>
        <p:txBody>
          <a:bodyPr/>
          <a:lstStyle/>
          <a:p>
            <a:r>
              <a:rPr lang="en-US" sz="1600" dirty="0" smtClean="0">
                <a:solidFill>
                  <a:schemeClr val="tx1"/>
                </a:solidFill>
              </a:rPr>
              <a:t>Those</a:t>
            </a:r>
            <a:r>
              <a:rPr lang="en-US" sz="1600" dirty="0" smtClean="0">
                <a:solidFill>
                  <a:srgbClr val="FF0000"/>
                </a:solidFill>
              </a:rPr>
              <a:t> </a:t>
            </a:r>
            <a:r>
              <a:rPr lang="en-US" sz="1600" dirty="0" smtClean="0"/>
              <a:t>with schizophrenia spend, on average, three hours  </a:t>
            </a:r>
            <a:r>
              <a:rPr lang="en-US" sz="1600" dirty="0" smtClean="0">
                <a:solidFill>
                  <a:schemeClr val="tx1"/>
                </a:solidFill>
              </a:rPr>
              <a:t>a day </a:t>
            </a:r>
            <a:r>
              <a:rPr lang="en-US" sz="1600" dirty="0" smtClean="0"/>
              <a:t>talking to someone in person or surfing the Internet.</a:t>
            </a:r>
            <a:endParaRPr lang="en-US" sz="1600" dirty="0"/>
          </a:p>
        </p:txBody>
      </p:sp>
    </p:spTree>
    <p:extLst>
      <p:ext uri="{BB962C8B-B14F-4D97-AF65-F5344CB8AC3E}">
        <p14:creationId xmlns:p14="http://schemas.microsoft.com/office/powerpoint/2010/main" val="2594870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7200" y="2238203"/>
            <a:ext cx="8534400" cy="675167"/>
          </a:xfrm>
          <a:prstGeom prst="rect">
            <a:avLst/>
          </a:prstGeom>
          <a:solidFill>
            <a:schemeClr val="accent4">
              <a:lumMod val="20000"/>
              <a:lumOff val="80000"/>
              <a:alpha val="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6" name="Table Placeholder 5"/>
          <p:cNvGraphicFramePr>
            <a:graphicFrameLocks noGrp="1"/>
          </p:cNvGraphicFramePr>
          <p:nvPr>
            <p:ph type="tbl" sz="quarter" idx="13"/>
            <p:extLst>
              <p:ext uri="{D42A27DB-BD31-4B8C-83A1-F6EECF244321}">
                <p14:modId xmlns:p14="http://schemas.microsoft.com/office/powerpoint/2010/main" val="3477623844"/>
              </p:ext>
            </p:extLst>
          </p:nvPr>
        </p:nvGraphicFramePr>
        <p:xfrm>
          <a:off x="457200" y="2100263"/>
          <a:ext cx="8286750" cy="36909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idx="16"/>
          </p:nvPr>
        </p:nvSpPr>
        <p:spPr/>
        <p:txBody>
          <a:bodyPr/>
          <a:lstStyle/>
          <a:p>
            <a:r>
              <a:rPr lang="en-US" sz="900" b="1" u="sng" dirty="0" smtClean="0"/>
              <a:t>BASE: HAS APPLICABLE RELATIONSHIP </a:t>
            </a:r>
            <a:r>
              <a:rPr lang="en-US" sz="900" b="1" u="sng" dirty="0"/>
              <a:t>(Base sizes vary)</a:t>
            </a:r>
            <a:endParaRPr lang="en-US" sz="900" dirty="0" smtClean="0"/>
          </a:p>
          <a:p>
            <a:r>
              <a:rPr lang="en-US" sz="900" b="1" dirty="0" smtClean="0"/>
              <a:t>Q3 </a:t>
            </a:r>
            <a:r>
              <a:rPr lang="en-US" sz="900" dirty="0" smtClean="0"/>
              <a:t>Aside from telephone calls, how often do you use a computer, tablet or cell/smartphone to communicate with the following people?</a:t>
            </a:r>
          </a:p>
        </p:txBody>
      </p:sp>
      <p:sp>
        <p:nvSpPr>
          <p:cNvPr id="7" name="TextBox 6"/>
          <p:cNvSpPr txBox="1"/>
          <p:nvPr/>
        </p:nvSpPr>
        <p:spPr>
          <a:xfrm>
            <a:off x="990600" y="1758162"/>
            <a:ext cx="7086600" cy="492443"/>
          </a:xfrm>
          <a:prstGeom prst="rect">
            <a:avLst/>
          </a:prstGeom>
          <a:noFill/>
        </p:spPr>
        <p:txBody>
          <a:bodyPr wrap="square" rtlCol="0">
            <a:spAutoFit/>
          </a:bodyPr>
          <a:lstStyle/>
          <a:p>
            <a:pPr algn="ctr"/>
            <a:r>
              <a:rPr lang="en-US" sz="1400" dirty="0" smtClean="0">
                <a:latin typeface="+mj-lt"/>
              </a:rPr>
              <a:t>% Who Use Technology To Communicate With People</a:t>
            </a:r>
          </a:p>
          <a:p>
            <a:pPr algn="ctr"/>
            <a:r>
              <a:rPr lang="en-US" sz="1200" dirty="0" smtClean="0">
                <a:latin typeface="+mj-lt"/>
              </a:rPr>
              <a:t>Top 2 Box</a:t>
            </a:r>
            <a:endParaRPr lang="en-US" sz="1200" dirty="0">
              <a:latin typeface="+mj-lt"/>
            </a:endParaRPr>
          </a:p>
        </p:txBody>
      </p:sp>
      <p:graphicFrame>
        <p:nvGraphicFramePr>
          <p:cNvPr id="8" name="Table 7"/>
          <p:cNvGraphicFramePr>
            <a:graphicFrameLocks noGrp="1"/>
          </p:cNvGraphicFramePr>
          <p:nvPr>
            <p:extLst>
              <p:ext uri="{D42A27DB-BD31-4B8C-83A1-F6EECF244321}">
                <p14:modId xmlns:p14="http://schemas.microsoft.com/office/powerpoint/2010/main" val="1450853812"/>
              </p:ext>
            </p:extLst>
          </p:nvPr>
        </p:nvGraphicFramePr>
        <p:xfrm>
          <a:off x="7315200" y="1772566"/>
          <a:ext cx="1828800" cy="3516167"/>
        </p:xfrm>
        <a:graphic>
          <a:graphicData uri="http://schemas.openxmlformats.org/drawingml/2006/table">
            <a:tbl>
              <a:tblPr>
                <a:tableStyleId>{2D5ABB26-0587-4C30-8999-92F81FD0307C}</a:tableStyleId>
              </a:tblPr>
              <a:tblGrid>
                <a:gridCol w="1828800"/>
              </a:tblGrid>
              <a:tr h="503183">
                <a:tc>
                  <a:txBody>
                    <a:bodyPr/>
                    <a:lstStyle/>
                    <a:p>
                      <a:pPr algn="ctr">
                        <a:lnSpc>
                          <a:spcPts val="1020"/>
                        </a:lnSpc>
                        <a:spcBef>
                          <a:spcPts val="0"/>
                        </a:spcBef>
                      </a:pPr>
                      <a:r>
                        <a:rPr lang="en-US" sz="1100" dirty="0" smtClean="0">
                          <a:solidFill>
                            <a:schemeClr val="accent5"/>
                          </a:solidFill>
                        </a:rPr>
                        <a:t>Top 2 Box</a:t>
                      </a:r>
                    </a:p>
                    <a:p>
                      <a:pPr algn="ctr">
                        <a:lnSpc>
                          <a:spcPts val="1020"/>
                        </a:lnSpc>
                        <a:spcBef>
                          <a:spcPts val="0"/>
                        </a:spcBef>
                      </a:pPr>
                      <a:r>
                        <a:rPr lang="en-US" sz="1100" dirty="0" smtClean="0">
                          <a:solidFill>
                            <a:schemeClr val="accent5"/>
                          </a:solidFill>
                        </a:rPr>
                        <a:t>(Very often/Often)</a:t>
                      </a:r>
                      <a:endParaRPr lang="en-US" sz="1100" dirty="0">
                        <a:solidFill>
                          <a:schemeClr val="accent5"/>
                        </a:solidFill>
                      </a:endParaRPr>
                    </a:p>
                  </a:txBody>
                  <a:tcPr>
                    <a:noFill/>
                  </a:tcPr>
                </a:tc>
              </a:tr>
              <a:tr h="199085">
                <a:tc>
                  <a:txBody>
                    <a:bodyPr/>
                    <a:lstStyle/>
                    <a:p>
                      <a:pPr marL="0" algn="ctr" defTabSz="457200" rtl="0" eaLnBrk="1" fontAlgn="b" latinLnBrk="0" hangingPunct="1">
                        <a:lnSpc>
                          <a:spcPts val="1020"/>
                        </a:lnSpc>
                      </a:pPr>
                      <a:r>
                        <a:rPr lang="en-US" sz="1200" b="0" i="0" u="none" strike="noStrike" kern="1200" dirty="0" smtClean="0">
                          <a:solidFill>
                            <a:schemeClr val="accent5"/>
                          </a:solidFill>
                          <a:latin typeface="+mn-lt"/>
                          <a:ea typeface="+mn-ea"/>
                          <a:cs typeface="+mn-cs"/>
                        </a:rPr>
                        <a:t>51%</a:t>
                      </a:r>
                      <a:endParaRPr lang="en-US" sz="1200" b="0" i="0" u="none" strike="noStrike" kern="1200" dirty="0">
                        <a:solidFill>
                          <a:schemeClr val="accent5"/>
                        </a:solidFill>
                        <a:latin typeface="+mn-lt"/>
                        <a:ea typeface="+mn-ea"/>
                        <a:cs typeface="+mn-cs"/>
                      </a:endParaRPr>
                    </a:p>
                  </a:txBody>
                  <a:tcPr marL="9525" marR="9525" marT="9525" marB="0" anchor="b">
                    <a:noFill/>
                  </a:tcPr>
                </a:tc>
              </a:tr>
              <a:tr h="229159">
                <a:tc>
                  <a:txBody>
                    <a:bodyPr/>
                    <a:lstStyle/>
                    <a:p>
                      <a:pPr marL="0" algn="ctr" defTabSz="457200" rtl="0" eaLnBrk="1" fontAlgn="b" latinLnBrk="0" hangingPunct="1">
                        <a:lnSpc>
                          <a:spcPts val="1020"/>
                        </a:lnSpc>
                      </a:pPr>
                      <a:r>
                        <a:rPr lang="en-US" sz="1200" b="0" i="0" u="none" strike="noStrike" kern="1200" dirty="0">
                          <a:solidFill>
                            <a:schemeClr val="accent5"/>
                          </a:solidFill>
                          <a:latin typeface="+mn-lt"/>
                          <a:ea typeface="+mn-ea"/>
                          <a:cs typeface="+mn-cs"/>
                        </a:rPr>
                        <a:t> </a:t>
                      </a:r>
                    </a:p>
                  </a:txBody>
                  <a:tcPr marL="9525" marR="9525" marT="9525" marB="0" anchor="b">
                    <a:noFill/>
                  </a:tcPr>
                </a:tc>
              </a:tr>
              <a:tr h="157073">
                <a:tc>
                  <a:txBody>
                    <a:bodyPr/>
                    <a:lstStyle/>
                    <a:p>
                      <a:pPr marL="0" algn="ctr" defTabSz="457200" rtl="0" eaLnBrk="1" fontAlgn="b" latinLnBrk="0" hangingPunct="1">
                        <a:lnSpc>
                          <a:spcPts val="1020"/>
                        </a:lnSpc>
                      </a:pPr>
                      <a:r>
                        <a:rPr lang="en-US" sz="1200" b="0" i="0" u="none" strike="noStrike" kern="1200" dirty="0" smtClean="0">
                          <a:solidFill>
                            <a:schemeClr val="accent5"/>
                          </a:solidFill>
                          <a:latin typeface="+mn-lt"/>
                          <a:ea typeface="+mn-ea"/>
                          <a:cs typeface="+mn-cs"/>
                        </a:rPr>
                        <a:t>48%</a:t>
                      </a:r>
                      <a:endParaRPr lang="en-US" sz="1200" b="0" i="0" u="none" strike="noStrike" kern="1200" dirty="0">
                        <a:solidFill>
                          <a:schemeClr val="accent5"/>
                        </a:solidFill>
                        <a:latin typeface="+mn-lt"/>
                        <a:ea typeface="+mn-ea"/>
                        <a:cs typeface="+mn-cs"/>
                      </a:endParaRPr>
                    </a:p>
                  </a:txBody>
                  <a:tcPr marL="9525" marR="9525" marT="9525" marB="0" anchor="b">
                    <a:noFill/>
                  </a:tcPr>
                </a:tc>
              </a:tr>
              <a:tr h="140711">
                <a:tc>
                  <a:txBody>
                    <a:bodyPr/>
                    <a:lstStyle/>
                    <a:p>
                      <a:pPr marL="0" algn="ctr" defTabSz="457200" rtl="0" eaLnBrk="1" fontAlgn="b" latinLnBrk="0" hangingPunct="1">
                        <a:lnSpc>
                          <a:spcPts val="1020"/>
                        </a:lnSpc>
                      </a:pPr>
                      <a:r>
                        <a:rPr lang="en-US" sz="1200" b="0" i="0" u="none" strike="noStrike" kern="1200" dirty="0">
                          <a:solidFill>
                            <a:schemeClr val="accent5"/>
                          </a:solidFill>
                          <a:latin typeface="+mn-lt"/>
                          <a:ea typeface="+mn-ea"/>
                          <a:cs typeface="+mn-cs"/>
                        </a:rPr>
                        <a:t> </a:t>
                      </a:r>
                    </a:p>
                  </a:txBody>
                  <a:tcPr marL="9525" marR="9525" marT="9525" marB="0" anchor="b">
                    <a:noFill/>
                  </a:tcPr>
                </a:tc>
              </a:tr>
              <a:tr h="176304">
                <a:tc>
                  <a:txBody>
                    <a:bodyPr/>
                    <a:lstStyle/>
                    <a:p>
                      <a:pPr marL="0" algn="ctr" defTabSz="457200" rtl="0" eaLnBrk="1" fontAlgn="b" latinLnBrk="0" hangingPunct="1">
                        <a:lnSpc>
                          <a:spcPts val="1020"/>
                        </a:lnSpc>
                      </a:pPr>
                      <a:r>
                        <a:rPr lang="en-US" sz="1200" b="0" i="0" u="none" strike="noStrike" kern="1200" dirty="0" smtClean="0">
                          <a:solidFill>
                            <a:schemeClr val="accent5"/>
                          </a:solidFill>
                          <a:latin typeface="+mn-lt"/>
                          <a:ea typeface="+mn-ea"/>
                          <a:cs typeface="+mn-cs"/>
                        </a:rPr>
                        <a:t>27%</a:t>
                      </a:r>
                      <a:endParaRPr lang="en-US" sz="1200" b="0" i="0" u="none" strike="noStrike" kern="1200" dirty="0">
                        <a:solidFill>
                          <a:schemeClr val="accent5"/>
                        </a:solidFill>
                        <a:latin typeface="+mn-lt"/>
                        <a:ea typeface="+mn-ea"/>
                        <a:cs typeface="+mn-cs"/>
                      </a:endParaRPr>
                    </a:p>
                  </a:txBody>
                  <a:tcPr marL="9525" marR="9525" marT="9525" marB="0" anchor="b">
                    <a:noFill/>
                  </a:tcPr>
                </a:tc>
              </a:tr>
              <a:tr h="140711">
                <a:tc>
                  <a:txBody>
                    <a:bodyPr/>
                    <a:lstStyle/>
                    <a:p>
                      <a:pPr marL="0" algn="ctr" defTabSz="457200" rtl="0" eaLnBrk="1" fontAlgn="b" latinLnBrk="0" hangingPunct="1">
                        <a:lnSpc>
                          <a:spcPts val="1020"/>
                        </a:lnSpc>
                      </a:pPr>
                      <a:r>
                        <a:rPr lang="en-US" sz="1200" b="0" i="0" u="none" strike="noStrike" kern="1200" dirty="0">
                          <a:solidFill>
                            <a:schemeClr val="accent5"/>
                          </a:solidFill>
                          <a:latin typeface="+mn-lt"/>
                          <a:ea typeface="+mn-ea"/>
                          <a:cs typeface="+mn-cs"/>
                        </a:rPr>
                        <a:t> </a:t>
                      </a:r>
                    </a:p>
                  </a:txBody>
                  <a:tcPr marL="9525" marR="9525" marT="9525" marB="0" anchor="b">
                    <a:noFill/>
                  </a:tcPr>
                </a:tc>
              </a:tr>
              <a:tr h="176304">
                <a:tc>
                  <a:txBody>
                    <a:bodyPr/>
                    <a:lstStyle/>
                    <a:p>
                      <a:pPr marL="0" algn="ctr" defTabSz="457200" rtl="0" eaLnBrk="1" fontAlgn="b" latinLnBrk="0" hangingPunct="1">
                        <a:lnSpc>
                          <a:spcPts val="1020"/>
                        </a:lnSpc>
                      </a:pPr>
                      <a:r>
                        <a:rPr lang="en-US" sz="1200" b="0" i="0" u="none" strike="noStrike" kern="1200" dirty="0" smtClean="0">
                          <a:solidFill>
                            <a:schemeClr val="accent5"/>
                          </a:solidFill>
                          <a:latin typeface="+mn-lt"/>
                          <a:ea typeface="+mn-ea"/>
                          <a:cs typeface="+mn-cs"/>
                        </a:rPr>
                        <a:t>24%</a:t>
                      </a:r>
                      <a:endParaRPr lang="en-US" sz="1200" b="0" i="0" u="none" strike="noStrike" kern="1200" dirty="0">
                        <a:solidFill>
                          <a:schemeClr val="accent5"/>
                        </a:solidFill>
                        <a:latin typeface="+mn-lt"/>
                        <a:ea typeface="+mn-ea"/>
                        <a:cs typeface="+mn-cs"/>
                      </a:endParaRPr>
                    </a:p>
                  </a:txBody>
                  <a:tcPr marL="9525" marR="9525" marT="9525" marB="0" anchor="b">
                    <a:noFill/>
                  </a:tcPr>
                </a:tc>
              </a:tr>
              <a:tr h="240882">
                <a:tc>
                  <a:txBody>
                    <a:bodyPr/>
                    <a:lstStyle/>
                    <a:p>
                      <a:pPr marL="0" algn="ctr" defTabSz="457200" rtl="0" eaLnBrk="1" fontAlgn="b" latinLnBrk="0" hangingPunct="1">
                        <a:lnSpc>
                          <a:spcPts val="1020"/>
                        </a:lnSpc>
                      </a:pPr>
                      <a:endParaRPr lang="en-US" sz="1200" b="0" i="0" u="none" strike="noStrike" kern="1200" dirty="0">
                        <a:solidFill>
                          <a:schemeClr val="accent5"/>
                        </a:solidFill>
                        <a:latin typeface="+mn-lt"/>
                        <a:ea typeface="+mn-ea"/>
                        <a:cs typeface="+mn-cs"/>
                      </a:endParaRPr>
                    </a:p>
                  </a:txBody>
                  <a:tcPr marL="9525" marR="9525" marT="9525" marB="0" anchor="b">
                    <a:noFill/>
                  </a:tcPr>
                </a:tc>
              </a:tr>
              <a:tr h="176304">
                <a:tc>
                  <a:txBody>
                    <a:bodyPr/>
                    <a:lstStyle/>
                    <a:p>
                      <a:pPr marL="0" algn="ctr" defTabSz="457200" rtl="0" eaLnBrk="1" fontAlgn="b" latinLnBrk="0" hangingPunct="1">
                        <a:lnSpc>
                          <a:spcPts val="1020"/>
                        </a:lnSpc>
                      </a:pPr>
                      <a:r>
                        <a:rPr lang="en-US" sz="1200" b="0" i="0" u="none" strike="noStrike" kern="1200" dirty="0" smtClean="0">
                          <a:solidFill>
                            <a:schemeClr val="accent5"/>
                          </a:solidFill>
                          <a:latin typeface="+mn-lt"/>
                          <a:ea typeface="+mn-ea"/>
                          <a:cs typeface="+mn-cs"/>
                        </a:rPr>
                        <a:t>23%</a:t>
                      </a:r>
                      <a:endParaRPr lang="en-US" sz="1200" b="0" i="0" u="none" strike="noStrike" kern="1200" dirty="0">
                        <a:solidFill>
                          <a:schemeClr val="accent5"/>
                        </a:solidFill>
                        <a:latin typeface="+mn-lt"/>
                        <a:ea typeface="+mn-ea"/>
                        <a:cs typeface="+mn-cs"/>
                      </a:endParaRPr>
                    </a:p>
                  </a:txBody>
                  <a:tcPr marL="9525" marR="9525" marT="9525" marB="0" anchor="b">
                    <a:noFill/>
                  </a:tcPr>
                </a:tc>
              </a:tr>
              <a:tr h="140711">
                <a:tc>
                  <a:txBody>
                    <a:bodyPr/>
                    <a:lstStyle/>
                    <a:p>
                      <a:pPr marL="0" algn="ctr" defTabSz="457200" rtl="0" eaLnBrk="1" fontAlgn="b" latinLnBrk="0" hangingPunct="1">
                        <a:lnSpc>
                          <a:spcPts val="1020"/>
                        </a:lnSpc>
                      </a:pPr>
                      <a:r>
                        <a:rPr lang="en-US" sz="1200" b="0" i="0" u="none" strike="noStrike" kern="1200" dirty="0">
                          <a:solidFill>
                            <a:schemeClr val="accent5"/>
                          </a:solidFill>
                          <a:latin typeface="+mn-lt"/>
                          <a:ea typeface="+mn-ea"/>
                          <a:cs typeface="+mn-cs"/>
                        </a:rPr>
                        <a:t> </a:t>
                      </a:r>
                    </a:p>
                  </a:txBody>
                  <a:tcPr marL="9525" marR="9525" marT="9525" marB="0" anchor="b">
                    <a:noFill/>
                  </a:tcPr>
                </a:tc>
              </a:tr>
              <a:tr h="183189">
                <a:tc>
                  <a:txBody>
                    <a:bodyPr/>
                    <a:lstStyle/>
                    <a:p>
                      <a:pPr marL="0" algn="ctr" defTabSz="457200" rtl="0" eaLnBrk="1" fontAlgn="b" latinLnBrk="0" hangingPunct="1">
                        <a:lnSpc>
                          <a:spcPts val="1020"/>
                        </a:lnSpc>
                      </a:pPr>
                      <a:r>
                        <a:rPr lang="en-US" sz="1200" b="0" i="0" u="none" strike="noStrike" kern="1200" dirty="0" smtClean="0">
                          <a:solidFill>
                            <a:schemeClr val="accent5"/>
                          </a:solidFill>
                          <a:latin typeface="+mn-lt"/>
                          <a:ea typeface="+mn-ea"/>
                          <a:cs typeface="+mn-cs"/>
                        </a:rPr>
                        <a:t>23%</a:t>
                      </a:r>
                      <a:endParaRPr lang="en-US" sz="1200" b="0" i="0" u="none" strike="noStrike" kern="1200" dirty="0">
                        <a:solidFill>
                          <a:schemeClr val="accent5"/>
                        </a:solidFill>
                        <a:latin typeface="+mn-lt"/>
                        <a:ea typeface="+mn-ea"/>
                        <a:cs typeface="+mn-cs"/>
                      </a:endParaRPr>
                    </a:p>
                  </a:txBody>
                  <a:tcPr marL="9525" marR="9525" marT="9525" marB="0" anchor="b">
                    <a:noFill/>
                  </a:tcPr>
                </a:tc>
              </a:tr>
              <a:tr h="206624">
                <a:tc>
                  <a:txBody>
                    <a:bodyPr/>
                    <a:lstStyle/>
                    <a:p>
                      <a:pPr marL="0" algn="ctr" defTabSz="457200" rtl="0" eaLnBrk="1" fontAlgn="b" latinLnBrk="0" hangingPunct="1">
                        <a:lnSpc>
                          <a:spcPts val="1020"/>
                        </a:lnSpc>
                      </a:pPr>
                      <a:r>
                        <a:rPr lang="en-US" sz="1200" b="0" i="0" u="none" strike="noStrike" kern="1200" dirty="0">
                          <a:solidFill>
                            <a:schemeClr val="accent5"/>
                          </a:solidFill>
                          <a:latin typeface="+mn-lt"/>
                          <a:ea typeface="+mn-ea"/>
                          <a:cs typeface="+mn-cs"/>
                        </a:rPr>
                        <a:t> </a:t>
                      </a:r>
                    </a:p>
                  </a:txBody>
                  <a:tcPr marL="9525" marR="9525" marT="9525" marB="0" anchor="b">
                    <a:noFill/>
                  </a:tcPr>
                </a:tc>
              </a:tr>
              <a:tr h="176304">
                <a:tc>
                  <a:txBody>
                    <a:bodyPr/>
                    <a:lstStyle/>
                    <a:p>
                      <a:pPr marL="0" algn="ctr" defTabSz="457200" rtl="0" eaLnBrk="1" fontAlgn="b" latinLnBrk="0" hangingPunct="1">
                        <a:lnSpc>
                          <a:spcPts val="1020"/>
                        </a:lnSpc>
                      </a:pPr>
                      <a:r>
                        <a:rPr lang="en-US" sz="1200" b="0" i="0" u="none" strike="noStrike" kern="1200" dirty="0" smtClean="0">
                          <a:solidFill>
                            <a:schemeClr val="accent5"/>
                          </a:solidFill>
                          <a:latin typeface="+mn-lt"/>
                          <a:ea typeface="+mn-ea"/>
                          <a:cs typeface="+mn-cs"/>
                        </a:rPr>
                        <a:t>22%</a:t>
                      </a:r>
                      <a:endParaRPr lang="en-US" sz="1200" b="0" i="0" u="none" strike="noStrike" kern="1200" dirty="0">
                        <a:solidFill>
                          <a:schemeClr val="accent5"/>
                        </a:solidFill>
                        <a:latin typeface="+mn-lt"/>
                        <a:ea typeface="+mn-ea"/>
                        <a:cs typeface="+mn-cs"/>
                      </a:endParaRPr>
                    </a:p>
                  </a:txBody>
                  <a:tcPr marL="9525" marR="9525" marT="9525" marB="0" anchor="b">
                    <a:noFill/>
                  </a:tcPr>
                </a:tc>
              </a:tr>
              <a:tr h="140711">
                <a:tc>
                  <a:txBody>
                    <a:bodyPr/>
                    <a:lstStyle/>
                    <a:p>
                      <a:pPr marL="0" algn="ctr" defTabSz="457200" rtl="0" eaLnBrk="1" fontAlgn="b" latinLnBrk="0" hangingPunct="1">
                        <a:lnSpc>
                          <a:spcPts val="1020"/>
                        </a:lnSpc>
                      </a:pPr>
                      <a:r>
                        <a:rPr lang="en-US" sz="1200" b="0" i="0" u="none" strike="noStrike" kern="1200" dirty="0">
                          <a:solidFill>
                            <a:schemeClr val="accent5"/>
                          </a:solidFill>
                          <a:latin typeface="+mn-lt"/>
                          <a:ea typeface="+mn-ea"/>
                          <a:cs typeface="+mn-cs"/>
                        </a:rPr>
                        <a:t> </a:t>
                      </a:r>
                    </a:p>
                  </a:txBody>
                  <a:tcPr marL="9525" marR="9525" marT="9525" marB="0" anchor="b">
                    <a:noFill/>
                  </a:tcPr>
                </a:tc>
              </a:tr>
              <a:tr h="176304">
                <a:tc>
                  <a:txBody>
                    <a:bodyPr/>
                    <a:lstStyle/>
                    <a:p>
                      <a:pPr marL="0" algn="ctr" defTabSz="457200" rtl="0" eaLnBrk="1" fontAlgn="b" latinLnBrk="0" hangingPunct="1">
                        <a:lnSpc>
                          <a:spcPts val="1020"/>
                        </a:lnSpc>
                      </a:pPr>
                      <a:r>
                        <a:rPr lang="en-US" sz="1200" b="0" i="0" u="none" strike="noStrike" kern="1200" dirty="0" smtClean="0">
                          <a:solidFill>
                            <a:schemeClr val="accent5"/>
                          </a:solidFill>
                          <a:latin typeface="+mn-lt"/>
                          <a:ea typeface="+mn-ea"/>
                          <a:cs typeface="+mn-cs"/>
                        </a:rPr>
                        <a:t>22%</a:t>
                      </a:r>
                      <a:endParaRPr lang="en-US" sz="1200" b="0" i="0" u="none" strike="noStrike" kern="1200" dirty="0">
                        <a:solidFill>
                          <a:schemeClr val="accent5"/>
                        </a:solidFill>
                        <a:latin typeface="+mn-lt"/>
                        <a:ea typeface="+mn-ea"/>
                        <a:cs typeface="+mn-cs"/>
                      </a:endParaRPr>
                    </a:p>
                  </a:txBody>
                  <a:tcPr marL="9525" marR="9525" marT="9525" marB="0" anchor="b">
                    <a:noFill/>
                  </a:tcPr>
                </a:tc>
              </a:tr>
              <a:tr h="176304">
                <a:tc>
                  <a:txBody>
                    <a:bodyPr/>
                    <a:lstStyle/>
                    <a:p>
                      <a:pPr marL="0" algn="ctr" defTabSz="457200" rtl="0" eaLnBrk="1" fontAlgn="b" latinLnBrk="0" hangingPunct="1">
                        <a:lnSpc>
                          <a:spcPts val="1020"/>
                        </a:lnSpc>
                      </a:pPr>
                      <a:r>
                        <a:rPr lang="en-US" sz="1200" b="0" i="0" u="none" strike="noStrike" kern="1200" dirty="0">
                          <a:solidFill>
                            <a:schemeClr val="accent5"/>
                          </a:solidFill>
                          <a:latin typeface="+mn-lt"/>
                          <a:ea typeface="+mn-ea"/>
                          <a:cs typeface="+mn-cs"/>
                        </a:rPr>
                        <a:t> </a:t>
                      </a:r>
                    </a:p>
                  </a:txBody>
                  <a:tcPr marL="9525" marR="9525" marT="9525" marB="0" anchor="b">
                    <a:noFill/>
                  </a:tcPr>
                </a:tc>
              </a:tr>
              <a:tr h="176304">
                <a:tc>
                  <a:txBody>
                    <a:bodyPr/>
                    <a:lstStyle/>
                    <a:p>
                      <a:pPr marL="0" algn="ctr" defTabSz="457200" rtl="0" eaLnBrk="1" fontAlgn="b" latinLnBrk="0" hangingPunct="1">
                        <a:lnSpc>
                          <a:spcPts val="1020"/>
                        </a:lnSpc>
                      </a:pPr>
                      <a:r>
                        <a:rPr lang="en-US" sz="1200" b="0" i="0" u="none" strike="noStrike" kern="1200" dirty="0" smtClean="0">
                          <a:solidFill>
                            <a:schemeClr val="accent5"/>
                          </a:solidFill>
                          <a:latin typeface="+mn-lt"/>
                          <a:ea typeface="+mn-ea"/>
                          <a:cs typeface="+mn-cs"/>
                        </a:rPr>
                        <a:t>22%</a:t>
                      </a:r>
                      <a:endParaRPr lang="en-US" sz="1200" b="0" i="0" u="none" strike="noStrike" kern="1200" dirty="0">
                        <a:solidFill>
                          <a:schemeClr val="accent5"/>
                        </a:solidFill>
                        <a:latin typeface="+mn-lt"/>
                        <a:ea typeface="+mn-ea"/>
                        <a:cs typeface="+mn-cs"/>
                      </a:endParaRPr>
                    </a:p>
                  </a:txBody>
                  <a:tcPr marL="9525" marR="9525" marT="9525" marB="0" anchor="b">
                    <a:noFill/>
                  </a:tcPr>
                </a:tc>
              </a:tr>
            </a:tbl>
          </a:graphicData>
        </a:graphic>
      </p:graphicFrame>
      <p:cxnSp>
        <p:nvCxnSpPr>
          <p:cNvPr id="10" name="Straight Connector 9"/>
          <p:cNvCxnSpPr/>
          <p:nvPr/>
        </p:nvCxnSpPr>
        <p:spPr>
          <a:xfrm>
            <a:off x="457200" y="2578256"/>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57200" y="2938463"/>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 y="3252316"/>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7200" y="3959998"/>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57200" y="3597104"/>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4310063"/>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7200" y="4637332"/>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57200" y="4966469"/>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9" name="Title 2"/>
          <p:cNvSpPr>
            <a:spLocks noGrp="1"/>
          </p:cNvSpPr>
          <p:nvPr>
            <p:ph type="title"/>
          </p:nvPr>
        </p:nvSpPr>
        <p:spPr>
          <a:xfrm>
            <a:off x="593725" y="457200"/>
            <a:ext cx="8166100" cy="571500"/>
          </a:xfrm>
        </p:spPr>
        <p:txBody>
          <a:bodyPr/>
          <a:lstStyle/>
          <a:p>
            <a:r>
              <a:rPr lang="en-US" dirty="0" smtClean="0"/>
              <a:t>use of technology to communicate</a:t>
            </a:r>
            <a:endParaRPr lang="en-US" dirty="0"/>
          </a:p>
        </p:txBody>
      </p:sp>
      <p:sp>
        <p:nvSpPr>
          <p:cNvPr id="21" name="Text Placeholder 3"/>
          <p:cNvSpPr>
            <a:spLocks noGrp="1"/>
          </p:cNvSpPr>
          <p:nvPr>
            <p:ph type="body" idx="15"/>
          </p:nvPr>
        </p:nvSpPr>
        <p:spPr>
          <a:xfrm>
            <a:off x="594360" y="1061084"/>
            <a:ext cx="8160322" cy="539115"/>
          </a:xfrm>
        </p:spPr>
        <p:txBody>
          <a:bodyPr/>
          <a:lstStyle/>
          <a:p>
            <a:r>
              <a:rPr lang="en-US" sz="1600" dirty="0" smtClean="0"/>
              <a:t>Half of those living with schizophrenia who have relationships with family and friends use a computer, tablet, or cell/smartphone to communicate with them often/very often.</a:t>
            </a:r>
            <a:endParaRPr lang="en-US" sz="1600" strike="sngStrike" dirty="0">
              <a:solidFill>
                <a:srgbClr val="FF0000"/>
              </a:solidFill>
            </a:endParaRPr>
          </a:p>
        </p:txBody>
      </p:sp>
      <p:sp>
        <p:nvSpPr>
          <p:cNvPr id="23" name="TextBox 22"/>
          <p:cNvSpPr txBox="1"/>
          <p:nvPr/>
        </p:nvSpPr>
        <p:spPr>
          <a:xfrm>
            <a:off x="762000" y="5715000"/>
            <a:ext cx="7848600" cy="461665"/>
          </a:xfrm>
          <a:prstGeom prst="rect">
            <a:avLst/>
          </a:prstGeom>
          <a:solidFill>
            <a:schemeClr val="bg1">
              <a:lumMod val="9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Those with schizophrenia aged 18-34 are more likely than their counterparts (35+) to use a computer, tablet or cell/smartphone to communicate with family members, other professional caregiver, and a certified peer support specialist.</a:t>
            </a:r>
            <a:endParaRPr lang="en-US" sz="1200" dirty="0"/>
          </a:p>
        </p:txBody>
      </p:sp>
      <p:grpSp>
        <p:nvGrpSpPr>
          <p:cNvPr id="24" name="Group 37"/>
          <p:cNvGrpSpPr/>
          <p:nvPr/>
        </p:nvGrpSpPr>
        <p:grpSpPr>
          <a:xfrm>
            <a:off x="7884225" y="4950"/>
            <a:ext cx="622936" cy="616508"/>
            <a:chOff x="2245481" y="758709"/>
            <a:chExt cx="1271016" cy="1271016"/>
          </a:xfrm>
          <a:solidFill>
            <a:srgbClr val="009DD9"/>
          </a:solidFill>
        </p:grpSpPr>
        <p:sp>
          <p:nvSpPr>
            <p:cNvPr id="25" name="Oval 24"/>
            <p:cNvSpPr/>
            <p:nvPr/>
          </p:nvSpPr>
          <p:spPr>
            <a:xfrm>
              <a:off x="2245481" y="758709"/>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descr="6273_Icons_childrens_pharmacy_02_D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420" y="1176586"/>
              <a:ext cx="757138" cy="435263"/>
            </a:xfrm>
            <a:prstGeom prst="rect">
              <a:avLst/>
            </a:prstGeom>
            <a:solidFill>
              <a:schemeClr val="accent2"/>
            </a:solidFill>
          </p:spPr>
        </p:pic>
      </p:grpSp>
    </p:spTree>
    <p:extLst>
      <p:ext uri="{BB962C8B-B14F-4D97-AF65-F5344CB8AC3E}">
        <p14:creationId xmlns:p14="http://schemas.microsoft.com/office/powerpoint/2010/main" val="1144956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534400" y="2286000"/>
            <a:ext cx="381000" cy="2651760"/>
          </a:xfrm>
          <a:prstGeom prst="rect">
            <a:avLst/>
          </a:prstGeom>
          <a:solidFill>
            <a:srgbClr val="B9E5FB">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747284" y="1732746"/>
            <a:ext cx="5943600" cy="477054"/>
          </a:xfrm>
          <a:prstGeom prst="rect">
            <a:avLst/>
          </a:prstGeom>
          <a:noFill/>
        </p:spPr>
        <p:txBody>
          <a:bodyPr wrap="square" rtlCol="0">
            <a:spAutoFit/>
          </a:bodyPr>
          <a:lstStyle/>
          <a:p>
            <a:pPr algn="ctr"/>
            <a:r>
              <a:rPr lang="en-US" sz="1400" dirty="0" smtClean="0">
                <a:latin typeface="+mj-lt"/>
              </a:rPr>
              <a:t>Helpfulness Of Activities When Using Technological Devices</a:t>
            </a:r>
          </a:p>
          <a:p>
            <a:pPr lvl="0" algn="ctr"/>
            <a:r>
              <a:rPr lang="en-US" sz="1100" dirty="0">
                <a:solidFill>
                  <a:srgbClr val="5F5F5F"/>
                </a:solidFill>
                <a:latin typeface="Calibri"/>
              </a:rPr>
              <a:t>Bottom 3 Box (Rating 1-3)/Middle 4 Box (4-7)/Top 3 Box (Rating of </a:t>
            </a:r>
            <a:r>
              <a:rPr lang="en-US" sz="1100" dirty="0" smtClean="0">
                <a:solidFill>
                  <a:srgbClr val="5F5F5F"/>
                </a:solidFill>
                <a:latin typeface="Calibri"/>
              </a:rPr>
              <a:t>8-10</a:t>
            </a:r>
            <a:r>
              <a:rPr lang="en-US" sz="1100" dirty="0" smtClean="0">
                <a:latin typeface="+mn-lt"/>
              </a:rPr>
              <a:t>)</a:t>
            </a:r>
            <a:endParaRPr lang="en-US" sz="1100" dirty="0">
              <a:latin typeface="+mn-lt"/>
            </a:endParaRPr>
          </a:p>
        </p:txBody>
      </p:sp>
      <p:graphicFrame>
        <p:nvGraphicFramePr>
          <p:cNvPr id="10" name="Table Placeholder 5"/>
          <p:cNvGraphicFramePr>
            <a:graphicFrameLocks/>
          </p:cNvGraphicFramePr>
          <p:nvPr>
            <p:extLst>
              <p:ext uri="{D42A27DB-BD31-4B8C-83A1-F6EECF244321}">
                <p14:modId xmlns:p14="http://schemas.microsoft.com/office/powerpoint/2010/main" val="438456886"/>
              </p:ext>
            </p:extLst>
          </p:nvPr>
        </p:nvGraphicFramePr>
        <p:xfrm>
          <a:off x="318654" y="2209800"/>
          <a:ext cx="8839200" cy="407193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2"/>
          <p:cNvSpPr>
            <a:spLocks noGrp="1"/>
          </p:cNvSpPr>
          <p:nvPr>
            <p:ph type="title"/>
          </p:nvPr>
        </p:nvSpPr>
        <p:spPr>
          <a:xfrm>
            <a:off x="593725" y="457200"/>
            <a:ext cx="8166100" cy="571500"/>
          </a:xfrm>
        </p:spPr>
        <p:txBody>
          <a:bodyPr/>
          <a:lstStyle/>
          <a:p>
            <a:r>
              <a:rPr lang="en-US" dirty="0"/>
              <a:t>Helpfulness of </a:t>
            </a:r>
            <a:r>
              <a:rPr lang="en-US" dirty="0" smtClean="0"/>
              <a:t>activities on devices</a:t>
            </a:r>
            <a:endParaRPr lang="en-US" dirty="0"/>
          </a:p>
        </p:txBody>
      </p:sp>
      <p:sp>
        <p:nvSpPr>
          <p:cNvPr id="12" name="Text Placeholder 3"/>
          <p:cNvSpPr>
            <a:spLocks noGrp="1"/>
          </p:cNvSpPr>
          <p:nvPr>
            <p:ph type="body" idx="15"/>
          </p:nvPr>
        </p:nvSpPr>
        <p:spPr>
          <a:xfrm>
            <a:off x="594360" y="990600"/>
            <a:ext cx="8160322" cy="315118"/>
          </a:xfrm>
        </p:spPr>
        <p:txBody>
          <a:bodyPr/>
          <a:lstStyle/>
          <a:p>
            <a:r>
              <a:rPr lang="en-US" sz="1400" dirty="0" smtClean="0"/>
              <a:t>Of those who have access to a technological device and engage in online activities, four </a:t>
            </a:r>
            <a:r>
              <a:rPr lang="en-US" sz="1400" dirty="0"/>
              <a:t>in ten </a:t>
            </a:r>
            <a:r>
              <a:rPr lang="en-US" sz="1400" dirty="0" smtClean="0"/>
              <a:t>people living with </a:t>
            </a:r>
            <a:r>
              <a:rPr lang="en-US" sz="1400" dirty="0"/>
              <a:t>schizophrenia</a:t>
            </a:r>
            <a:r>
              <a:rPr lang="en-US" sz="1400" dirty="0" smtClean="0"/>
              <a:t> find </a:t>
            </a:r>
            <a:r>
              <a:rPr lang="en-US" sz="1400" dirty="0"/>
              <a:t>surfing </a:t>
            </a:r>
            <a:r>
              <a:rPr lang="en-US" sz="1400" dirty="0" smtClean="0"/>
              <a:t>the Internet as the most </a:t>
            </a:r>
            <a:r>
              <a:rPr lang="en-US" sz="1400" dirty="0"/>
              <a:t>helpful </a:t>
            </a:r>
            <a:r>
              <a:rPr lang="en-US" sz="1400" dirty="0" smtClean="0"/>
              <a:t>activity for </a:t>
            </a:r>
            <a:r>
              <a:rPr lang="en-US" sz="1400" dirty="0"/>
              <a:t>improving or managing their </a:t>
            </a:r>
            <a:r>
              <a:rPr lang="en-US" sz="1400" dirty="0" smtClean="0"/>
              <a:t>condition. By comparison, nearly two in five find online gaming and sending personal emails the </a:t>
            </a:r>
            <a:r>
              <a:rPr lang="en-US" sz="1400" dirty="0"/>
              <a:t>least </a:t>
            </a:r>
            <a:r>
              <a:rPr lang="en-US" sz="1400" dirty="0" smtClean="0"/>
              <a:t>helpful activities. </a:t>
            </a:r>
            <a:endParaRPr lang="en-US" sz="1400" dirty="0"/>
          </a:p>
        </p:txBody>
      </p:sp>
      <p:graphicFrame>
        <p:nvGraphicFramePr>
          <p:cNvPr id="8" name="Table 7"/>
          <p:cNvGraphicFramePr>
            <a:graphicFrameLocks noGrp="1"/>
          </p:cNvGraphicFramePr>
          <p:nvPr>
            <p:extLst>
              <p:ext uri="{D42A27DB-BD31-4B8C-83A1-F6EECF244321}">
                <p14:modId xmlns:p14="http://schemas.microsoft.com/office/powerpoint/2010/main" val="323781686"/>
              </p:ext>
            </p:extLst>
          </p:nvPr>
        </p:nvGraphicFramePr>
        <p:xfrm>
          <a:off x="8534400" y="2286001"/>
          <a:ext cx="533400" cy="2667164"/>
        </p:xfrm>
        <a:graphic>
          <a:graphicData uri="http://schemas.openxmlformats.org/drawingml/2006/table">
            <a:tbl>
              <a:tblPr firstRow="1" bandRow="1">
                <a:tableStyleId>{2D5ABB26-0587-4C30-8999-92F81FD0307C}</a:tableStyleId>
              </a:tblPr>
              <a:tblGrid>
                <a:gridCol w="533400"/>
              </a:tblGrid>
              <a:tr h="350485">
                <a:tc>
                  <a:txBody>
                    <a:bodyPr/>
                    <a:lstStyle/>
                    <a:p>
                      <a:r>
                        <a:rPr lang="en-US" sz="1200" dirty="0" smtClean="0"/>
                        <a:t>6.1</a:t>
                      </a:r>
                      <a:endParaRPr lang="en-US" sz="1200" dirty="0">
                        <a:solidFill>
                          <a:schemeClr val="tx1"/>
                        </a:solidFill>
                      </a:endParaRPr>
                    </a:p>
                  </a:txBody>
                  <a:tcPr/>
                </a:tc>
              </a:tr>
              <a:tr h="342782">
                <a:tc>
                  <a:txBody>
                    <a:bodyPr/>
                    <a:lstStyle/>
                    <a:p>
                      <a:r>
                        <a:rPr lang="en-US" sz="1200" dirty="0" smtClean="0">
                          <a:solidFill>
                            <a:schemeClr val="tx1"/>
                          </a:solidFill>
                        </a:rPr>
                        <a:t>5.8</a:t>
                      </a:r>
                      <a:endParaRPr lang="en-US" sz="1200" dirty="0">
                        <a:solidFill>
                          <a:schemeClr val="tx1"/>
                        </a:solidFill>
                      </a:endParaRPr>
                    </a:p>
                  </a:txBody>
                  <a:tcPr/>
                </a:tc>
              </a:tr>
              <a:tr h="350485">
                <a:tc>
                  <a:txBody>
                    <a:bodyPr/>
                    <a:lstStyle/>
                    <a:p>
                      <a:r>
                        <a:rPr lang="en-US" sz="1200" dirty="0" smtClean="0"/>
                        <a:t>5.1</a:t>
                      </a:r>
                      <a:endParaRPr lang="en-US" sz="1200" dirty="0">
                        <a:solidFill>
                          <a:schemeClr val="tx1"/>
                        </a:solidFill>
                      </a:endParaRPr>
                    </a:p>
                  </a:txBody>
                  <a:tcPr/>
                </a:tc>
              </a:tr>
              <a:tr h="315818">
                <a:tc>
                  <a:txBody>
                    <a:bodyPr/>
                    <a:lstStyle/>
                    <a:p>
                      <a:r>
                        <a:rPr lang="en-US" sz="1200" dirty="0" smtClean="0"/>
                        <a:t>5.3</a:t>
                      </a:r>
                      <a:endParaRPr lang="en-US" sz="1200" dirty="0">
                        <a:solidFill>
                          <a:schemeClr val="tx1"/>
                        </a:solidFill>
                      </a:endParaRPr>
                    </a:p>
                  </a:txBody>
                  <a:tcPr/>
                </a:tc>
              </a:tr>
              <a:tr h="380680">
                <a:tc>
                  <a:txBody>
                    <a:bodyPr/>
                    <a:lstStyle/>
                    <a:p>
                      <a:r>
                        <a:rPr lang="en-US" sz="1200" dirty="0" smtClean="0"/>
                        <a:t>5.3</a:t>
                      </a:r>
                      <a:endParaRPr lang="en-US" sz="1200" dirty="0">
                        <a:solidFill>
                          <a:schemeClr val="tx1"/>
                        </a:solidFill>
                      </a:endParaRPr>
                    </a:p>
                  </a:txBody>
                  <a:tcPr/>
                </a:tc>
              </a:tr>
              <a:tr h="326297">
                <a:tc>
                  <a:txBody>
                    <a:bodyPr/>
                    <a:lstStyle/>
                    <a:p>
                      <a:r>
                        <a:rPr lang="en-US" sz="1200" dirty="0" smtClean="0"/>
                        <a:t>5.0</a:t>
                      </a:r>
                      <a:endParaRPr lang="en-US" sz="1200" dirty="0">
                        <a:solidFill>
                          <a:schemeClr val="tx1"/>
                        </a:solidFill>
                      </a:endParaRPr>
                    </a:p>
                  </a:txBody>
                  <a:tcPr/>
                </a:tc>
              </a:tr>
              <a:tr h="326297">
                <a:tc>
                  <a:txBody>
                    <a:bodyPr/>
                    <a:lstStyle/>
                    <a:p>
                      <a:r>
                        <a:rPr lang="en-US" sz="1200" dirty="0" smtClean="0"/>
                        <a:t>5.0</a:t>
                      </a:r>
                      <a:endParaRPr lang="en-US" sz="1200" dirty="0">
                        <a:solidFill>
                          <a:schemeClr val="tx1"/>
                        </a:solidFill>
                      </a:endParaRPr>
                    </a:p>
                  </a:txBody>
                  <a:tcPr/>
                </a:tc>
              </a:tr>
              <a:tr h="274154">
                <a:tc>
                  <a:txBody>
                    <a:bodyPr/>
                    <a:lstStyle/>
                    <a:p>
                      <a:r>
                        <a:rPr lang="en-US" sz="1200" dirty="0" smtClean="0"/>
                        <a:t>4.7</a:t>
                      </a:r>
                      <a:endParaRPr lang="en-US" sz="1200" dirty="0">
                        <a:solidFill>
                          <a:schemeClr val="tx1"/>
                        </a:solidFill>
                      </a:endParaRPr>
                    </a:p>
                  </a:txBody>
                  <a:tcPr/>
                </a:tc>
              </a:tr>
            </a:tbl>
          </a:graphicData>
        </a:graphic>
      </p:graphicFrame>
      <p:sp>
        <p:nvSpPr>
          <p:cNvPr id="13" name="TextBox 12"/>
          <p:cNvSpPr txBox="1"/>
          <p:nvPr/>
        </p:nvSpPr>
        <p:spPr>
          <a:xfrm>
            <a:off x="8305800" y="1981200"/>
            <a:ext cx="762000" cy="276999"/>
          </a:xfrm>
          <a:prstGeom prst="rect">
            <a:avLst/>
          </a:prstGeom>
          <a:noFill/>
        </p:spPr>
        <p:txBody>
          <a:bodyPr wrap="square" rtlCol="0">
            <a:spAutoFit/>
          </a:bodyPr>
          <a:lstStyle/>
          <a:p>
            <a:pPr algn="ctr"/>
            <a:r>
              <a:rPr lang="en-US" sz="1200" dirty="0" smtClean="0">
                <a:latin typeface="+mn-lt"/>
              </a:rPr>
              <a:t>Mean</a:t>
            </a:r>
            <a:endParaRPr lang="en-US" sz="1200" u="sng" dirty="0">
              <a:latin typeface="+mn-lt"/>
            </a:endParaRPr>
          </a:p>
        </p:txBody>
      </p:sp>
      <p:sp>
        <p:nvSpPr>
          <p:cNvPr id="15" name="TextBox 14"/>
          <p:cNvSpPr txBox="1"/>
          <p:nvPr/>
        </p:nvSpPr>
        <p:spPr>
          <a:xfrm>
            <a:off x="662050" y="5410200"/>
            <a:ext cx="8046720" cy="477054"/>
          </a:xfrm>
          <a:prstGeom prst="rect">
            <a:avLst/>
          </a:prstGeom>
          <a:solidFill>
            <a:schemeClr val="bg1">
              <a:lumMod val="9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50" dirty="0" smtClean="0"/>
              <a:t>Those with schizophrenia aged 18-34 and 35-46 are more likely to find text messaging helpful for improving/managing their condition than those aged 47-64.</a:t>
            </a:r>
            <a:endParaRPr lang="en-US" sz="1250" dirty="0"/>
          </a:p>
        </p:txBody>
      </p:sp>
      <p:grpSp>
        <p:nvGrpSpPr>
          <p:cNvPr id="17" name="Group 37"/>
          <p:cNvGrpSpPr/>
          <p:nvPr/>
        </p:nvGrpSpPr>
        <p:grpSpPr>
          <a:xfrm>
            <a:off x="7884225" y="4950"/>
            <a:ext cx="622936" cy="616508"/>
            <a:chOff x="2245481" y="758709"/>
            <a:chExt cx="1271016" cy="1271016"/>
          </a:xfrm>
          <a:solidFill>
            <a:srgbClr val="009DD9"/>
          </a:solidFill>
        </p:grpSpPr>
        <p:sp>
          <p:nvSpPr>
            <p:cNvPr id="18" name="Oval 17"/>
            <p:cNvSpPr/>
            <p:nvPr/>
          </p:nvSpPr>
          <p:spPr>
            <a:xfrm>
              <a:off x="2245481" y="758709"/>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descr="6273_Icons_childrens_pharmacy_02_D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420" y="1176586"/>
              <a:ext cx="757138" cy="435263"/>
            </a:xfrm>
            <a:prstGeom prst="rect">
              <a:avLst/>
            </a:prstGeom>
            <a:solidFill>
              <a:schemeClr val="accent2"/>
            </a:solidFill>
          </p:spPr>
        </p:pic>
      </p:grpSp>
      <p:sp>
        <p:nvSpPr>
          <p:cNvPr id="5" name="Text Placeholder 4"/>
          <p:cNvSpPr>
            <a:spLocks noGrp="1"/>
          </p:cNvSpPr>
          <p:nvPr>
            <p:ph type="body" idx="16"/>
          </p:nvPr>
        </p:nvSpPr>
        <p:spPr/>
        <p:txBody>
          <a:bodyPr/>
          <a:lstStyle/>
          <a:p>
            <a:r>
              <a:rPr lang="en-US" sz="900" b="1" u="sng" dirty="0" smtClean="0"/>
              <a:t>BASE: </a:t>
            </a:r>
            <a:r>
              <a:rPr lang="en-US" sz="900" b="1" u="sng" dirty="0"/>
              <a:t>ALL QUALIFIED RESPONDENTS WHO </a:t>
            </a:r>
            <a:r>
              <a:rPr lang="en-US" sz="900" b="1" u="sng" dirty="0" smtClean="0"/>
              <a:t>ENGAGE IN APPLICABLE ACTIVITY (Base sizes vary)</a:t>
            </a:r>
          </a:p>
          <a:p>
            <a:r>
              <a:rPr lang="en-US" sz="900" b="1" dirty="0" smtClean="0"/>
              <a:t>Q2b </a:t>
            </a:r>
            <a:r>
              <a:rPr lang="en-US" sz="900" dirty="0" smtClean="0"/>
              <a:t>When you use technology, what activities do you find the most helpful for improving or managing your condition? Rate each item on a scale of 10, most helpful, to 1, least helpful. </a:t>
            </a:r>
          </a:p>
        </p:txBody>
      </p:sp>
    </p:spTree>
    <p:extLst>
      <p:ext uri="{BB962C8B-B14F-4D97-AF65-F5344CB8AC3E}">
        <p14:creationId xmlns:p14="http://schemas.microsoft.com/office/powerpoint/2010/main" val="3191546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558150" y="2328309"/>
            <a:ext cx="381000" cy="3386691"/>
          </a:xfrm>
          <a:prstGeom prst="rect">
            <a:avLst/>
          </a:prstGeom>
          <a:solidFill>
            <a:srgbClr val="B9E5FB">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6" name="Table Placeholder 5"/>
          <p:cNvGraphicFramePr>
            <a:graphicFrameLocks noGrp="1"/>
          </p:cNvGraphicFramePr>
          <p:nvPr>
            <p:ph type="tbl" sz="quarter" idx="13"/>
            <p:extLst>
              <p:ext uri="{D42A27DB-BD31-4B8C-83A1-F6EECF244321}">
                <p14:modId xmlns:p14="http://schemas.microsoft.com/office/powerpoint/2010/main" val="1917597465"/>
              </p:ext>
            </p:extLst>
          </p:nvPr>
        </p:nvGraphicFramePr>
        <p:xfrm>
          <a:off x="228600" y="2091571"/>
          <a:ext cx="8686800" cy="39195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17227901"/>
              </p:ext>
            </p:extLst>
          </p:nvPr>
        </p:nvGraphicFramePr>
        <p:xfrm>
          <a:off x="8558150" y="2342625"/>
          <a:ext cx="533400" cy="3440806"/>
        </p:xfrm>
        <a:graphic>
          <a:graphicData uri="http://schemas.openxmlformats.org/drawingml/2006/table">
            <a:tbl>
              <a:tblPr firstRow="1" bandRow="1">
                <a:tableStyleId>{2D5ABB26-0587-4C30-8999-92F81FD0307C}</a:tableStyleId>
              </a:tblPr>
              <a:tblGrid>
                <a:gridCol w="533400"/>
              </a:tblGrid>
              <a:tr h="428307">
                <a:tc>
                  <a:txBody>
                    <a:bodyPr/>
                    <a:lstStyle/>
                    <a:p>
                      <a:r>
                        <a:rPr lang="en-US" sz="1200" dirty="0" smtClean="0"/>
                        <a:t>4.2</a:t>
                      </a:r>
                      <a:endParaRPr lang="en-US" sz="1200" dirty="0">
                        <a:solidFill>
                          <a:schemeClr val="tx1"/>
                        </a:solidFill>
                      </a:endParaRPr>
                    </a:p>
                  </a:txBody>
                  <a:tcPr/>
                </a:tc>
              </a:tr>
              <a:tr h="418890">
                <a:tc>
                  <a:txBody>
                    <a:bodyPr/>
                    <a:lstStyle/>
                    <a:p>
                      <a:r>
                        <a:rPr lang="en-US" sz="1200" dirty="0" smtClean="0">
                          <a:solidFill>
                            <a:schemeClr val="tx1"/>
                          </a:solidFill>
                        </a:rPr>
                        <a:t>3.7</a:t>
                      </a:r>
                      <a:endParaRPr lang="en-US" sz="1200" dirty="0">
                        <a:solidFill>
                          <a:schemeClr val="tx1"/>
                        </a:solidFill>
                      </a:endParaRPr>
                    </a:p>
                  </a:txBody>
                  <a:tcPr/>
                </a:tc>
              </a:tr>
              <a:tr h="428307">
                <a:tc>
                  <a:txBody>
                    <a:bodyPr/>
                    <a:lstStyle/>
                    <a:p>
                      <a:r>
                        <a:rPr lang="en-US" sz="1200" dirty="0" smtClean="0"/>
                        <a:t>3.3</a:t>
                      </a:r>
                      <a:endParaRPr lang="en-US" sz="1200" dirty="0">
                        <a:solidFill>
                          <a:schemeClr val="tx1"/>
                        </a:solidFill>
                      </a:endParaRPr>
                    </a:p>
                  </a:txBody>
                  <a:tcPr/>
                </a:tc>
              </a:tr>
              <a:tr h="487979">
                <a:tc>
                  <a:txBody>
                    <a:bodyPr/>
                    <a:lstStyle/>
                    <a:p>
                      <a:r>
                        <a:rPr lang="en-US" sz="1200" dirty="0" smtClean="0"/>
                        <a:t>3.3</a:t>
                      </a:r>
                      <a:endParaRPr lang="en-US" sz="1200" dirty="0">
                        <a:solidFill>
                          <a:schemeClr val="tx1"/>
                        </a:solidFill>
                      </a:endParaRPr>
                    </a:p>
                  </a:txBody>
                  <a:tcPr/>
                </a:tc>
              </a:tr>
              <a:tr h="411833">
                <a:tc>
                  <a:txBody>
                    <a:bodyPr/>
                    <a:lstStyle/>
                    <a:p>
                      <a:r>
                        <a:rPr lang="en-US" sz="1200" dirty="0" smtClean="0"/>
                        <a:t>2.8</a:t>
                      </a:r>
                      <a:endParaRPr lang="en-US" sz="1200" dirty="0">
                        <a:solidFill>
                          <a:schemeClr val="tx1"/>
                        </a:solidFill>
                      </a:endParaRPr>
                    </a:p>
                  </a:txBody>
                  <a:tcPr/>
                </a:tc>
              </a:tr>
              <a:tr h="426367">
                <a:tc>
                  <a:txBody>
                    <a:bodyPr/>
                    <a:lstStyle/>
                    <a:p>
                      <a:r>
                        <a:rPr lang="en-US" sz="1200" dirty="0" smtClean="0"/>
                        <a:t>2.9</a:t>
                      </a:r>
                      <a:endParaRPr lang="en-US" sz="1200" dirty="0">
                        <a:solidFill>
                          <a:schemeClr val="tx1"/>
                        </a:solidFill>
                      </a:endParaRPr>
                    </a:p>
                  </a:txBody>
                  <a:tcPr/>
                </a:tc>
              </a:tr>
              <a:tr h="457200">
                <a:tc>
                  <a:txBody>
                    <a:bodyPr/>
                    <a:lstStyle/>
                    <a:p>
                      <a:r>
                        <a:rPr lang="en-US" sz="1200" dirty="0" smtClean="0"/>
                        <a:t>2.7</a:t>
                      </a:r>
                      <a:endParaRPr lang="en-US" sz="1200" dirty="0">
                        <a:solidFill>
                          <a:schemeClr val="tx1"/>
                        </a:solidFill>
                      </a:endParaRPr>
                    </a:p>
                  </a:txBody>
                  <a:tcPr/>
                </a:tc>
              </a:tr>
              <a:tr h="381923">
                <a:tc>
                  <a:txBody>
                    <a:bodyPr/>
                    <a:lstStyle/>
                    <a:p>
                      <a:r>
                        <a:rPr lang="en-US" sz="1200" dirty="0" smtClean="0"/>
                        <a:t>2.4</a:t>
                      </a:r>
                      <a:endParaRPr lang="en-US" sz="1200" dirty="0">
                        <a:solidFill>
                          <a:schemeClr val="tx1"/>
                        </a:solidFill>
                      </a:endParaRPr>
                    </a:p>
                  </a:txBody>
                  <a:tcPr/>
                </a:tc>
              </a:tr>
            </a:tbl>
          </a:graphicData>
        </a:graphic>
      </p:graphicFrame>
      <p:sp>
        <p:nvSpPr>
          <p:cNvPr id="5" name="Text Placeholder 4"/>
          <p:cNvSpPr>
            <a:spLocks noGrp="1"/>
          </p:cNvSpPr>
          <p:nvPr>
            <p:ph type="body" idx="16"/>
          </p:nvPr>
        </p:nvSpPr>
        <p:spPr>
          <a:xfrm>
            <a:off x="594360" y="6414861"/>
            <a:ext cx="8165465" cy="365760"/>
          </a:xfrm>
        </p:spPr>
        <p:txBody>
          <a:bodyPr/>
          <a:lstStyle/>
          <a:p>
            <a:r>
              <a:rPr lang="en-US" sz="900" b="1" u="sng" dirty="0" smtClean="0"/>
              <a:t>BASE: </a:t>
            </a:r>
            <a:r>
              <a:rPr lang="en-US" sz="900" b="1" u="sng" dirty="0"/>
              <a:t>ALL QUALIFIED RESPONDENTS WHO </a:t>
            </a:r>
            <a:r>
              <a:rPr lang="en-US" sz="900" b="1" u="sng" dirty="0" smtClean="0"/>
              <a:t>DO NOT HAVE ACCESS TO AT LEAST ONE </a:t>
            </a:r>
            <a:r>
              <a:rPr lang="en-US" sz="900" b="1" u="sng" dirty="0"/>
              <a:t>ACTIVITY (Base sizes vary</a:t>
            </a:r>
            <a:r>
              <a:rPr lang="en-US" sz="900" b="1" u="sng" dirty="0" smtClean="0"/>
              <a:t>)</a:t>
            </a:r>
            <a:endParaRPr lang="en-US" sz="900" dirty="0" smtClean="0"/>
          </a:p>
          <a:p>
            <a:r>
              <a:rPr lang="en-US" sz="900" b="1" dirty="0" smtClean="0"/>
              <a:t>Q2c </a:t>
            </a:r>
            <a:r>
              <a:rPr lang="en-US" sz="900" dirty="0" smtClean="0"/>
              <a:t>Even though you mentioned you do not have access to/do not engage in the activities below, please review the following list and rate each item on a scale of 1 to 10, where 1 indicates what would be the least helpful in managing or improving your condition and 10 indicates what would be the most helpful in managing or improving your condition. </a:t>
            </a:r>
          </a:p>
        </p:txBody>
      </p:sp>
      <p:sp>
        <p:nvSpPr>
          <p:cNvPr id="7" name="TextBox 6"/>
          <p:cNvSpPr txBox="1"/>
          <p:nvPr/>
        </p:nvSpPr>
        <p:spPr>
          <a:xfrm>
            <a:off x="2046767" y="1608892"/>
            <a:ext cx="5943600" cy="677108"/>
          </a:xfrm>
          <a:prstGeom prst="rect">
            <a:avLst/>
          </a:prstGeom>
          <a:noFill/>
        </p:spPr>
        <p:txBody>
          <a:bodyPr wrap="square" rtlCol="0">
            <a:spAutoFit/>
          </a:bodyPr>
          <a:lstStyle/>
          <a:p>
            <a:pPr algn="ctr"/>
            <a:r>
              <a:rPr lang="en-US" sz="1400" dirty="0" smtClean="0">
                <a:latin typeface="+mj-lt"/>
              </a:rPr>
              <a:t>Perceived Helpfulness Of Activities When Using Technological Devices</a:t>
            </a:r>
          </a:p>
          <a:p>
            <a:pPr algn="ctr"/>
            <a:r>
              <a:rPr lang="en-US" sz="1200" dirty="0" smtClean="0">
                <a:latin typeface="+mj-lt"/>
              </a:rPr>
              <a:t>(Among Those Who </a:t>
            </a:r>
            <a:r>
              <a:rPr lang="en-US" sz="1200" b="1" dirty="0" smtClean="0">
                <a:latin typeface="+mj-lt"/>
              </a:rPr>
              <a:t>Do Not </a:t>
            </a:r>
            <a:r>
              <a:rPr lang="en-US" sz="1200" dirty="0" smtClean="0">
                <a:latin typeface="+mj-lt"/>
              </a:rPr>
              <a:t>Have Access To At Least 1 Activity)</a:t>
            </a:r>
          </a:p>
          <a:p>
            <a:pPr lvl="0" algn="ctr"/>
            <a:r>
              <a:rPr lang="en-US" sz="1100" dirty="0">
                <a:solidFill>
                  <a:srgbClr val="5F5F5F"/>
                </a:solidFill>
                <a:latin typeface="Calibri"/>
              </a:rPr>
              <a:t>Bottom 3 Box (Rating 1-3</a:t>
            </a:r>
            <a:r>
              <a:rPr lang="en-US" sz="1100" dirty="0" smtClean="0">
                <a:solidFill>
                  <a:srgbClr val="5F5F5F"/>
                </a:solidFill>
                <a:latin typeface="Calibri"/>
              </a:rPr>
              <a:t>)/Middle 4 Box (4-7)/Top </a:t>
            </a:r>
            <a:r>
              <a:rPr lang="en-US" sz="1100" dirty="0">
                <a:solidFill>
                  <a:srgbClr val="5F5F5F"/>
                </a:solidFill>
                <a:latin typeface="Calibri"/>
              </a:rPr>
              <a:t>3 Box (Rating of 8-10)</a:t>
            </a:r>
          </a:p>
        </p:txBody>
      </p:sp>
      <p:sp>
        <p:nvSpPr>
          <p:cNvPr id="9" name="Title 2"/>
          <p:cNvSpPr>
            <a:spLocks noGrp="1"/>
          </p:cNvSpPr>
          <p:nvPr>
            <p:ph type="title"/>
          </p:nvPr>
        </p:nvSpPr>
        <p:spPr>
          <a:xfrm>
            <a:off x="593725" y="446882"/>
            <a:ext cx="8166100" cy="571500"/>
          </a:xfrm>
        </p:spPr>
        <p:txBody>
          <a:bodyPr/>
          <a:lstStyle/>
          <a:p>
            <a:r>
              <a:rPr lang="en-US" sz="2930" dirty="0"/>
              <a:t>Perceived helpfulness of activities on devices</a:t>
            </a:r>
          </a:p>
        </p:txBody>
      </p:sp>
      <p:sp>
        <p:nvSpPr>
          <p:cNvPr id="10" name="Text Placeholder 3"/>
          <p:cNvSpPr>
            <a:spLocks noGrp="1"/>
          </p:cNvSpPr>
          <p:nvPr>
            <p:ph type="body" idx="15"/>
          </p:nvPr>
        </p:nvSpPr>
        <p:spPr>
          <a:xfrm>
            <a:off x="594360" y="980282"/>
            <a:ext cx="8244840" cy="315118"/>
          </a:xfrm>
        </p:spPr>
        <p:txBody>
          <a:bodyPr/>
          <a:lstStyle/>
          <a:p>
            <a:r>
              <a:rPr lang="en-US" sz="1600" dirty="0" smtClean="0"/>
              <a:t>A majority of those who do not have access or do not engage in the activities below feel the activities would </a:t>
            </a:r>
            <a:r>
              <a:rPr lang="en-US" sz="1600" b="1" dirty="0" smtClean="0"/>
              <a:t>not</a:t>
            </a:r>
            <a:r>
              <a:rPr lang="en-US" sz="1600" dirty="0" smtClean="0"/>
              <a:t> be helpful in managing or improving their condition.</a:t>
            </a:r>
            <a:endParaRPr lang="en-US" sz="1600" dirty="0"/>
          </a:p>
        </p:txBody>
      </p:sp>
      <p:sp>
        <p:nvSpPr>
          <p:cNvPr id="12" name="TextBox 11"/>
          <p:cNvSpPr txBox="1"/>
          <p:nvPr/>
        </p:nvSpPr>
        <p:spPr>
          <a:xfrm>
            <a:off x="8470075" y="2042618"/>
            <a:ext cx="762000" cy="276999"/>
          </a:xfrm>
          <a:prstGeom prst="rect">
            <a:avLst/>
          </a:prstGeom>
          <a:noFill/>
        </p:spPr>
        <p:txBody>
          <a:bodyPr wrap="square" rtlCol="0">
            <a:spAutoFit/>
          </a:bodyPr>
          <a:lstStyle/>
          <a:p>
            <a:r>
              <a:rPr lang="en-US" sz="1200" u="sng" dirty="0" smtClean="0">
                <a:latin typeface="+mn-lt"/>
              </a:rPr>
              <a:t>Mean</a:t>
            </a:r>
            <a:endParaRPr lang="en-US" sz="1200" u="sng" dirty="0">
              <a:latin typeface="+mn-lt"/>
            </a:endParaRPr>
          </a:p>
        </p:txBody>
      </p:sp>
      <p:sp>
        <p:nvSpPr>
          <p:cNvPr id="2" name="TextBox 1"/>
          <p:cNvSpPr txBox="1"/>
          <p:nvPr/>
        </p:nvSpPr>
        <p:spPr>
          <a:xfrm>
            <a:off x="597725" y="6019800"/>
            <a:ext cx="1343638" cy="246221"/>
          </a:xfrm>
          <a:prstGeom prst="rect">
            <a:avLst/>
          </a:prstGeom>
          <a:noFill/>
        </p:spPr>
        <p:txBody>
          <a:bodyPr wrap="none" rtlCol="0">
            <a:spAutoFit/>
          </a:bodyPr>
          <a:lstStyle/>
          <a:p>
            <a:r>
              <a:rPr lang="en-US" sz="1000" dirty="0" smtClean="0">
                <a:latin typeface="+mj-lt"/>
              </a:rPr>
              <a:t>*Note: Small base size</a:t>
            </a:r>
            <a:endParaRPr lang="en-US" sz="1000" dirty="0">
              <a:latin typeface="+mj-lt"/>
            </a:endParaRPr>
          </a:p>
        </p:txBody>
      </p:sp>
    </p:spTree>
    <p:extLst>
      <p:ext uri="{BB962C8B-B14F-4D97-AF65-F5344CB8AC3E}">
        <p14:creationId xmlns:p14="http://schemas.microsoft.com/office/powerpoint/2010/main" val="695367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471815"/>
            <a:ext cx="8549640" cy="571500"/>
          </a:xfrm>
        </p:spPr>
        <p:txBody>
          <a:bodyPr/>
          <a:lstStyle/>
          <a:p>
            <a:r>
              <a:rPr lang="en-US" sz="2400" dirty="0" smtClean="0"/>
              <a:t>Actual versus perceived helpfulness</a:t>
            </a:r>
            <a:endParaRPr lang="en-US" sz="2400" dirty="0"/>
          </a:p>
        </p:txBody>
      </p:sp>
      <p:sp>
        <p:nvSpPr>
          <p:cNvPr id="4" name="Text Placeholder 3"/>
          <p:cNvSpPr>
            <a:spLocks noGrp="1"/>
          </p:cNvSpPr>
          <p:nvPr>
            <p:ph type="body" idx="15"/>
          </p:nvPr>
        </p:nvSpPr>
        <p:spPr>
          <a:xfrm>
            <a:off x="594360" y="1040012"/>
            <a:ext cx="8160322" cy="315118"/>
          </a:xfrm>
        </p:spPr>
        <p:txBody>
          <a:bodyPr/>
          <a:lstStyle/>
          <a:p>
            <a:r>
              <a:rPr lang="en-US" sz="1600" dirty="0" smtClean="0"/>
              <a:t>People with schizophrenia who have used the activities below to use or manage their condition, on average, rate the activities higher for helpfulness than those who have not used them. Signaling that non-users may be underestimating the helpfulness of the activities.</a:t>
            </a:r>
          </a:p>
          <a:p>
            <a:endParaRPr lang="en-US" sz="1600" dirty="0"/>
          </a:p>
        </p:txBody>
      </p:sp>
      <p:sp>
        <p:nvSpPr>
          <p:cNvPr id="19" name="TextBox 18"/>
          <p:cNvSpPr txBox="1"/>
          <p:nvPr/>
        </p:nvSpPr>
        <p:spPr>
          <a:xfrm>
            <a:off x="1752600" y="2162150"/>
            <a:ext cx="5875965" cy="304800"/>
          </a:xfrm>
          <a:prstGeom prst="rect">
            <a:avLst/>
          </a:prstGeom>
          <a:noFill/>
        </p:spPr>
        <p:txBody>
          <a:bodyPr wrap="none" tIns="0" bIns="0" rtlCol="0">
            <a:noAutofit/>
          </a:bodyPr>
          <a:lstStyle/>
          <a:p>
            <a:pPr algn="ctr"/>
            <a:r>
              <a:rPr lang="en-US" sz="1600" b="1" dirty="0" smtClean="0"/>
              <a:t>Helpfulness Rating (mean)</a:t>
            </a:r>
            <a:endParaRPr lang="en-US" sz="1600" b="1" dirty="0"/>
          </a:p>
        </p:txBody>
      </p:sp>
      <p:sp>
        <p:nvSpPr>
          <p:cNvPr id="49" name="Text Placeholder 4"/>
          <p:cNvSpPr txBox="1">
            <a:spLocks/>
          </p:cNvSpPr>
          <p:nvPr/>
        </p:nvSpPr>
        <p:spPr bwMode="auto">
          <a:xfrm>
            <a:off x="594360" y="6414861"/>
            <a:ext cx="8165465"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b" anchorCtr="0" compatLnSpc="1">
            <a:prstTxWarp prst="textNoShape">
              <a:avLst/>
            </a:prstTxWarp>
          </a:bodyPr>
          <a:lstStyle>
            <a:lvl1pPr marL="0" indent="0" algn="l" defTabSz="457200" rtl="0" eaLnBrk="1" fontAlgn="base" hangingPunct="1">
              <a:spcBef>
                <a:spcPts val="60"/>
              </a:spcBef>
              <a:spcAft>
                <a:spcPct val="0"/>
              </a:spcAft>
              <a:buClr>
                <a:srgbClr val="5F5F5F"/>
              </a:buClr>
              <a:buFont typeface="Arial" charset="0"/>
              <a:buNone/>
              <a:defRPr sz="800" b="0" kern="1200" baseline="0">
                <a:solidFill>
                  <a:schemeClr val="tx1"/>
                </a:solidFill>
                <a:latin typeface="+mn-lt"/>
                <a:ea typeface="ＭＳ Ｐゴシック" charset="0"/>
                <a:cs typeface="ＭＳ Ｐゴシック" charset="0"/>
              </a:defRPr>
            </a:lvl1pPr>
            <a:lvl2pPr marL="457200" indent="0" algn="l" defTabSz="457200" rtl="0" eaLnBrk="1" fontAlgn="base" hangingPunct="1">
              <a:spcBef>
                <a:spcPts val="800"/>
              </a:spcBef>
              <a:spcAft>
                <a:spcPct val="0"/>
              </a:spcAft>
              <a:buClr>
                <a:srgbClr val="5F5F5F"/>
              </a:buClr>
              <a:buFont typeface="Arial" charset="0"/>
              <a:buNone/>
              <a:defRPr sz="2000" b="1" kern="1200">
                <a:solidFill>
                  <a:srgbClr val="5F5F5F"/>
                </a:solidFill>
                <a:latin typeface="+mn-lt"/>
                <a:ea typeface="ＭＳ Ｐゴシック" charset="0"/>
                <a:cs typeface="+mn-cs"/>
              </a:defRPr>
            </a:lvl2pPr>
            <a:lvl3pPr marL="914400" indent="0" algn="l" defTabSz="457200" rtl="0" eaLnBrk="1" fontAlgn="base" hangingPunct="1">
              <a:spcBef>
                <a:spcPts val="700"/>
              </a:spcBef>
              <a:spcAft>
                <a:spcPct val="0"/>
              </a:spcAft>
              <a:buClr>
                <a:srgbClr val="5F5F5F"/>
              </a:buClr>
              <a:buFont typeface="Arial" charset="0"/>
              <a:buNone/>
              <a:defRPr sz="1800" b="1" kern="1200">
                <a:solidFill>
                  <a:srgbClr val="5F5F5F"/>
                </a:solidFill>
                <a:latin typeface="+mn-lt"/>
                <a:ea typeface="ＭＳ Ｐゴシック" charset="0"/>
                <a:cs typeface="+mn-cs"/>
              </a:defRPr>
            </a:lvl3pPr>
            <a:lvl4pPr marL="1371600" indent="0" algn="l" defTabSz="457200" rtl="0" eaLnBrk="1" fontAlgn="base" hangingPunct="1">
              <a:spcBef>
                <a:spcPts val="700"/>
              </a:spcBef>
              <a:spcAft>
                <a:spcPct val="0"/>
              </a:spcAft>
              <a:buClr>
                <a:srgbClr val="5F5F5F"/>
              </a:buClr>
              <a:buFont typeface="Arial" charset="0"/>
              <a:buNone/>
              <a:defRPr sz="1600" b="1" kern="1200">
                <a:solidFill>
                  <a:srgbClr val="5F5F5F"/>
                </a:solidFill>
                <a:latin typeface="+mn-lt"/>
                <a:ea typeface="ＭＳ Ｐゴシック" charset="0"/>
                <a:cs typeface="+mn-cs"/>
              </a:defRPr>
            </a:lvl4pPr>
            <a:lvl5pPr marL="1828800" indent="0" algn="l" defTabSz="457200" rtl="0" eaLnBrk="1" fontAlgn="base" hangingPunct="1">
              <a:spcBef>
                <a:spcPts val="700"/>
              </a:spcBef>
              <a:spcAft>
                <a:spcPct val="0"/>
              </a:spcAft>
              <a:buClr>
                <a:srgbClr val="5F5F5F"/>
              </a:buClr>
              <a:buFont typeface="Arial" charset="0"/>
              <a:buNone/>
              <a:defRPr sz="1600" b="1" kern="1200">
                <a:solidFill>
                  <a:srgbClr val="5F5F5F"/>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900" b="1" u="sng" dirty="0"/>
              <a:t>BASE: ALL QUALIFIED RESPONDENTS WHO ENGAGE IN APPLICABLE ACTIVITY (Base sizes vary)</a:t>
            </a:r>
          </a:p>
          <a:p>
            <a:r>
              <a:rPr lang="en-US" sz="900" b="1" dirty="0"/>
              <a:t>Q2b </a:t>
            </a:r>
            <a:r>
              <a:rPr lang="en-US" sz="900" dirty="0"/>
              <a:t>When you use technology, what activities do you find the most helpful for improving or managing your condition? Rate each item on a scale of 10, most helpful, to 1, least helpful. </a:t>
            </a:r>
          </a:p>
          <a:p>
            <a:r>
              <a:rPr lang="en-US" sz="900" b="1" u="sng" dirty="0" smtClean="0"/>
              <a:t>BASE: ALL QUALIFIED RESPONDENTS WHO DO NOT HAVE ACCESS TO AT LEAST ONE ACTIVITY (Base sizes vary)</a:t>
            </a:r>
            <a:endParaRPr lang="en-US" sz="900" dirty="0" smtClean="0"/>
          </a:p>
          <a:p>
            <a:r>
              <a:rPr lang="en-US" sz="900" b="1" dirty="0" smtClean="0"/>
              <a:t>Q2c </a:t>
            </a:r>
            <a:r>
              <a:rPr lang="en-US" sz="900" dirty="0" smtClean="0"/>
              <a:t>Even though you mentioned you do not have access to/do not engage in the activities below, please review the following list and rate each item on a scale of 1 to 10, where 1 indicates what would be the least helpful in managing or improving your condition and 10 indicates what would be the most helpful in managing or improving your condition. </a:t>
            </a:r>
          </a:p>
        </p:txBody>
      </p:sp>
      <p:graphicFrame>
        <p:nvGraphicFramePr>
          <p:cNvPr id="30" name="Table 29"/>
          <p:cNvGraphicFramePr>
            <a:graphicFrameLocks noGrp="1"/>
          </p:cNvGraphicFramePr>
          <p:nvPr>
            <p:extLst>
              <p:ext uri="{D42A27DB-BD31-4B8C-83A1-F6EECF244321}">
                <p14:modId xmlns:p14="http://schemas.microsoft.com/office/powerpoint/2010/main" val="3758621069"/>
              </p:ext>
            </p:extLst>
          </p:nvPr>
        </p:nvGraphicFramePr>
        <p:xfrm>
          <a:off x="1752600" y="2507795"/>
          <a:ext cx="5886920" cy="2750005"/>
        </p:xfrm>
        <a:graphic>
          <a:graphicData uri="http://schemas.openxmlformats.org/drawingml/2006/table">
            <a:tbl>
              <a:tblPr firstRow="1" bandRow="1">
                <a:tableStyleId>{9D7B26C5-4107-4FEC-AEDC-1716B250A1EF}</a:tableStyleId>
              </a:tblPr>
              <a:tblGrid>
                <a:gridCol w="4328618"/>
                <a:gridCol w="779151"/>
                <a:gridCol w="779151"/>
              </a:tblGrid>
              <a:tr h="300650">
                <a:tc>
                  <a:txBody>
                    <a:bodyPr/>
                    <a:lstStyle/>
                    <a:p>
                      <a:endParaRPr lang="en-US" sz="900" dirty="0">
                        <a:latin typeface="+mj-lt"/>
                      </a:endParaRPr>
                    </a:p>
                  </a:txBody>
                  <a:tcPr/>
                </a:tc>
                <a:tc>
                  <a:txBody>
                    <a:bodyPr/>
                    <a:lstStyle/>
                    <a:p>
                      <a:pPr algn="ctr" fontAlgn="b"/>
                      <a:r>
                        <a:rPr lang="en-US" sz="1100" b="0" i="0" u="none" strike="noStrike" dirty="0" smtClean="0">
                          <a:solidFill>
                            <a:srgbClr val="000000"/>
                          </a:solidFill>
                          <a:latin typeface="+mj-lt"/>
                        </a:rPr>
                        <a:t>Actual</a:t>
                      </a:r>
                      <a:endParaRPr lang="en-US" sz="1100" b="0" i="0" u="none" strike="noStrike" dirty="0">
                        <a:solidFill>
                          <a:srgbClr val="000000"/>
                        </a:solidFill>
                        <a:latin typeface="+mj-lt"/>
                      </a:endParaRPr>
                    </a:p>
                  </a:txBody>
                  <a:tcPr marL="9525" marR="9525" marT="9525" marB="0" anchor="ctr"/>
                </a:tc>
                <a:tc>
                  <a:txBody>
                    <a:bodyPr/>
                    <a:lstStyle/>
                    <a:p>
                      <a:pPr algn="ctr" fontAlgn="b"/>
                      <a:r>
                        <a:rPr lang="en-US" sz="1100" b="0" i="0" u="none" strike="noStrike" dirty="0" smtClean="0">
                          <a:solidFill>
                            <a:srgbClr val="000000"/>
                          </a:solidFill>
                          <a:latin typeface="+mj-lt"/>
                        </a:rPr>
                        <a:t>Perceived</a:t>
                      </a:r>
                      <a:endParaRPr lang="en-US" sz="1100" b="0" i="0" u="none" strike="noStrike" dirty="0">
                        <a:solidFill>
                          <a:srgbClr val="000000"/>
                        </a:solidFill>
                        <a:latin typeface="+mj-lt"/>
                      </a:endParaRPr>
                    </a:p>
                  </a:txBody>
                  <a:tcPr marL="9525" marR="9525" marT="9525" marB="0" anchor="ctr"/>
                </a:tc>
              </a:tr>
              <a:tr h="300650">
                <a:tc>
                  <a:txBody>
                    <a:bodyPr/>
                    <a:lstStyle/>
                    <a:p>
                      <a:pPr algn="l" fontAlgn="b"/>
                      <a:r>
                        <a:rPr lang="en-US" sz="1100" b="0" i="0" u="none" strike="noStrike" dirty="0">
                          <a:solidFill>
                            <a:srgbClr val="000000"/>
                          </a:solidFill>
                          <a:effectLst/>
                          <a:latin typeface="+mj-lt"/>
                        </a:rPr>
                        <a:t>Surfing the Internet</a:t>
                      </a:r>
                    </a:p>
                  </a:txBody>
                  <a:tcPr marL="9525" marR="9525" marT="9525" marB="0" anchor="ctr"/>
                </a:tc>
                <a:tc>
                  <a:txBody>
                    <a:bodyPr/>
                    <a:lstStyle/>
                    <a:p>
                      <a:pPr algn="ctr" fontAlgn="b"/>
                      <a:r>
                        <a:rPr lang="en-US" sz="1100" b="0" i="0" u="none" strike="noStrike" dirty="0">
                          <a:solidFill>
                            <a:srgbClr val="000000"/>
                          </a:solidFill>
                          <a:effectLst/>
                          <a:latin typeface="+mj-lt"/>
                        </a:rPr>
                        <a:t>6.1</a:t>
                      </a:r>
                    </a:p>
                  </a:txBody>
                  <a:tcPr marL="9525" marR="9525" marT="9525" marB="0" anchor="ctr"/>
                </a:tc>
                <a:tc>
                  <a:txBody>
                    <a:bodyPr/>
                    <a:lstStyle/>
                    <a:p>
                      <a:pPr algn="ctr" fontAlgn="ctr"/>
                      <a:r>
                        <a:rPr lang="en-US" sz="1100" b="0" i="0" u="none" strike="noStrike" dirty="0" smtClean="0">
                          <a:solidFill>
                            <a:srgbClr val="000000"/>
                          </a:solidFill>
                          <a:latin typeface="+mj-lt"/>
                        </a:rPr>
                        <a:t>4.2</a:t>
                      </a:r>
                      <a:endParaRPr lang="en-US" sz="1100" b="0" i="0" u="none" strike="noStrike" dirty="0">
                        <a:solidFill>
                          <a:srgbClr val="000000"/>
                        </a:solidFill>
                        <a:latin typeface="+mj-lt"/>
                      </a:endParaRPr>
                    </a:p>
                  </a:txBody>
                  <a:tcPr marL="9525" marR="9525" marT="9525" marB="0" anchor="ctr"/>
                </a:tc>
              </a:tr>
              <a:tr h="300650">
                <a:tc>
                  <a:txBody>
                    <a:bodyPr/>
                    <a:lstStyle/>
                    <a:p>
                      <a:pPr algn="l" fontAlgn="b"/>
                      <a:r>
                        <a:rPr lang="en-US" sz="1100" b="0" i="0" u="none" strike="noStrike" dirty="0">
                          <a:solidFill>
                            <a:srgbClr val="000000"/>
                          </a:solidFill>
                          <a:effectLst/>
                          <a:latin typeface="+mj-lt"/>
                        </a:rPr>
                        <a:t>Talking on the telephone including time on landline, cell phone or smartphone</a:t>
                      </a:r>
                    </a:p>
                  </a:txBody>
                  <a:tcPr marL="9525" marR="9525" marT="9525" marB="0" anchor="ctr"/>
                </a:tc>
                <a:tc>
                  <a:txBody>
                    <a:bodyPr/>
                    <a:lstStyle/>
                    <a:p>
                      <a:pPr algn="ctr" fontAlgn="b"/>
                      <a:r>
                        <a:rPr lang="en-US" sz="1100" b="0" i="0" u="none" strike="noStrike" dirty="0">
                          <a:solidFill>
                            <a:srgbClr val="000000"/>
                          </a:solidFill>
                          <a:effectLst/>
                          <a:latin typeface="+mj-lt"/>
                        </a:rPr>
                        <a:t>5.8</a:t>
                      </a:r>
                    </a:p>
                  </a:txBody>
                  <a:tcPr marL="9525" marR="9525" marT="9525" marB="0" anchor="ctr"/>
                </a:tc>
                <a:tc>
                  <a:txBody>
                    <a:bodyPr/>
                    <a:lstStyle/>
                    <a:p>
                      <a:pPr algn="ctr" fontAlgn="ctr"/>
                      <a:r>
                        <a:rPr lang="en-US" sz="1100" b="0" i="0" u="none" strike="noStrike" dirty="0" smtClean="0">
                          <a:solidFill>
                            <a:srgbClr val="000000"/>
                          </a:solidFill>
                          <a:latin typeface="+mj-lt"/>
                        </a:rPr>
                        <a:t>3.7</a:t>
                      </a:r>
                      <a:endParaRPr lang="en-US" sz="1100" b="0" i="0" u="none" strike="noStrike" dirty="0">
                        <a:solidFill>
                          <a:srgbClr val="000000"/>
                        </a:solidFill>
                        <a:latin typeface="+mj-lt"/>
                      </a:endParaRPr>
                    </a:p>
                  </a:txBody>
                  <a:tcPr marL="9525" marR="9525" marT="9525" marB="0" anchor="ctr"/>
                </a:tc>
              </a:tr>
              <a:tr h="300650">
                <a:tc>
                  <a:txBody>
                    <a:bodyPr/>
                    <a:lstStyle/>
                    <a:p>
                      <a:pPr algn="l" fontAlgn="b"/>
                      <a:r>
                        <a:rPr lang="en-US" sz="1100" b="0" i="0" u="none" strike="noStrike" dirty="0">
                          <a:solidFill>
                            <a:srgbClr val="000000"/>
                          </a:solidFill>
                          <a:effectLst/>
                          <a:latin typeface="+mj-lt"/>
                        </a:rPr>
                        <a:t>On social networking sites</a:t>
                      </a:r>
                    </a:p>
                  </a:txBody>
                  <a:tcPr marL="9525" marR="9525" marT="9525" marB="0" anchor="ctr"/>
                </a:tc>
                <a:tc>
                  <a:txBody>
                    <a:bodyPr/>
                    <a:lstStyle/>
                    <a:p>
                      <a:pPr algn="ctr" fontAlgn="b"/>
                      <a:r>
                        <a:rPr lang="en-US" sz="1100" b="0" i="0" u="none" strike="noStrike" dirty="0">
                          <a:solidFill>
                            <a:srgbClr val="000000"/>
                          </a:solidFill>
                          <a:effectLst/>
                          <a:latin typeface="+mj-lt"/>
                        </a:rPr>
                        <a:t>5.3</a:t>
                      </a:r>
                    </a:p>
                  </a:txBody>
                  <a:tcPr marL="9525" marR="9525" marT="9525" marB="0" anchor="ctr"/>
                </a:tc>
                <a:tc>
                  <a:txBody>
                    <a:bodyPr/>
                    <a:lstStyle/>
                    <a:p>
                      <a:pPr algn="ctr" fontAlgn="ctr"/>
                      <a:r>
                        <a:rPr lang="en-US" sz="1100" b="0" i="0" u="none" strike="noStrike" dirty="0" smtClean="0">
                          <a:solidFill>
                            <a:srgbClr val="000000"/>
                          </a:solidFill>
                          <a:latin typeface="+mj-lt"/>
                        </a:rPr>
                        <a:t>2.4</a:t>
                      </a:r>
                      <a:endParaRPr lang="en-US" sz="1100" b="0" i="0" u="none" strike="noStrike" dirty="0">
                        <a:solidFill>
                          <a:srgbClr val="000000"/>
                        </a:solidFill>
                        <a:latin typeface="+mj-lt"/>
                      </a:endParaRPr>
                    </a:p>
                  </a:txBody>
                  <a:tcPr marL="9525" marR="9525" marT="9525" marB="0" anchor="ctr"/>
                </a:tc>
              </a:tr>
              <a:tr h="300650">
                <a:tc>
                  <a:txBody>
                    <a:bodyPr/>
                    <a:lstStyle/>
                    <a:p>
                      <a:pPr algn="l" fontAlgn="b"/>
                      <a:r>
                        <a:rPr lang="en-US" sz="1100" b="0" i="0" u="none" strike="noStrike" dirty="0">
                          <a:solidFill>
                            <a:srgbClr val="000000"/>
                          </a:solidFill>
                          <a:effectLst/>
                          <a:latin typeface="+mj-lt"/>
                        </a:rPr>
                        <a:t>Text messaging</a:t>
                      </a:r>
                    </a:p>
                  </a:txBody>
                  <a:tcPr marL="9525" marR="9525" marT="9525" marB="0" anchor="ctr"/>
                </a:tc>
                <a:tc>
                  <a:txBody>
                    <a:bodyPr/>
                    <a:lstStyle/>
                    <a:p>
                      <a:pPr algn="ctr" fontAlgn="b"/>
                      <a:r>
                        <a:rPr lang="en-US" sz="1100" b="0" i="0" u="none" strike="noStrike" dirty="0">
                          <a:solidFill>
                            <a:srgbClr val="000000"/>
                          </a:solidFill>
                          <a:effectLst/>
                          <a:latin typeface="+mj-lt"/>
                        </a:rPr>
                        <a:t>5.3</a:t>
                      </a:r>
                    </a:p>
                  </a:txBody>
                  <a:tcPr marL="9525" marR="9525" marT="9525" marB="0" anchor="ctr"/>
                </a:tc>
                <a:tc>
                  <a:txBody>
                    <a:bodyPr/>
                    <a:lstStyle/>
                    <a:p>
                      <a:pPr algn="ctr" fontAlgn="ctr"/>
                      <a:r>
                        <a:rPr lang="en-US" sz="1100" b="0" i="0" u="none" strike="noStrike" dirty="0" smtClean="0">
                          <a:solidFill>
                            <a:srgbClr val="000000"/>
                          </a:solidFill>
                          <a:latin typeface="+mj-lt"/>
                        </a:rPr>
                        <a:t>2.8</a:t>
                      </a:r>
                      <a:endParaRPr lang="en-US" sz="1100" b="0" i="0" u="none" strike="noStrike" dirty="0">
                        <a:solidFill>
                          <a:srgbClr val="000000"/>
                        </a:solidFill>
                        <a:latin typeface="+mj-lt"/>
                      </a:endParaRPr>
                    </a:p>
                  </a:txBody>
                  <a:tcPr marL="9525" marR="9525" marT="9525" marB="0" anchor="ctr"/>
                </a:tc>
              </a:tr>
              <a:tr h="300650">
                <a:tc>
                  <a:txBody>
                    <a:bodyPr/>
                    <a:lstStyle/>
                    <a:p>
                      <a:pPr algn="l" fontAlgn="b"/>
                      <a:r>
                        <a:rPr lang="en-US" sz="1100" b="0" i="0" u="none" strike="noStrike" dirty="0">
                          <a:solidFill>
                            <a:srgbClr val="000000"/>
                          </a:solidFill>
                          <a:effectLst/>
                          <a:latin typeface="+mj-lt"/>
                        </a:rPr>
                        <a:t>Sending personal emails</a:t>
                      </a:r>
                    </a:p>
                  </a:txBody>
                  <a:tcPr marL="9525" marR="9525" marT="9525" marB="0" anchor="ctr"/>
                </a:tc>
                <a:tc>
                  <a:txBody>
                    <a:bodyPr/>
                    <a:lstStyle/>
                    <a:p>
                      <a:pPr algn="ctr" fontAlgn="b"/>
                      <a:r>
                        <a:rPr lang="en-US" sz="1100" b="0" i="0" u="none" strike="noStrike" dirty="0">
                          <a:solidFill>
                            <a:srgbClr val="000000"/>
                          </a:solidFill>
                          <a:effectLst/>
                          <a:latin typeface="+mj-lt"/>
                        </a:rPr>
                        <a:t>5.1</a:t>
                      </a:r>
                    </a:p>
                  </a:txBody>
                  <a:tcPr marL="9525" marR="9525" marT="9525" marB="0" anchor="ctr"/>
                </a:tc>
                <a:tc>
                  <a:txBody>
                    <a:bodyPr/>
                    <a:lstStyle/>
                    <a:p>
                      <a:pPr algn="ctr" fontAlgn="ctr"/>
                      <a:r>
                        <a:rPr lang="en-US" sz="1100" b="0" i="0" u="none" strike="noStrike" dirty="0" smtClean="0">
                          <a:solidFill>
                            <a:srgbClr val="000000"/>
                          </a:solidFill>
                          <a:latin typeface="+mj-lt"/>
                        </a:rPr>
                        <a:t>3.3</a:t>
                      </a:r>
                      <a:endParaRPr lang="en-US" sz="1100" b="0" i="0" u="none" strike="noStrike" dirty="0">
                        <a:solidFill>
                          <a:srgbClr val="000000"/>
                        </a:solidFill>
                        <a:latin typeface="+mj-lt"/>
                      </a:endParaRPr>
                    </a:p>
                  </a:txBody>
                  <a:tcPr marL="9525" marR="9525" marT="9525" marB="0" anchor="ctr"/>
                </a:tc>
              </a:tr>
              <a:tr h="300650">
                <a:tc>
                  <a:txBody>
                    <a:bodyPr/>
                    <a:lstStyle/>
                    <a:p>
                      <a:pPr algn="l" fontAlgn="b"/>
                      <a:r>
                        <a:rPr lang="en-US" sz="1100" b="0" i="0" u="none" strike="noStrike" dirty="0" smtClean="0">
                          <a:solidFill>
                            <a:srgbClr val="000000"/>
                          </a:solidFill>
                          <a:effectLst/>
                          <a:latin typeface="+mj-lt"/>
                        </a:rPr>
                        <a:t>Joining</a:t>
                      </a:r>
                      <a:r>
                        <a:rPr lang="en-US" sz="1100" b="0" i="0" u="none" strike="noStrike" baseline="0" dirty="0" smtClean="0">
                          <a:solidFill>
                            <a:srgbClr val="000000"/>
                          </a:solidFill>
                          <a:effectLst/>
                          <a:latin typeface="+mj-lt"/>
                        </a:rPr>
                        <a:t> </a:t>
                      </a:r>
                      <a:r>
                        <a:rPr lang="en-US" sz="1100" b="0" i="0" u="none" strike="noStrike" dirty="0" smtClean="0">
                          <a:solidFill>
                            <a:srgbClr val="000000"/>
                          </a:solidFill>
                          <a:effectLst/>
                          <a:latin typeface="+mj-lt"/>
                        </a:rPr>
                        <a:t>or participating </a:t>
                      </a:r>
                      <a:r>
                        <a:rPr lang="en-US" sz="1100" b="0" i="0" u="none" strike="noStrike" dirty="0">
                          <a:solidFill>
                            <a:srgbClr val="000000"/>
                          </a:solidFill>
                          <a:effectLst/>
                          <a:latin typeface="+mj-lt"/>
                        </a:rPr>
                        <a:t>in online chat rooms or discussion groups</a:t>
                      </a:r>
                    </a:p>
                  </a:txBody>
                  <a:tcPr marL="9525" marR="9525" marT="9525" marB="0" anchor="ctr"/>
                </a:tc>
                <a:tc>
                  <a:txBody>
                    <a:bodyPr/>
                    <a:lstStyle/>
                    <a:p>
                      <a:pPr algn="ctr" fontAlgn="b"/>
                      <a:r>
                        <a:rPr lang="en-US" sz="1100" b="0" i="0" u="none" strike="noStrike" dirty="0">
                          <a:solidFill>
                            <a:srgbClr val="000000"/>
                          </a:solidFill>
                          <a:effectLst/>
                          <a:latin typeface="+mj-lt"/>
                        </a:rPr>
                        <a:t>5</a:t>
                      </a:r>
                    </a:p>
                  </a:txBody>
                  <a:tcPr marL="9525" marR="9525" marT="9525" marB="0" anchor="ctr"/>
                </a:tc>
                <a:tc>
                  <a:txBody>
                    <a:bodyPr/>
                    <a:lstStyle/>
                    <a:p>
                      <a:pPr algn="ctr" fontAlgn="ctr"/>
                      <a:r>
                        <a:rPr lang="en-US" sz="1100" b="0" i="0" u="none" strike="noStrike" dirty="0" smtClean="0">
                          <a:solidFill>
                            <a:srgbClr val="000000"/>
                          </a:solidFill>
                          <a:latin typeface="+mj-lt"/>
                        </a:rPr>
                        <a:t>3.3</a:t>
                      </a:r>
                      <a:endParaRPr lang="en-US" sz="1100" b="0" i="0" u="none" strike="noStrike" dirty="0">
                        <a:solidFill>
                          <a:srgbClr val="000000"/>
                        </a:solidFill>
                        <a:latin typeface="+mj-lt"/>
                      </a:endParaRPr>
                    </a:p>
                  </a:txBody>
                  <a:tcPr marL="9525" marR="9525" marT="9525" marB="0" anchor="ctr"/>
                </a:tc>
              </a:tr>
              <a:tr h="300650">
                <a:tc>
                  <a:txBody>
                    <a:bodyPr/>
                    <a:lstStyle/>
                    <a:p>
                      <a:pPr algn="l" fontAlgn="b"/>
                      <a:r>
                        <a:rPr lang="en-US" sz="1100" b="0" i="0" u="none" strike="noStrike" dirty="0">
                          <a:solidFill>
                            <a:srgbClr val="000000"/>
                          </a:solidFill>
                          <a:effectLst/>
                          <a:latin typeface="+mj-lt"/>
                        </a:rPr>
                        <a:t>Online gaming</a:t>
                      </a:r>
                    </a:p>
                  </a:txBody>
                  <a:tcPr marL="9525" marR="9525" marT="9525" marB="0" anchor="ctr"/>
                </a:tc>
                <a:tc>
                  <a:txBody>
                    <a:bodyPr/>
                    <a:lstStyle/>
                    <a:p>
                      <a:pPr algn="ctr" fontAlgn="b"/>
                      <a:r>
                        <a:rPr lang="en-US" sz="1100" b="0" i="0" u="none" strike="noStrike" dirty="0">
                          <a:solidFill>
                            <a:srgbClr val="000000"/>
                          </a:solidFill>
                          <a:effectLst/>
                          <a:latin typeface="+mj-lt"/>
                        </a:rPr>
                        <a:t>5</a:t>
                      </a:r>
                    </a:p>
                  </a:txBody>
                  <a:tcPr marL="9525" marR="9525" marT="9525" marB="0" anchor="ctr"/>
                </a:tc>
                <a:tc>
                  <a:txBody>
                    <a:bodyPr/>
                    <a:lstStyle/>
                    <a:p>
                      <a:pPr algn="ctr" fontAlgn="ctr"/>
                      <a:r>
                        <a:rPr lang="en-US" sz="1100" b="0" i="0" u="none" strike="noStrike" dirty="0" smtClean="0">
                          <a:solidFill>
                            <a:srgbClr val="000000"/>
                          </a:solidFill>
                          <a:latin typeface="+mj-lt"/>
                        </a:rPr>
                        <a:t>2.7</a:t>
                      </a:r>
                      <a:endParaRPr lang="en-US" sz="1100" b="0" i="0" u="none" strike="noStrike" dirty="0">
                        <a:solidFill>
                          <a:srgbClr val="000000"/>
                        </a:solidFill>
                        <a:latin typeface="+mj-lt"/>
                      </a:endParaRPr>
                    </a:p>
                  </a:txBody>
                  <a:tcPr marL="9525" marR="9525" marT="9525" marB="0" anchor="ctr"/>
                </a:tc>
              </a:tr>
              <a:tr h="300650">
                <a:tc>
                  <a:txBody>
                    <a:bodyPr/>
                    <a:lstStyle/>
                    <a:p>
                      <a:pPr algn="l" fontAlgn="b"/>
                      <a:r>
                        <a:rPr lang="en-US" sz="1100" b="0" i="0" u="none" strike="noStrike" dirty="0">
                          <a:solidFill>
                            <a:srgbClr val="000000"/>
                          </a:solidFill>
                          <a:effectLst/>
                          <a:latin typeface="+mj-lt"/>
                        </a:rPr>
                        <a:t>Video chatting</a:t>
                      </a:r>
                    </a:p>
                  </a:txBody>
                  <a:tcPr marL="9525" marR="9525" marT="9525" marB="0" anchor="ctr"/>
                </a:tc>
                <a:tc>
                  <a:txBody>
                    <a:bodyPr/>
                    <a:lstStyle/>
                    <a:p>
                      <a:pPr algn="ctr" fontAlgn="b"/>
                      <a:r>
                        <a:rPr lang="en-US" sz="1100" b="0" i="0" u="none" strike="noStrike" dirty="0">
                          <a:solidFill>
                            <a:srgbClr val="000000"/>
                          </a:solidFill>
                          <a:effectLst/>
                          <a:latin typeface="+mj-lt"/>
                        </a:rPr>
                        <a:t>4.7</a:t>
                      </a:r>
                    </a:p>
                  </a:txBody>
                  <a:tcPr marL="9525" marR="9525" marT="9525" marB="0" anchor="ctr"/>
                </a:tc>
                <a:tc>
                  <a:txBody>
                    <a:bodyPr/>
                    <a:lstStyle/>
                    <a:p>
                      <a:pPr algn="ctr" fontAlgn="ctr"/>
                      <a:r>
                        <a:rPr lang="en-US" sz="1100" b="0" i="0" u="none" strike="noStrike" dirty="0" smtClean="0">
                          <a:solidFill>
                            <a:srgbClr val="000000"/>
                          </a:solidFill>
                          <a:latin typeface="+mj-lt"/>
                        </a:rPr>
                        <a:t>2.9</a:t>
                      </a:r>
                      <a:endParaRPr lang="en-US" sz="1100" b="0" i="0" u="none" strike="noStrike" dirty="0">
                        <a:solidFill>
                          <a:srgbClr val="000000"/>
                        </a:solidFill>
                        <a:latin typeface="+mj-lt"/>
                      </a:endParaRPr>
                    </a:p>
                  </a:txBody>
                  <a:tcPr marL="9525" marR="9525" marT="9525" marB="0" anchor="ctr"/>
                </a:tc>
              </a:tr>
            </a:tbl>
          </a:graphicData>
        </a:graphic>
      </p:graphicFrame>
    </p:spTree>
    <p:extLst>
      <p:ext uri="{BB962C8B-B14F-4D97-AF65-F5344CB8AC3E}">
        <p14:creationId xmlns:p14="http://schemas.microsoft.com/office/powerpoint/2010/main" val="1667146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3"/>
            <p:extLst>
              <p:ext uri="{D42A27DB-BD31-4B8C-83A1-F6EECF244321}">
                <p14:modId xmlns:p14="http://schemas.microsoft.com/office/powerpoint/2010/main" val="2983359208"/>
              </p:ext>
            </p:extLst>
          </p:nvPr>
        </p:nvGraphicFramePr>
        <p:xfrm>
          <a:off x="4527699" y="2288875"/>
          <a:ext cx="4572000" cy="33499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593725" y="457200"/>
            <a:ext cx="8166100" cy="571500"/>
          </a:xfrm>
        </p:spPr>
        <p:txBody>
          <a:bodyPr/>
          <a:lstStyle/>
          <a:p>
            <a:r>
              <a:rPr lang="en-US" dirty="0" smtClean="0"/>
              <a:t>Feelings caused by using technology</a:t>
            </a:r>
            <a:endParaRPr lang="en-US" dirty="0"/>
          </a:p>
        </p:txBody>
      </p:sp>
      <p:sp>
        <p:nvSpPr>
          <p:cNvPr id="4" name="Text Placeholder 3"/>
          <p:cNvSpPr>
            <a:spLocks noGrp="1"/>
          </p:cNvSpPr>
          <p:nvPr>
            <p:ph type="body" idx="15"/>
          </p:nvPr>
        </p:nvSpPr>
        <p:spPr>
          <a:xfrm>
            <a:off x="594360" y="990600"/>
            <a:ext cx="8160322" cy="315118"/>
          </a:xfrm>
        </p:spPr>
        <p:txBody>
          <a:bodyPr/>
          <a:lstStyle/>
          <a:p>
            <a:r>
              <a:rPr lang="en-US" sz="1500" dirty="0" smtClean="0"/>
              <a:t>While six in ten often/very often feel “connected” when using a computer, tablet, or cell/smartphone, roughly three in ten say they often/very often feel “unable to stop” when they use these devices. On the whole, those with schizophrenia are more likely to report positive rather than negative feelings when using technology. </a:t>
            </a:r>
            <a:endParaRPr lang="en-US" sz="1500" dirty="0"/>
          </a:p>
        </p:txBody>
      </p:sp>
      <p:sp>
        <p:nvSpPr>
          <p:cNvPr id="5" name="Text Placeholder 4"/>
          <p:cNvSpPr>
            <a:spLocks noGrp="1"/>
          </p:cNvSpPr>
          <p:nvPr>
            <p:ph type="body" idx="16"/>
          </p:nvPr>
        </p:nvSpPr>
        <p:spPr/>
        <p:txBody>
          <a:bodyPr/>
          <a:lstStyle/>
          <a:p>
            <a:r>
              <a:rPr lang="en-US" sz="900" b="1" u="sng" dirty="0" smtClean="0"/>
              <a:t>BASE: </a:t>
            </a:r>
            <a:r>
              <a:rPr lang="en-US" sz="900" b="1" u="sng" dirty="0"/>
              <a:t>ALL QUALIFIED RESPONDENTS (</a:t>
            </a:r>
            <a:r>
              <a:rPr lang="en-US" sz="900" b="1" u="sng" dirty="0" smtClean="0"/>
              <a:t>n=457)</a:t>
            </a:r>
          </a:p>
          <a:p>
            <a:r>
              <a:rPr lang="en-US" sz="900" b="1" dirty="0" smtClean="0"/>
              <a:t>Q7 </a:t>
            </a:r>
            <a:r>
              <a:rPr lang="en-US" sz="900" dirty="0" smtClean="0"/>
              <a:t>Aside from telephone calls, how often does time on a computer, tablet or cell/smartphone make you feel…?</a:t>
            </a:r>
          </a:p>
        </p:txBody>
      </p:sp>
      <p:sp>
        <p:nvSpPr>
          <p:cNvPr id="7" name="TextBox 6"/>
          <p:cNvSpPr txBox="1"/>
          <p:nvPr/>
        </p:nvSpPr>
        <p:spPr>
          <a:xfrm>
            <a:off x="1295400" y="1846906"/>
            <a:ext cx="5943600" cy="492443"/>
          </a:xfrm>
          <a:prstGeom prst="rect">
            <a:avLst/>
          </a:prstGeom>
          <a:noFill/>
        </p:spPr>
        <p:txBody>
          <a:bodyPr wrap="square" rtlCol="0">
            <a:spAutoFit/>
          </a:bodyPr>
          <a:lstStyle/>
          <a:p>
            <a:pPr algn="ctr"/>
            <a:r>
              <a:rPr lang="en-US" sz="1400" dirty="0" smtClean="0">
                <a:latin typeface="+mj-lt"/>
              </a:rPr>
              <a:t>Feelings Caused By Use Of Technology</a:t>
            </a:r>
          </a:p>
          <a:p>
            <a:pPr algn="ctr"/>
            <a:r>
              <a:rPr lang="en-US" sz="1200" dirty="0" smtClean="0">
                <a:latin typeface="+mj-lt"/>
              </a:rPr>
              <a:t>Top 2 Box (Often/Very Often)</a:t>
            </a:r>
            <a:endParaRPr lang="en-US" sz="1200" dirty="0">
              <a:latin typeface="+mj-lt"/>
            </a:endParaRPr>
          </a:p>
        </p:txBody>
      </p:sp>
      <p:sp>
        <p:nvSpPr>
          <p:cNvPr id="11" name="Text Placeholder 1"/>
          <p:cNvSpPr txBox="1">
            <a:spLocks/>
          </p:cNvSpPr>
          <p:nvPr/>
        </p:nvSpPr>
        <p:spPr>
          <a:xfrm>
            <a:off x="4908699" y="2172841"/>
            <a:ext cx="3057525" cy="215752"/>
          </a:xfrm>
          <a:prstGeom prst="rect">
            <a:avLst/>
          </a:prstGeom>
        </p:spPr>
        <p:txBody>
          <a:bodyPr/>
          <a:lstStyle/>
          <a:p>
            <a:pPr marL="457200" marR="0" lvl="0" indent="-457200" algn="ctr" defTabSz="457200" rtl="0" eaLnBrk="1" fontAlgn="base" latinLnBrk="0" hangingPunct="1">
              <a:lnSpc>
                <a:spcPct val="100000"/>
              </a:lnSpc>
              <a:spcBef>
                <a:spcPts val="800"/>
              </a:spcBef>
              <a:spcAft>
                <a:spcPct val="0"/>
              </a:spcAft>
              <a:buClr>
                <a:srgbClr val="5F5F5F"/>
              </a:buClr>
              <a:buSzTx/>
              <a:tabLst/>
              <a:defRPr/>
            </a:pPr>
            <a:r>
              <a:rPr lang="en-US" sz="1200" b="1" u="sng" dirty="0" smtClean="0">
                <a:solidFill>
                  <a:schemeClr val="bg2"/>
                </a:solidFill>
                <a:latin typeface="+mj-lt"/>
              </a:rPr>
              <a:t>Negative Feelings</a:t>
            </a:r>
            <a:endParaRPr lang="en-US" sz="1200" b="1" u="sng" dirty="0">
              <a:solidFill>
                <a:schemeClr val="bg2"/>
              </a:solidFill>
              <a:latin typeface="+mj-lt"/>
            </a:endParaRPr>
          </a:p>
        </p:txBody>
      </p:sp>
      <p:graphicFrame>
        <p:nvGraphicFramePr>
          <p:cNvPr id="13" name="Table Placeholder 5"/>
          <p:cNvGraphicFramePr>
            <a:graphicFrameLocks/>
          </p:cNvGraphicFramePr>
          <p:nvPr>
            <p:extLst>
              <p:ext uri="{D42A27DB-BD31-4B8C-83A1-F6EECF244321}">
                <p14:modId xmlns:p14="http://schemas.microsoft.com/office/powerpoint/2010/main" val="287715440"/>
              </p:ext>
            </p:extLst>
          </p:nvPr>
        </p:nvGraphicFramePr>
        <p:xfrm>
          <a:off x="762000" y="2288875"/>
          <a:ext cx="3793175" cy="334992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6"/>
          <p:cNvSpPr txBox="1">
            <a:spLocks/>
          </p:cNvSpPr>
          <p:nvPr/>
        </p:nvSpPr>
        <p:spPr>
          <a:xfrm>
            <a:off x="1018222" y="2171294"/>
            <a:ext cx="2867978" cy="295046"/>
          </a:xfrm>
          <a:prstGeom prst="rect">
            <a:avLst/>
          </a:prstGeom>
        </p:spPr>
        <p:txBody>
          <a:bodyPr/>
          <a:lstStyle/>
          <a:p>
            <a:pPr marL="457200" indent="-457200" algn="ctr" defTabSz="457200" eaLnBrk="1" hangingPunct="1">
              <a:spcBef>
                <a:spcPts val="800"/>
              </a:spcBef>
              <a:buClr>
                <a:srgbClr val="5F5F5F"/>
              </a:buClr>
              <a:defRPr/>
            </a:pPr>
            <a:r>
              <a:rPr lang="en-US" sz="1200" b="1" u="sng" dirty="0" smtClean="0">
                <a:solidFill>
                  <a:schemeClr val="bg2"/>
                </a:solidFill>
                <a:latin typeface="+mj-lt"/>
              </a:rPr>
              <a:t>Positive Feelings</a:t>
            </a:r>
            <a:endParaRPr lang="en-US" sz="1200" b="1" u="sng" dirty="0">
              <a:solidFill>
                <a:schemeClr val="bg2"/>
              </a:solidFill>
              <a:latin typeface="+mj-lt"/>
            </a:endParaRPr>
          </a:p>
        </p:txBody>
      </p:sp>
      <p:sp>
        <p:nvSpPr>
          <p:cNvPr id="12" name="Rectangle 11"/>
          <p:cNvSpPr/>
          <p:nvPr/>
        </p:nvSpPr>
        <p:spPr>
          <a:xfrm>
            <a:off x="4555175" y="2419627"/>
            <a:ext cx="3352800" cy="323573"/>
          </a:xfrm>
          <a:prstGeom prst="rect">
            <a:avLst/>
          </a:prstGeom>
          <a:solidFill>
            <a:schemeClr val="accent4">
              <a:lumMod val="20000"/>
              <a:lumOff val="80000"/>
              <a:alpha val="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381000" y="5539128"/>
            <a:ext cx="4235884" cy="830997"/>
          </a:xfrm>
          <a:prstGeom prst="rect">
            <a:avLst/>
          </a:prstGeom>
          <a:solidFill>
            <a:schemeClr val="bg1">
              <a:lumMod val="9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solidFill>
                  <a:schemeClr val="tx1"/>
                </a:solidFill>
              </a:rPr>
              <a:t>Those </a:t>
            </a:r>
            <a:r>
              <a:rPr lang="en-US" sz="1200" dirty="0" smtClean="0"/>
              <a:t>with schizophrenia aged 35-46 are more likely than their older (47-64) and younger (18-34) counterparts to feel “inspired” when </a:t>
            </a:r>
            <a:r>
              <a:rPr lang="en-US" sz="1200" dirty="0"/>
              <a:t>using </a:t>
            </a:r>
            <a:r>
              <a:rPr lang="en-US" sz="1200" dirty="0" smtClean="0"/>
              <a:t>devices. Those aged 18-34 and 35-46 are more likely to feel “paranoid” or “sad” than those aged 47-64.</a:t>
            </a:r>
            <a:endParaRPr lang="en-US" sz="1200" dirty="0"/>
          </a:p>
        </p:txBody>
      </p:sp>
      <p:grpSp>
        <p:nvGrpSpPr>
          <p:cNvPr id="16" name="Group 37"/>
          <p:cNvGrpSpPr/>
          <p:nvPr/>
        </p:nvGrpSpPr>
        <p:grpSpPr>
          <a:xfrm>
            <a:off x="7225664" y="0"/>
            <a:ext cx="622936" cy="616508"/>
            <a:chOff x="2245481" y="758709"/>
            <a:chExt cx="1271016" cy="1271016"/>
          </a:xfrm>
          <a:solidFill>
            <a:srgbClr val="009DD9"/>
          </a:solidFill>
        </p:grpSpPr>
        <p:sp>
          <p:nvSpPr>
            <p:cNvPr id="17" name="Oval 16"/>
            <p:cNvSpPr/>
            <p:nvPr/>
          </p:nvSpPr>
          <p:spPr>
            <a:xfrm>
              <a:off x="2245481" y="758709"/>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6273_Icons_childrens_pharmacy_02_D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2420" y="1176586"/>
              <a:ext cx="757138" cy="435263"/>
            </a:xfrm>
            <a:prstGeom prst="rect">
              <a:avLst/>
            </a:prstGeom>
            <a:solidFill>
              <a:schemeClr val="accent2"/>
            </a:solidFill>
          </p:spPr>
        </p:pic>
      </p:grpSp>
      <p:sp>
        <p:nvSpPr>
          <p:cNvPr id="2" name="Rectangle 1"/>
          <p:cNvSpPr/>
          <p:nvPr/>
        </p:nvSpPr>
        <p:spPr>
          <a:xfrm>
            <a:off x="714500" y="2436425"/>
            <a:ext cx="3552700" cy="318650"/>
          </a:xfrm>
          <a:prstGeom prst="rect">
            <a:avLst/>
          </a:prstGeom>
          <a:solidFill>
            <a:schemeClr val="accent4">
              <a:lumMod val="20000"/>
              <a:lumOff val="80000"/>
              <a:alpha val="0"/>
            </a:schemeClr>
          </a:solidFill>
          <a:ln w="19050">
            <a:solidFill>
              <a:srgbClr val="2185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4922446" y="5543800"/>
            <a:ext cx="3840554" cy="830997"/>
          </a:xfrm>
          <a:prstGeom prst="rect">
            <a:avLst/>
          </a:prstGeom>
          <a:solidFill>
            <a:schemeClr val="bg1">
              <a:lumMod val="95000"/>
            </a:schemeClr>
          </a:solid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a:t>Those who use </a:t>
            </a:r>
            <a:r>
              <a:rPr lang="en-US" sz="1200" dirty="0" smtClean="0"/>
              <a:t>spend 5 hours or more  </a:t>
            </a:r>
            <a:r>
              <a:rPr lang="en-US" sz="1200" dirty="0"/>
              <a:t>on a </a:t>
            </a:r>
            <a:r>
              <a:rPr lang="en-US" sz="1200" dirty="0" smtClean="0"/>
              <a:t>device per day </a:t>
            </a:r>
            <a:r>
              <a:rPr lang="en-US" sz="1200" dirty="0"/>
              <a:t>are more likely </a:t>
            </a:r>
            <a:r>
              <a:rPr lang="en-US" sz="1200" dirty="0" smtClean="0"/>
              <a:t>than their counterparts to </a:t>
            </a:r>
            <a:r>
              <a:rPr lang="en-US" sz="1200" dirty="0"/>
              <a:t>report feeling positive feelings but are also more likely to say they are unable to stop. </a:t>
            </a:r>
          </a:p>
        </p:txBody>
      </p:sp>
      <p:grpSp>
        <p:nvGrpSpPr>
          <p:cNvPr id="20" name="Group 19"/>
          <p:cNvGrpSpPr/>
          <p:nvPr/>
        </p:nvGrpSpPr>
        <p:grpSpPr>
          <a:xfrm>
            <a:off x="7894320" y="0"/>
            <a:ext cx="640080" cy="635508"/>
            <a:chOff x="2385926" y="1021018"/>
            <a:chExt cx="1271016" cy="1271016"/>
          </a:xfrm>
        </p:grpSpPr>
        <p:sp>
          <p:nvSpPr>
            <p:cNvPr id="21" name="Oval 20"/>
            <p:cNvSpPr/>
            <p:nvPr/>
          </p:nvSpPr>
          <p:spPr>
            <a:xfrm>
              <a:off x="2385926" y="1021018"/>
              <a:ext cx="1271016" cy="127101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Real_Time.emf"/>
            <p:cNvPicPr>
              <a:picLocks noChangeAspect="1"/>
            </p:cNvPicPr>
            <p:nvPr/>
          </p:nvPicPr>
          <p:blipFill>
            <a:blip r:embed="rId5" cstate="print"/>
            <a:stretch>
              <a:fillRect/>
            </a:stretch>
          </p:blipFill>
          <p:spPr>
            <a:xfrm>
              <a:off x="2566386" y="1203898"/>
              <a:ext cx="910097" cy="905256"/>
            </a:xfrm>
            <a:prstGeom prst="rect">
              <a:avLst/>
            </a:prstGeom>
          </p:spPr>
        </p:pic>
      </p:grpSp>
    </p:spTree>
    <p:extLst>
      <p:ext uri="{BB962C8B-B14F-4D97-AF65-F5344CB8AC3E}">
        <p14:creationId xmlns:p14="http://schemas.microsoft.com/office/powerpoint/2010/main" val="1370042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pPr eaLnBrk="1" hangingPunct="1"/>
            <a:r>
              <a:rPr lang="en-US" altLang="en-US" dirty="0" smtClean="0"/>
              <a:t>Background and Objectives</a:t>
            </a:r>
            <a:endParaRPr lang="en-US" dirty="0" smtClean="0"/>
          </a:p>
        </p:txBody>
      </p:sp>
      <p:sp>
        <p:nvSpPr>
          <p:cNvPr id="5" name="Content Placeholder 2"/>
          <p:cNvSpPr>
            <a:spLocks noGrp="1"/>
          </p:cNvSpPr>
          <p:nvPr>
            <p:ph type="body" idx="15"/>
          </p:nvPr>
        </p:nvSpPr>
        <p:spPr>
          <a:xfrm>
            <a:off x="594360" y="1513682"/>
            <a:ext cx="7940040" cy="315118"/>
          </a:xfrm>
        </p:spPr>
        <p:txBody>
          <a:bodyPr/>
          <a:lstStyle/>
          <a:p>
            <a:pPr marL="285750" indent="-285750">
              <a:spcBef>
                <a:spcPts val="800"/>
              </a:spcBef>
              <a:buFont typeface="Arial" panose="020B0604020202020204" pitchFamily="34" charset="0"/>
              <a:buChar char="•"/>
            </a:pPr>
            <a:r>
              <a:rPr lang="en-GB" sz="2000" dirty="0" smtClean="0"/>
              <a:t>NAMI commissioned Harris Poll (f/k/a Harris Interactive) to conduct  research designed to explore the role technology plays among adults living with schizophrenia.</a:t>
            </a:r>
          </a:p>
          <a:p>
            <a:pPr marL="285750" indent="-285750">
              <a:spcBef>
                <a:spcPts val="800"/>
              </a:spcBef>
              <a:buFont typeface="Arial" panose="020B0604020202020204" pitchFamily="34" charset="0"/>
              <a:buChar char="•"/>
            </a:pPr>
            <a:r>
              <a:rPr lang="en-GB" sz="2000" dirty="0" smtClean="0"/>
              <a:t>The research explores the types of technology adults living with schizophrenia are using and how they are using it.  </a:t>
            </a:r>
          </a:p>
          <a:p>
            <a:pPr marL="285750" indent="-285750">
              <a:spcBef>
                <a:spcPts val="800"/>
              </a:spcBef>
              <a:buFont typeface="Arial" panose="020B0604020202020204" pitchFamily="34" charset="0"/>
              <a:buChar char="•"/>
            </a:pPr>
            <a:r>
              <a:rPr lang="en-GB" sz="2000" dirty="0" smtClean="0"/>
              <a:t>In addition, the research seeks to understand if and how technology is helping those living with schizophrenia cope with feelings of isolation. </a:t>
            </a:r>
          </a:p>
          <a:p>
            <a:pPr marL="285750" indent="-285750">
              <a:spcBef>
                <a:spcPts val="800"/>
              </a:spcBef>
              <a:buFont typeface="Arial" panose="020B0604020202020204" pitchFamily="34" charset="0"/>
              <a:buChar char="•"/>
            </a:pPr>
            <a:r>
              <a:rPr lang="en-GB" sz="2000" dirty="0" smtClean="0"/>
              <a:t>Questions were included in the survey to address </a:t>
            </a:r>
            <a:r>
              <a:rPr lang="en-GB" sz="2000" strike="sngStrike" dirty="0" smtClean="0"/>
              <a:t>to</a:t>
            </a:r>
            <a:r>
              <a:rPr lang="en-GB" sz="2000" dirty="0" smtClean="0"/>
              <a:t> the points above such as:</a:t>
            </a:r>
          </a:p>
          <a:p>
            <a:pPr marL="742950" lvl="1" indent="-285750">
              <a:buFont typeface="Arial" panose="020B0604020202020204" pitchFamily="34" charset="0"/>
              <a:buChar char="•"/>
            </a:pPr>
            <a:r>
              <a:rPr lang="en-US" sz="1400" b="0" dirty="0"/>
              <a:t>Which technological devices </a:t>
            </a:r>
            <a:r>
              <a:rPr lang="en-US" sz="1400" b="0" dirty="0" smtClean="0">
                <a:solidFill>
                  <a:schemeClr val="tx1"/>
                </a:solidFill>
              </a:rPr>
              <a:t>they</a:t>
            </a:r>
            <a:r>
              <a:rPr lang="en-US" sz="1400" b="0" dirty="0" smtClean="0">
                <a:solidFill>
                  <a:srgbClr val="FF0000"/>
                </a:solidFill>
              </a:rPr>
              <a:t> </a:t>
            </a:r>
            <a:r>
              <a:rPr lang="en-US" sz="1400" b="0" dirty="0" smtClean="0"/>
              <a:t>currently </a:t>
            </a:r>
            <a:r>
              <a:rPr lang="en-US" sz="1400" b="0" dirty="0"/>
              <a:t>have access </a:t>
            </a:r>
            <a:r>
              <a:rPr lang="en-US" sz="1400" b="0" dirty="0" smtClean="0"/>
              <a:t>to;</a:t>
            </a:r>
          </a:p>
          <a:p>
            <a:pPr marL="742950" lvl="1" indent="-285750">
              <a:buFont typeface="Arial" panose="020B0604020202020204" pitchFamily="34" charset="0"/>
              <a:buChar char="•"/>
            </a:pPr>
            <a:r>
              <a:rPr lang="en-US" sz="1400" b="0" dirty="0" smtClean="0"/>
              <a:t>How much time per day </a:t>
            </a:r>
            <a:r>
              <a:rPr lang="en-US" sz="1400" b="0" dirty="0" smtClean="0">
                <a:solidFill>
                  <a:schemeClr val="tx1"/>
                </a:solidFill>
              </a:rPr>
              <a:t>they</a:t>
            </a:r>
            <a:r>
              <a:rPr lang="en-US" sz="1400" b="0" dirty="0" smtClean="0">
                <a:solidFill>
                  <a:srgbClr val="FF0000"/>
                </a:solidFill>
              </a:rPr>
              <a:t> </a:t>
            </a:r>
            <a:r>
              <a:rPr lang="en-US" sz="1400" b="0" dirty="0" smtClean="0"/>
              <a:t>spend on the </a:t>
            </a:r>
            <a:r>
              <a:rPr lang="en-US" sz="1400" b="0" dirty="0" smtClean="0">
                <a:solidFill>
                  <a:schemeClr val="tx1"/>
                </a:solidFill>
              </a:rPr>
              <a:t>certain</a:t>
            </a:r>
            <a:r>
              <a:rPr lang="en-US" sz="1400" b="0" dirty="0" smtClean="0">
                <a:solidFill>
                  <a:srgbClr val="FF0000"/>
                </a:solidFill>
              </a:rPr>
              <a:t> </a:t>
            </a:r>
            <a:r>
              <a:rPr lang="en-US" sz="1400" b="0" dirty="0" smtClean="0"/>
              <a:t>devices? </a:t>
            </a:r>
            <a:endParaRPr lang="en-US" sz="1400" b="0" dirty="0" smtClean="0">
              <a:ea typeface="MS Mincho"/>
            </a:endParaRPr>
          </a:p>
          <a:p>
            <a:pPr marL="742950" lvl="1" indent="-285750">
              <a:buFont typeface="Arial" panose="020B0604020202020204" pitchFamily="34" charset="0"/>
              <a:buChar char="•"/>
            </a:pPr>
            <a:r>
              <a:rPr lang="en-US" sz="1400" b="0" dirty="0" smtClean="0"/>
              <a:t>Aside </a:t>
            </a:r>
            <a:r>
              <a:rPr lang="en-US" sz="1400" b="0" dirty="0"/>
              <a:t>from telephone calls, how often does time on a computer, </a:t>
            </a:r>
            <a:r>
              <a:rPr lang="en-US" sz="1400" b="0" dirty="0" smtClean="0"/>
              <a:t>tablet</a:t>
            </a:r>
            <a:r>
              <a:rPr lang="en-US" sz="1400" b="0" dirty="0" smtClean="0">
                <a:solidFill>
                  <a:schemeClr val="tx1"/>
                </a:solidFill>
              </a:rPr>
              <a:t>,</a:t>
            </a:r>
            <a:r>
              <a:rPr lang="en-US" sz="1400" b="0" dirty="0" smtClean="0"/>
              <a:t> </a:t>
            </a:r>
            <a:r>
              <a:rPr lang="en-US" sz="1400" b="0" dirty="0"/>
              <a:t>or cell/smartphone make </a:t>
            </a:r>
            <a:r>
              <a:rPr lang="en-US" sz="1400" b="0" dirty="0" smtClean="0">
                <a:solidFill>
                  <a:schemeClr val="tx1"/>
                </a:solidFill>
              </a:rPr>
              <a:t>them</a:t>
            </a:r>
            <a:r>
              <a:rPr lang="en-US" sz="1400" b="0" dirty="0" smtClean="0">
                <a:solidFill>
                  <a:srgbClr val="FF0000"/>
                </a:solidFill>
              </a:rPr>
              <a:t> </a:t>
            </a:r>
            <a:r>
              <a:rPr lang="en-US" sz="1400" b="0" dirty="0" smtClean="0"/>
              <a:t>feel</a:t>
            </a:r>
            <a:r>
              <a:rPr lang="en-US" sz="1400" b="0" dirty="0" smtClean="0">
                <a:solidFill>
                  <a:schemeClr val="tx1"/>
                </a:solidFill>
              </a:rPr>
              <a:t>…? (i.e., connected, sad, happy, unable to stop, etc.)</a:t>
            </a:r>
          </a:p>
          <a:p>
            <a:pPr marL="742950" lvl="1" indent="-285750">
              <a:buFont typeface="Arial" panose="020B0604020202020204" pitchFamily="34" charset="0"/>
              <a:buChar char="•"/>
            </a:pPr>
            <a:r>
              <a:rPr lang="en-US" sz="1400" b="0" dirty="0"/>
              <a:t>Aside from telephone calls, how frequently </a:t>
            </a:r>
            <a:r>
              <a:rPr lang="en-US" sz="1400" b="0" dirty="0" smtClean="0">
                <a:solidFill>
                  <a:schemeClr val="tx1"/>
                </a:solidFill>
              </a:rPr>
              <a:t>they</a:t>
            </a:r>
            <a:r>
              <a:rPr lang="en-US" sz="1400" b="0" dirty="0" smtClean="0">
                <a:solidFill>
                  <a:srgbClr val="FF0000"/>
                </a:solidFill>
              </a:rPr>
              <a:t> </a:t>
            </a:r>
            <a:r>
              <a:rPr lang="en-US" sz="1400" b="0" dirty="0" smtClean="0"/>
              <a:t>use </a:t>
            </a:r>
            <a:r>
              <a:rPr lang="en-US" sz="1400" b="0" dirty="0"/>
              <a:t>a computer, </a:t>
            </a:r>
            <a:r>
              <a:rPr lang="en-US" sz="1400" b="0" dirty="0" smtClean="0"/>
              <a:t>tablet</a:t>
            </a:r>
            <a:r>
              <a:rPr lang="en-US" sz="1400" b="0" dirty="0" smtClean="0">
                <a:solidFill>
                  <a:schemeClr val="tx1"/>
                </a:solidFill>
              </a:rPr>
              <a:t>, </a:t>
            </a:r>
            <a:r>
              <a:rPr lang="en-US" sz="1400" b="0" dirty="0"/>
              <a:t>or cell/smartphone to help </a:t>
            </a:r>
            <a:r>
              <a:rPr lang="en-US" sz="1400" b="0" dirty="0" smtClean="0">
                <a:solidFill>
                  <a:schemeClr val="tx1"/>
                </a:solidFill>
              </a:rPr>
              <a:t>them</a:t>
            </a:r>
            <a:r>
              <a:rPr lang="en-US" sz="1400" b="0" dirty="0" smtClean="0">
                <a:solidFill>
                  <a:srgbClr val="FF0000"/>
                </a:solidFill>
              </a:rPr>
              <a:t> </a:t>
            </a:r>
            <a:r>
              <a:rPr lang="en-US" sz="1400" b="0" dirty="0" smtClean="0"/>
              <a:t>in </a:t>
            </a:r>
            <a:r>
              <a:rPr lang="en-US" sz="1400" b="0" dirty="0"/>
              <a:t>coping with schizophrenia?</a:t>
            </a:r>
            <a:endParaRPr lang="en-US" sz="1400" b="0" dirty="0" smtClean="0"/>
          </a:p>
        </p:txBody>
      </p:sp>
    </p:spTree>
    <p:extLst>
      <p:ext uri="{BB962C8B-B14F-4D97-AF65-F5344CB8AC3E}">
        <p14:creationId xmlns:p14="http://schemas.microsoft.com/office/powerpoint/2010/main" val="17802072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chart" sz="quarter" idx="16"/>
            <p:extLst>
              <p:ext uri="{D42A27DB-BD31-4B8C-83A1-F6EECF244321}">
                <p14:modId xmlns:p14="http://schemas.microsoft.com/office/powerpoint/2010/main" val="36157779"/>
              </p:ext>
            </p:extLst>
          </p:nvPr>
        </p:nvGraphicFramePr>
        <p:xfrm>
          <a:off x="711200" y="2857500"/>
          <a:ext cx="3970338" cy="3238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93724" y="985204"/>
            <a:ext cx="8397875" cy="571500"/>
          </a:xfrm>
        </p:spPr>
        <p:txBody>
          <a:bodyPr/>
          <a:lstStyle/>
          <a:p>
            <a:r>
              <a:rPr lang="en-US" dirty="0" smtClean="0"/>
              <a:t>Avoidance/negligence of activities because of</a:t>
            </a:r>
            <a:r>
              <a:rPr lang="en-US" dirty="0" smtClean="0">
                <a:solidFill>
                  <a:srgbClr val="FF0000"/>
                </a:solidFill>
              </a:rPr>
              <a:t> </a:t>
            </a:r>
            <a:r>
              <a:rPr lang="en-US" dirty="0" smtClean="0">
                <a:solidFill>
                  <a:schemeClr val="accent1"/>
                </a:solidFill>
              </a:rPr>
              <a:t>internet</a:t>
            </a:r>
            <a:r>
              <a:rPr lang="en-US" dirty="0" smtClean="0">
                <a:solidFill>
                  <a:schemeClr val="tx1"/>
                </a:solidFill>
              </a:rPr>
              <a:t> </a:t>
            </a:r>
            <a:r>
              <a:rPr lang="en-US" dirty="0" smtClean="0"/>
              <a:t>use</a:t>
            </a:r>
            <a:endParaRPr lang="en-US" strike="sngStrike" dirty="0">
              <a:solidFill>
                <a:srgbClr val="FF0000"/>
              </a:solidFill>
            </a:endParaRPr>
          </a:p>
        </p:txBody>
      </p:sp>
      <p:sp>
        <p:nvSpPr>
          <p:cNvPr id="5" name="Text Placeholder 4"/>
          <p:cNvSpPr>
            <a:spLocks noGrp="1"/>
          </p:cNvSpPr>
          <p:nvPr>
            <p:ph type="body" idx="13"/>
          </p:nvPr>
        </p:nvSpPr>
        <p:spPr>
          <a:xfrm>
            <a:off x="594360" y="1513682"/>
            <a:ext cx="8160322" cy="315118"/>
          </a:xfrm>
        </p:spPr>
        <p:txBody>
          <a:bodyPr/>
          <a:lstStyle/>
          <a:p>
            <a:r>
              <a:rPr lang="en-US" sz="1600" dirty="0" smtClean="0"/>
              <a:t>Almost a quarter say they have avoided other activities often/very often in order to stay online in the past six months.  Nearly one in five reports that they have often/very often neglected their responsibilities because of the Internet.</a:t>
            </a:r>
          </a:p>
        </p:txBody>
      </p:sp>
      <p:sp>
        <p:nvSpPr>
          <p:cNvPr id="10" name="Text Placeholder 9"/>
          <p:cNvSpPr>
            <a:spLocks noGrp="1"/>
          </p:cNvSpPr>
          <p:nvPr>
            <p:ph type="body" idx="15"/>
          </p:nvPr>
        </p:nvSpPr>
        <p:spPr>
          <a:xfrm>
            <a:off x="594360" y="6488875"/>
            <a:ext cx="8165465" cy="365760"/>
          </a:xfrm>
        </p:spPr>
        <p:txBody>
          <a:bodyPr/>
          <a:lstStyle/>
          <a:p>
            <a:r>
              <a:rPr lang="en-US" b="1" u="sng" dirty="0"/>
              <a:t>BASE: ALL QUALIFIED RESPONDENTS (</a:t>
            </a:r>
            <a:r>
              <a:rPr lang="en-US" b="1" u="sng" dirty="0" smtClean="0"/>
              <a:t>n=457)</a:t>
            </a:r>
            <a:endParaRPr lang="en-US" dirty="0"/>
          </a:p>
          <a:p>
            <a:r>
              <a:rPr lang="en-US" b="1" dirty="0"/>
              <a:t>Q11 </a:t>
            </a:r>
            <a:r>
              <a:rPr lang="en-US" dirty="0"/>
              <a:t>In the past six months, how often have you avoided other activities in order to stay online? </a:t>
            </a:r>
            <a:endParaRPr lang="en-US" dirty="0" smtClean="0"/>
          </a:p>
          <a:p>
            <a:r>
              <a:rPr lang="en-US" b="1" u="sng" dirty="0"/>
              <a:t>BASE ALL QUALIFIED RESPONDENTS (</a:t>
            </a:r>
            <a:r>
              <a:rPr lang="en-US" b="1" u="sng" dirty="0" smtClean="0"/>
              <a:t>n=457)</a:t>
            </a:r>
            <a:endParaRPr lang="en-US" dirty="0"/>
          </a:p>
          <a:p>
            <a:r>
              <a:rPr lang="en-US" b="1" dirty="0"/>
              <a:t>Q11b </a:t>
            </a:r>
            <a:r>
              <a:rPr lang="en-US" dirty="0"/>
              <a:t>In the past six months, how often did you neglect your responsibilities because of the internet</a:t>
            </a:r>
            <a:r>
              <a:rPr lang="en-US" dirty="0" smtClean="0"/>
              <a:t>?</a:t>
            </a:r>
          </a:p>
          <a:p>
            <a:r>
              <a:rPr lang="en-US" dirty="0"/>
              <a:t>Note :Both questions were adapted from </a:t>
            </a:r>
            <a:r>
              <a:rPr lang="en-US" dirty="0" smtClean="0"/>
              <a:t>The </a:t>
            </a:r>
            <a:r>
              <a:rPr lang="en-US" dirty="0"/>
              <a:t>Problematic and Risky Internet Use Screening Scale (PRIUSS</a:t>
            </a:r>
            <a:r>
              <a:rPr lang="en-US" dirty="0" smtClean="0"/>
              <a:t>). </a:t>
            </a:r>
            <a:endParaRPr lang="en-US" dirty="0"/>
          </a:p>
        </p:txBody>
      </p:sp>
      <p:sp>
        <p:nvSpPr>
          <p:cNvPr id="7" name="TextBox 6"/>
          <p:cNvSpPr txBox="1"/>
          <p:nvPr/>
        </p:nvSpPr>
        <p:spPr>
          <a:xfrm>
            <a:off x="1143000" y="2438400"/>
            <a:ext cx="3429000" cy="492443"/>
          </a:xfrm>
          <a:prstGeom prst="rect">
            <a:avLst/>
          </a:prstGeom>
          <a:noFill/>
        </p:spPr>
        <p:txBody>
          <a:bodyPr wrap="square" rtlCol="0">
            <a:spAutoFit/>
          </a:bodyPr>
          <a:lstStyle/>
          <a:p>
            <a:pPr algn="ctr"/>
            <a:r>
              <a:rPr lang="en-US" sz="1300" dirty="0" smtClean="0">
                <a:latin typeface="+mj-lt"/>
              </a:rPr>
              <a:t>Avoid Activities In Order To Stay Online </a:t>
            </a:r>
          </a:p>
          <a:p>
            <a:pPr algn="ctr"/>
            <a:r>
              <a:rPr lang="en-US" sz="1300" dirty="0" smtClean="0">
                <a:solidFill>
                  <a:srgbClr val="5F5F5F"/>
                </a:solidFill>
                <a:latin typeface="Calibri"/>
              </a:rPr>
              <a:t>In The Past 6 Months</a:t>
            </a:r>
            <a:endParaRPr lang="en-US" sz="1300" dirty="0" smtClean="0">
              <a:latin typeface="+mj-lt"/>
            </a:endParaRPr>
          </a:p>
        </p:txBody>
      </p:sp>
      <p:sp>
        <p:nvSpPr>
          <p:cNvPr id="8" name="Right Brace 7"/>
          <p:cNvSpPr/>
          <p:nvPr/>
        </p:nvSpPr>
        <p:spPr>
          <a:xfrm>
            <a:off x="3314700" y="3002405"/>
            <a:ext cx="304800" cy="648361"/>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aphicFrame>
        <p:nvGraphicFramePr>
          <p:cNvPr id="13" name="Table Placeholder 5"/>
          <p:cNvGraphicFramePr>
            <a:graphicFrameLocks noGrp="1"/>
          </p:cNvGraphicFramePr>
          <p:nvPr>
            <p:ph type="chart" sz="quarter" idx="18"/>
            <p:extLst>
              <p:ext uri="{D42A27DB-BD31-4B8C-83A1-F6EECF244321}">
                <p14:modId xmlns:p14="http://schemas.microsoft.com/office/powerpoint/2010/main" val="1930627427"/>
              </p:ext>
            </p:extLst>
          </p:nvPr>
        </p:nvGraphicFramePr>
        <p:xfrm>
          <a:off x="5173663" y="2857500"/>
          <a:ext cx="3970337" cy="32385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ight Brace 13"/>
          <p:cNvSpPr/>
          <p:nvPr/>
        </p:nvSpPr>
        <p:spPr>
          <a:xfrm>
            <a:off x="7208065" y="2988896"/>
            <a:ext cx="304800" cy="498198"/>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TextBox 14"/>
          <p:cNvSpPr txBox="1"/>
          <p:nvPr/>
        </p:nvSpPr>
        <p:spPr>
          <a:xfrm>
            <a:off x="5105400" y="2438400"/>
            <a:ext cx="3429000" cy="492443"/>
          </a:xfrm>
          <a:prstGeom prst="rect">
            <a:avLst/>
          </a:prstGeom>
          <a:noFill/>
        </p:spPr>
        <p:txBody>
          <a:bodyPr wrap="square" rtlCol="0">
            <a:spAutoFit/>
          </a:bodyPr>
          <a:lstStyle/>
          <a:p>
            <a:pPr algn="ctr"/>
            <a:r>
              <a:rPr lang="en-US" sz="1300" dirty="0">
                <a:latin typeface="+mn-lt"/>
              </a:rPr>
              <a:t>Negligence Of Responsibilities Because Of The Internet </a:t>
            </a:r>
            <a:r>
              <a:rPr lang="en-US" sz="1300" dirty="0">
                <a:solidFill>
                  <a:srgbClr val="5F5F5F"/>
                </a:solidFill>
                <a:latin typeface="+mn-lt"/>
              </a:rPr>
              <a:t>In The Past 6 Months</a:t>
            </a:r>
            <a:endParaRPr lang="en-US" sz="1300" dirty="0">
              <a:latin typeface="+mn-lt"/>
            </a:endParaRPr>
          </a:p>
        </p:txBody>
      </p:sp>
      <p:sp>
        <p:nvSpPr>
          <p:cNvPr id="3" name="TextBox 2"/>
          <p:cNvSpPr txBox="1"/>
          <p:nvPr/>
        </p:nvSpPr>
        <p:spPr>
          <a:xfrm>
            <a:off x="3556544" y="3170160"/>
            <a:ext cx="518091" cy="323165"/>
          </a:xfrm>
          <a:prstGeom prst="rect">
            <a:avLst/>
          </a:prstGeom>
          <a:noFill/>
        </p:spPr>
        <p:txBody>
          <a:bodyPr wrap="none" rtlCol="0">
            <a:spAutoFit/>
          </a:bodyPr>
          <a:lstStyle/>
          <a:p>
            <a:r>
              <a:rPr lang="en-US" sz="1500" dirty="0" smtClean="0">
                <a:latin typeface="+mn-lt"/>
              </a:rPr>
              <a:t>23%</a:t>
            </a:r>
            <a:endParaRPr lang="en-US" sz="1500" dirty="0">
              <a:latin typeface="+mn-lt"/>
            </a:endParaRPr>
          </a:p>
        </p:txBody>
      </p:sp>
      <p:sp>
        <p:nvSpPr>
          <p:cNvPr id="12" name="TextBox 11"/>
          <p:cNvSpPr txBox="1"/>
          <p:nvPr/>
        </p:nvSpPr>
        <p:spPr>
          <a:xfrm>
            <a:off x="7458547" y="3078676"/>
            <a:ext cx="518091" cy="323165"/>
          </a:xfrm>
          <a:prstGeom prst="rect">
            <a:avLst/>
          </a:prstGeom>
          <a:noFill/>
        </p:spPr>
        <p:txBody>
          <a:bodyPr wrap="none" rtlCol="0">
            <a:spAutoFit/>
          </a:bodyPr>
          <a:lstStyle/>
          <a:p>
            <a:r>
              <a:rPr lang="en-US" sz="1500" dirty="0" smtClean="0">
                <a:latin typeface="+mn-lt"/>
              </a:rPr>
              <a:t>18%</a:t>
            </a:r>
            <a:endParaRPr lang="en-US" sz="1500" dirty="0">
              <a:latin typeface="+mn-lt"/>
            </a:endParaRPr>
          </a:p>
        </p:txBody>
      </p:sp>
      <p:sp>
        <p:nvSpPr>
          <p:cNvPr id="16" name="TextBox 15"/>
          <p:cNvSpPr txBox="1"/>
          <p:nvPr/>
        </p:nvSpPr>
        <p:spPr>
          <a:xfrm>
            <a:off x="315686" y="3533042"/>
            <a:ext cx="1814770" cy="1384995"/>
          </a:xfrm>
          <a:prstGeom prst="rect">
            <a:avLst/>
          </a:prstGeom>
          <a:solidFill>
            <a:schemeClr val="bg1">
              <a:lumMod val="9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People with schizophrenia (18-46) are more likely than their </a:t>
            </a:r>
            <a:r>
              <a:rPr lang="en-US" sz="1200" dirty="0" smtClean="0">
                <a:solidFill>
                  <a:schemeClr val="tx1"/>
                </a:solidFill>
              </a:rPr>
              <a:t>older</a:t>
            </a:r>
            <a:r>
              <a:rPr lang="en-US" sz="1200" dirty="0" smtClean="0">
                <a:solidFill>
                  <a:srgbClr val="FF0000"/>
                </a:solidFill>
              </a:rPr>
              <a:t> </a:t>
            </a:r>
            <a:r>
              <a:rPr lang="en-US" sz="1200" dirty="0" smtClean="0"/>
              <a:t>counterparts (47+) to have avoided other activities in order to stay online.</a:t>
            </a:r>
            <a:endParaRPr lang="en-US" sz="1200" dirty="0"/>
          </a:p>
        </p:txBody>
      </p:sp>
      <p:sp>
        <p:nvSpPr>
          <p:cNvPr id="17" name="TextBox 16"/>
          <p:cNvSpPr txBox="1"/>
          <p:nvPr/>
        </p:nvSpPr>
        <p:spPr>
          <a:xfrm>
            <a:off x="4114800" y="3362167"/>
            <a:ext cx="1814770" cy="1754326"/>
          </a:xfrm>
          <a:prstGeom prst="rect">
            <a:avLst/>
          </a:prstGeom>
          <a:solidFill>
            <a:schemeClr val="bg1">
              <a:lumMod val="95000"/>
            </a:schemeClr>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People who often use technology to cope are more likely to often avoid other </a:t>
            </a:r>
            <a:r>
              <a:rPr lang="en-US" sz="1200" dirty="0"/>
              <a:t>activities to stay </a:t>
            </a:r>
            <a:r>
              <a:rPr lang="en-US" sz="1200" dirty="0" smtClean="0"/>
              <a:t>online or neglect responsibilities  because of the Internet than those who don’t use technology to cope.</a:t>
            </a:r>
            <a:endParaRPr lang="en-US" sz="1200" dirty="0"/>
          </a:p>
        </p:txBody>
      </p:sp>
      <p:grpSp>
        <p:nvGrpSpPr>
          <p:cNvPr id="18" name="Group 37"/>
          <p:cNvGrpSpPr/>
          <p:nvPr/>
        </p:nvGrpSpPr>
        <p:grpSpPr>
          <a:xfrm>
            <a:off x="7207093" y="4576"/>
            <a:ext cx="622936" cy="616508"/>
            <a:chOff x="2245481" y="758709"/>
            <a:chExt cx="1271016" cy="1271016"/>
          </a:xfrm>
          <a:solidFill>
            <a:srgbClr val="009DD9"/>
          </a:solidFill>
        </p:grpSpPr>
        <p:sp>
          <p:nvSpPr>
            <p:cNvPr id="19" name="Oval 18"/>
            <p:cNvSpPr/>
            <p:nvPr/>
          </p:nvSpPr>
          <p:spPr>
            <a:xfrm>
              <a:off x="2245481" y="758709"/>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descr="6273_Icons_childrens_pharmacy_02_D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2420" y="1176586"/>
              <a:ext cx="757138" cy="435263"/>
            </a:xfrm>
            <a:prstGeom prst="rect">
              <a:avLst/>
            </a:prstGeom>
            <a:solidFill>
              <a:schemeClr val="accent2"/>
            </a:solidFill>
          </p:spPr>
        </p:pic>
      </p:grpSp>
      <p:grpSp>
        <p:nvGrpSpPr>
          <p:cNvPr id="27" name="Group 26"/>
          <p:cNvGrpSpPr/>
          <p:nvPr/>
        </p:nvGrpSpPr>
        <p:grpSpPr>
          <a:xfrm>
            <a:off x="7880089" y="-9587"/>
            <a:ext cx="635508" cy="635508"/>
            <a:chOff x="2166115" y="2959889"/>
            <a:chExt cx="1271016" cy="1271016"/>
          </a:xfrm>
        </p:grpSpPr>
        <p:sp>
          <p:nvSpPr>
            <p:cNvPr id="28" name="Oval 27"/>
            <p:cNvSpPr/>
            <p:nvPr/>
          </p:nvSpPr>
          <p:spPr>
            <a:xfrm>
              <a:off x="2166115" y="2959889"/>
              <a:ext cx="1271016" cy="1271016"/>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 name="Picture 28" descr="TechnologyAccess.emf"/>
            <p:cNvPicPr>
              <a:picLocks noChangeAspect="1"/>
            </p:cNvPicPr>
            <p:nvPr/>
          </p:nvPicPr>
          <p:blipFill>
            <a:blip r:embed="rId5" cstate="print"/>
            <a:stretch>
              <a:fillRect/>
            </a:stretch>
          </p:blipFill>
          <p:spPr>
            <a:xfrm>
              <a:off x="2351416" y="3311933"/>
              <a:ext cx="900415" cy="566928"/>
            </a:xfrm>
            <a:prstGeom prst="rect">
              <a:avLst/>
            </a:prstGeom>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3753964108"/>
              </p:ext>
            </p:extLst>
          </p:nvPr>
        </p:nvGraphicFramePr>
        <p:xfrm>
          <a:off x="1143000" y="2298030"/>
          <a:ext cx="75438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593725" y="457200"/>
            <a:ext cx="8166100" cy="571500"/>
          </a:xfrm>
        </p:spPr>
        <p:txBody>
          <a:bodyPr/>
          <a:lstStyle/>
          <a:p>
            <a:r>
              <a:rPr lang="en-US" dirty="0" smtClean="0"/>
              <a:t>Excessive use of the internet</a:t>
            </a:r>
            <a:endParaRPr lang="en-US" dirty="0"/>
          </a:p>
        </p:txBody>
      </p:sp>
      <p:sp>
        <p:nvSpPr>
          <p:cNvPr id="4" name="Text Placeholder 3"/>
          <p:cNvSpPr>
            <a:spLocks noGrp="1"/>
          </p:cNvSpPr>
          <p:nvPr>
            <p:ph type="body" idx="15"/>
          </p:nvPr>
        </p:nvSpPr>
        <p:spPr>
          <a:xfrm>
            <a:off x="594360" y="1061085"/>
            <a:ext cx="8160322" cy="315118"/>
          </a:xfrm>
        </p:spPr>
        <p:txBody>
          <a:bodyPr/>
          <a:lstStyle/>
          <a:p>
            <a:r>
              <a:rPr lang="en-US" sz="1600" dirty="0" smtClean="0"/>
              <a:t>Reports on </a:t>
            </a:r>
            <a:r>
              <a:rPr lang="en-US" sz="1600" u="sng" dirty="0" smtClean="0"/>
              <a:t>excessive</a:t>
            </a:r>
            <a:r>
              <a:rPr lang="en-US" sz="1600" dirty="0" smtClean="0"/>
              <a:t> Internet use in the past six months vary with a third saying they have often/very often used the Internet whereas two in ten say they never use it excessively.</a:t>
            </a:r>
            <a:endParaRPr lang="en-US" sz="1600" dirty="0"/>
          </a:p>
        </p:txBody>
      </p:sp>
      <p:sp>
        <p:nvSpPr>
          <p:cNvPr id="5" name="Text Placeholder 4"/>
          <p:cNvSpPr>
            <a:spLocks noGrp="1"/>
          </p:cNvSpPr>
          <p:nvPr>
            <p:ph type="body" idx="16"/>
          </p:nvPr>
        </p:nvSpPr>
        <p:spPr/>
        <p:txBody>
          <a:bodyPr/>
          <a:lstStyle/>
          <a:p>
            <a:r>
              <a:rPr lang="en-US" sz="900" b="1" u="sng" dirty="0" smtClean="0"/>
              <a:t>BASE: </a:t>
            </a:r>
            <a:r>
              <a:rPr lang="en-US" sz="900" b="1" u="sng" dirty="0"/>
              <a:t>ALL QUALIFIED RESPONDENTS (</a:t>
            </a:r>
            <a:r>
              <a:rPr lang="en-US" sz="900" b="1" u="sng" dirty="0" smtClean="0"/>
              <a:t>n=457) </a:t>
            </a:r>
            <a:endParaRPr lang="en-US" sz="900" dirty="0" smtClean="0"/>
          </a:p>
          <a:p>
            <a:r>
              <a:rPr lang="en-US" sz="900" b="1" dirty="0" smtClean="0"/>
              <a:t>Q12 </a:t>
            </a:r>
            <a:r>
              <a:rPr lang="en-US" sz="900" dirty="0" smtClean="0"/>
              <a:t> In the past six months, how often did you use the internet excessively?</a:t>
            </a:r>
          </a:p>
        </p:txBody>
      </p:sp>
      <p:sp>
        <p:nvSpPr>
          <p:cNvPr id="7" name="TextBox 6"/>
          <p:cNvSpPr txBox="1"/>
          <p:nvPr/>
        </p:nvSpPr>
        <p:spPr>
          <a:xfrm>
            <a:off x="990600" y="1752600"/>
            <a:ext cx="7086600" cy="307777"/>
          </a:xfrm>
          <a:prstGeom prst="rect">
            <a:avLst/>
          </a:prstGeom>
          <a:noFill/>
        </p:spPr>
        <p:txBody>
          <a:bodyPr wrap="square" rtlCol="0">
            <a:spAutoFit/>
          </a:bodyPr>
          <a:lstStyle/>
          <a:p>
            <a:pPr algn="ctr"/>
            <a:r>
              <a:rPr lang="en-US" sz="1400" dirty="0" smtClean="0">
                <a:latin typeface="+mj-lt"/>
              </a:rPr>
              <a:t>Use Of The Internet Excessively In The Past 6 Months</a:t>
            </a:r>
          </a:p>
        </p:txBody>
      </p:sp>
      <p:sp>
        <p:nvSpPr>
          <p:cNvPr id="8" name="Right Brace 7"/>
          <p:cNvSpPr/>
          <p:nvPr/>
        </p:nvSpPr>
        <p:spPr>
          <a:xfrm>
            <a:off x="5943600" y="2325577"/>
            <a:ext cx="304800" cy="1201398"/>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extBox 1"/>
          <p:cNvSpPr txBox="1"/>
          <p:nvPr/>
        </p:nvSpPr>
        <p:spPr>
          <a:xfrm>
            <a:off x="6248400" y="2731221"/>
            <a:ext cx="540533" cy="338554"/>
          </a:xfrm>
          <a:prstGeom prst="rect">
            <a:avLst/>
          </a:prstGeom>
          <a:noFill/>
        </p:spPr>
        <p:txBody>
          <a:bodyPr wrap="none" rtlCol="0">
            <a:spAutoFit/>
          </a:bodyPr>
          <a:lstStyle/>
          <a:p>
            <a:r>
              <a:rPr lang="en-US" sz="1600" dirty="0" smtClean="0">
                <a:latin typeface="+mn-lt"/>
              </a:rPr>
              <a:t>35%</a:t>
            </a:r>
            <a:endParaRPr lang="en-US" sz="1600" dirty="0">
              <a:latin typeface="+mn-lt"/>
            </a:endParaRPr>
          </a:p>
        </p:txBody>
      </p:sp>
      <p:sp>
        <p:nvSpPr>
          <p:cNvPr id="9" name="TextBox 8"/>
          <p:cNvSpPr txBox="1"/>
          <p:nvPr/>
        </p:nvSpPr>
        <p:spPr>
          <a:xfrm>
            <a:off x="457200" y="2048347"/>
            <a:ext cx="1967170" cy="1015663"/>
          </a:xfrm>
          <a:prstGeom prst="rect">
            <a:avLst/>
          </a:prstGeom>
          <a:solidFill>
            <a:schemeClr val="bg1">
              <a:lumMod val="95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Men with schizophrenia are more likely </a:t>
            </a:r>
            <a:r>
              <a:rPr lang="en-US" sz="1200" dirty="0" smtClean="0">
                <a:solidFill>
                  <a:schemeClr val="tx1"/>
                </a:solidFill>
              </a:rPr>
              <a:t>than women </a:t>
            </a:r>
            <a:r>
              <a:rPr lang="en-US" sz="1200" dirty="0" smtClean="0"/>
              <a:t>to have rarely/never used the Internet excessively in the past six months.</a:t>
            </a:r>
            <a:endParaRPr lang="en-US" sz="1200" dirty="0"/>
          </a:p>
        </p:txBody>
      </p:sp>
      <p:sp>
        <p:nvSpPr>
          <p:cNvPr id="10" name="TextBox 9"/>
          <p:cNvSpPr txBox="1"/>
          <p:nvPr/>
        </p:nvSpPr>
        <p:spPr>
          <a:xfrm>
            <a:off x="609600" y="3200400"/>
            <a:ext cx="1814770" cy="1200329"/>
          </a:xfrm>
          <a:prstGeom prst="rect">
            <a:avLst/>
          </a:prstGeom>
          <a:solidFill>
            <a:schemeClr val="bg1">
              <a:lumMod val="9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Younger people with schizophrenia (18-34) are more likely than those aged 35+ to say they have used the Internet excessively.</a:t>
            </a:r>
            <a:endParaRPr lang="en-US" sz="1200" dirty="0"/>
          </a:p>
        </p:txBody>
      </p:sp>
      <p:sp>
        <p:nvSpPr>
          <p:cNvPr id="11" name="TextBox 10"/>
          <p:cNvSpPr txBox="1"/>
          <p:nvPr/>
        </p:nvSpPr>
        <p:spPr>
          <a:xfrm>
            <a:off x="323603" y="4572000"/>
            <a:ext cx="2362200" cy="1015663"/>
          </a:xfrm>
          <a:prstGeom prst="rect">
            <a:avLst/>
          </a:prstGeom>
          <a:solidFill>
            <a:schemeClr val="bg1">
              <a:lumMod val="95000"/>
            </a:schemeClr>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People who often use technology to cope are more likely to have used the Internet excessively than those who do not use technology to cope.</a:t>
            </a:r>
            <a:endParaRPr lang="en-US" sz="1200" dirty="0"/>
          </a:p>
        </p:txBody>
      </p:sp>
      <p:grpSp>
        <p:nvGrpSpPr>
          <p:cNvPr id="13" name="Group 37"/>
          <p:cNvGrpSpPr/>
          <p:nvPr/>
        </p:nvGrpSpPr>
        <p:grpSpPr>
          <a:xfrm>
            <a:off x="7174003" y="-652"/>
            <a:ext cx="622936" cy="616508"/>
            <a:chOff x="2245481" y="758709"/>
            <a:chExt cx="1271016" cy="1271016"/>
          </a:xfrm>
          <a:solidFill>
            <a:srgbClr val="009DD9"/>
          </a:solidFill>
        </p:grpSpPr>
        <p:sp>
          <p:nvSpPr>
            <p:cNvPr id="14" name="Oval 13"/>
            <p:cNvSpPr/>
            <p:nvPr/>
          </p:nvSpPr>
          <p:spPr>
            <a:xfrm>
              <a:off x="2245481" y="758709"/>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6273_Icons_childrens_pharmacy_02_D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420" y="1176586"/>
              <a:ext cx="757138" cy="435263"/>
            </a:xfrm>
            <a:prstGeom prst="rect">
              <a:avLst/>
            </a:prstGeom>
            <a:solidFill>
              <a:schemeClr val="accent2"/>
            </a:solidFill>
          </p:spPr>
        </p:pic>
      </p:grpSp>
      <p:grpSp>
        <p:nvGrpSpPr>
          <p:cNvPr id="16" name="Group 15"/>
          <p:cNvGrpSpPr/>
          <p:nvPr/>
        </p:nvGrpSpPr>
        <p:grpSpPr>
          <a:xfrm>
            <a:off x="6459291" y="9330"/>
            <a:ext cx="635508" cy="613472"/>
            <a:chOff x="3276600" y="3276600"/>
            <a:chExt cx="1271016" cy="1271016"/>
          </a:xfrm>
        </p:grpSpPr>
        <p:sp>
          <p:nvSpPr>
            <p:cNvPr id="17" name="Oval 16"/>
            <p:cNvSpPr/>
            <p:nvPr/>
          </p:nvSpPr>
          <p:spPr>
            <a:xfrm>
              <a:off x="3276600" y="3276600"/>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male.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39303" y="3474911"/>
              <a:ext cx="345610" cy="874394"/>
            </a:xfrm>
            <a:prstGeom prst="rect">
              <a:avLst/>
            </a:prstGeom>
          </p:spPr>
        </p:pic>
      </p:grpSp>
      <p:grpSp>
        <p:nvGrpSpPr>
          <p:cNvPr id="22" name="Group 21"/>
          <p:cNvGrpSpPr/>
          <p:nvPr/>
        </p:nvGrpSpPr>
        <p:grpSpPr>
          <a:xfrm>
            <a:off x="7872618" y="11044"/>
            <a:ext cx="635508" cy="635508"/>
            <a:chOff x="2166115" y="2959889"/>
            <a:chExt cx="1271016" cy="1271016"/>
          </a:xfrm>
        </p:grpSpPr>
        <p:sp>
          <p:nvSpPr>
            <p:cNvPr id="23" name="Oval 22"/>
            <p:cNvSpPr/>
            <p:nvPr/>
          </p:nvSpPr>
          <p:spPr>
            <a:xfrm>
              <a:off x="2166115" y="2959889"/>
              <a:ext cx="1271016" cy="1271016"/>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TechnologyAccess.emf"/>
            <p:cNvPicPr>
              <a:picLocks noChangeAspect="1"/>
            </p:cNvPicPr>
            <p:nvPr/>
          </p:nvPicPr>
          <p:blipFill>
            <a:blip r:embed="rId5" cstate="print"/>
            <a:stretch>
              <a:fillRect/>
            </a:stretch>
          </p:blipFill>
          <p:spPr>
            <a:xfrm>
              <a:off x="2351416" y="3311933"/>
              <a:ext cx="900415" cy="566928"/>
            </a:xfrm>
            <a:prstGeom prst="rect">
              <a:avLst/>
            </a:prstGeom>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Schizophrenia and technology</a:t>
            </a:r>
            <a:endParaRPr lang="en-US" dirty="0"/>
          </a:p>
        </p:txBody>
      </p:sp>
    </p:spTree>
    <p:extLst>
      <p:ext uri="{BB962C8B-B14F-4D97-AF65-F5344CB8AC3E}">
        <p14:creationId xmlns:p14="http://schemas.microsoft.com/office/powerpoint/2010/main" val="2862677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3"/>
            <p:extLst>
              <p:ext uri="{D42A27DB-BD31-4B8C-83A1-F6EECF244321}">
                <p14:modId xmlns:p14="http://schemas.microsoft.com/office/powerpoint/2010/main" val="2330549311"/>
              </p:ext>
            </p:extLst>
          </p:nvPr>
        </p:nvGraphicFramePr>
        <p:xfrm>
          <a:off x="1071563" y="2405063"/>
          <a:ext cx="7615237" cy="346233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593725" y="904082"/>
            <a:ext cx="8166100" cy="571500"/>
          </a:xfrm>
        </p:spPr>
        <p:txBody>
          <a:bodyPr/>
          <a:lstStyle/>
          <a:p>
            <a:r>
              <a:rPr lang="en-US" dirty="0" smtClean="0"/>
              <a:t>Frequency of use of technology to cope with schizophrenia</a:t>
            </a:r>
            <a:endParaRPr lang="en-US" dirty="0"/>
          </a:p>
        </p:txBody>
      </p:sp>
      <p:sp>
        <p:nvSpPr>
          <p:cNvPr id="4" name="Text Placeholder 3"/>
          <p:cNvSpPr>
            <a:spLocks noGrp="1"/>
          </p:cNvSpPr>
          <p:nvPr>
            <p:ph type="body" idx="15"/>
          </p:nvPr>
        </p:nvSpPr>
        <p:spPr>
          <a:xfrm>
            <a:off x="594360" y="1513682"/>
            <a:ext cx="8160322" cy="315118"/>
          </a:xfrm>
        </p:spPr>
        <p:txBody>
          <a:bodyPr/>
          <a:lstStyle/>
          <a:p>
            <a:r>
              <a:rPr lang="en-US" sz="1600" dirty="0" smtClean="0"/>
              <a:t>More than one third say they use a computer, tablet, or cell/smartphone often/very often to help them cope with schizophrenia.</a:t>
            </a:r>
            <a:endParaRPr lang="en-US" sz="1600" dirty="0"/>
          </a:p>
        </p:txBody>
      </p:sp>
      <p:sp>
        <p:nvSpPr>
          <p:cNvPr id="5" name="Text Placeholder 4"/>
          <p:cNvSpPr>
            <a:spLocks noGrp="1"/>
          </p:cNvSpPr>
          <p:nvPr>
            <p:ph type="body" idx="16"/>
          </p:nvPr>
        </p:nvSpPr>
        <p:spPr/>
        <p:txBody>
          <a:bodyPr/>
          <a:lstStyle/>
          <a:p>
            <a:r>
              <a:rPr lang="en-US" sz="900" b="1" u="sng" dirty="0" smtClean="0"/>
              <a:t>BASE: </a:t>
            </a:r>
            <a:r>
              <a:rPr lang="en-US" sz="900" b="1" u="sng" dirty="0"/>
              <a:t>ALL QUALIFIED RESPONDENTS (</a:t>
            </a:r>
            <a:r>
              <a:rPr lang="en-US" sz="900" b="1" u="sng" dirty="0" smtClean="0"/>
              <a:t>n=457) </a:t>
            </a:r>
            <a:endParaRPr lang="en-US" sz="900" dirty="0" smtClean="0"/>
          </a:p>
          <a:p>
            <a:r>
              <a:rPr lang="en-US" sz="900" b="1" dirty="0" smtClean="0"/>
              <a:t>Q6 </a:t>
            </a:r>
            <a:r>
              <a:rPr lang="en-US" sz="900" dirty="0" smtClean="0"/>
              <a:t>Aside from telephone calls, how frequently do you use a computer, tablet or cell/smartphone to help you in coping with schizophrenia?</a:t>
            </a:r>
          </a:p>
        </p:txBody>
      </p:sp>
      <p:sp>
        <p:nvSpPr>
          <p:cNvPr id="7" name="TextBox 6"/>
          <p:cNvSpPr txBox="1"/>
          <p:nvPr/>
        </p:nvSpPr>
        <p:spPr>
          <a:xfrm>
            <a:off x="981075" y="2206823"/>
            <a:ext cx="7086600" cy="307777"/>
          </a:xfrm>
          <a:prstGeom prst="rect">
            <a:avLst/>
          </a:prstGeom>
          <a:noFill/>
        </p:spPr>
        <p:txBody>
          <a:bodyPr wrap="square" rtlCol="0">
            <a:spAutoFit/>
          </a:bodyPr>
          <a:lstStyle/>
          <a:p>
            <a:pPr algn="ctr"/>
            <a:r>
              <a:rPr lang="en-US" sz="1400" dirty="0" smtClean="0">
                <a:latin typeface="+mj-lt"/>
              </a:rPr>
              <a:t>Use Of Technology To Cope With Schizophrenia</a:t>
            </a:r>
          </a:p>
        </p:txBody>
      </p:sp>
      <p:sp>
        <p:nvSpPr>
          <p:cNvPr id="8" name="Right Brace 7"/>
          <p:cNvSpPr/>
          <p:nvPr/>
        </p:nvSpPr>
        <p:spPr>
          <a:xfrm>
            <a:off x="5324475" y="2567527"/>
            <a:ext cx="304800" cy="1133856"/>
          </a:xfrm>
          <a:prstGeom prst="rightBrace">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extBox 1"/>
          <p:cNvSpPr txBox="1"/>
          <p:nvPr/>
        </p:nvSpPr>
        <p:spPr>
          <a:xfrm>
            <a:off x="5575292" y="2954548"/>
            <a:ext cx="540533" cy="338554"/>
          </a:xfrm>
          <a:prstGeom prst="rect">
            <a:avLst/>
          </a:prstGeom>
          <a:noFill/>
        </p:spPr>
        <p:txBody>
          <a:bodyPr wrap="none" rtlCol="0">
            <a:spAutoFit/>
          </a:bodyPr>
          <a:lstStyle/>
          <a:p>
            <a:r>
              <a:rPr lang="en-US" sz="1600" dirty="0" smtClean="0">
                <a:latin typeface="+mn-lt"/>
              </a:rPr>
              <a:t>36%</a:t>
            </a:r>
            <a:endParaRPr lang="en-US" sz="1600" dirty="0">
              <a:latin typeface="+mn-lt"/>
            </a:endParaRPr>
          </a:p>
        </p:txBody>
      </p:sp>
      <p:sp>
        <p:nvSpPr>
          <p:cNvPr id="9" name="TextBox 8"/>
          <p:cNvSpPr txBox="1"/>
          <p:nvPr/>
        </p:nvSpPr>
        <p:spPr>
          <a:xfrm>
            <a:off x="6705600" y="3293102"/>
            <a:ext cx="1981200" cy="1200329"/>
          </a:xfrm>
          <a:prstGeom prst="rect">
            <a:avLst/>
          </a:prstGeom>
          <a:solidFill>
            <a:schemeClr val="bg1">
              <a:lumMod val="9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solidFill>
                  <a:schemeClr val="tx1"/>
                </a:solidFill>
              </a:rPr>
              <a:t>Those with schizophrenia aged 18-46 are more likely than their older counterparts (47-64) to use technology to help them cope with  schizophrenia.</a:t>
            </a:r>
            <a:endParaRPr lang="en-US" sz="1200" dirty="0">
              <a:solidFill>
                <a:schemeClr val="tx1"/>
              </a:solidFill>
            </a:endParaRPr>
          </a:p>
        </p:txBody>
      </p:sp>
      <p:grpSp>
        <p:nvGrpSpPr>
          <p:cNvPr id="10" name="Group 37"/>
          <p:cNvGrpSpPr/>
          <p:nvPr/>
        </p:nvGrpSpPr>
        <p:grpSpPr>
          <a:xfrm>
            <a:off x="7892227" y="0"/>
            <a:ext cx="622936" cy="616508"/>
            <a:chOff x="2245481" y="758709"/>
            <a:chExt cx="1271016" cy="1271016"/>
          </a:xfrm>
          <a:solidFill>
            <a:srgbClr val="009DD9"/>
          </a:solidFill>
        </p:grpSpPr>
        <p:sp>
          <p:nvSpPr>
            <p:cNvPr id="11" name="Oval 10"/>
            <p:cNvSpPr/>
            <p:nvPr/>
          </p:nvSpPr>
          <p:spPr>
            <a:xfrm>
              <a:off x="2245481" y="758709"/>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6273_Icons_childrens_pharmacy_02_D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420" y="1176586"/>
              <a:ext cx="757138" cy="435263"/>
            </a:xfrm>
            <a:prstGeom prst="rect">
              <a:avLst/>
            </a:prstGeom>
            <a:solidFill>
              <a:schemeClr val="accent2"/>
            </a:solidFill>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985997"/>
            <a:ext cx="8166100" cy="571500"/>
          </a:xfrm>
        </p:spPr>
        <p:txBody>
          <a:bodyPr/>
          <a:lstStyle/>
          <a:p>
            <a:r>
              <a:rPr lang="en-US" dirty="0" smtClean="0"/>
              <a:t>Use of technology when feeling well or experiencing symptoms</a:t>
            </a:r>
            <a:endParaRPr lang="en-US" dirty="0"/>
          </a:p>
        </p:txBody>
      </p:sp>
      <p:sp>
        <p:nvSpPr>
          <p:cNvPr id="5" name="Text Placeholder 4"/>
          <p:cNvSpPr>
            <a:spLocks noGrp="1"/>
          </p:cNvSpPr>
          <p:nvPr>
            <p:ph type="body" idx="13"/>
          </p:nvPr>
        </p:nvSpPr>
        <p:spPr>
          <a:xfrm>
            <a:off x="594360" y="1513682"/>
            <a:ext cx="8160322" cy="315118"/>
          </a:xfrm>
        </p:spPr>
        <p:txBody>
          <a:bodyPr/>
          <a:lstStyle/>
          <a:p>
            <a:r>
              <a:rPr lang="en-US" sz="1600" dirty="0" smtClean="0"/>
              <a:t>Those living with schizophrenia  are more likely to use technology often/very often to reach out to others when they are</a:t>
            </a:r>
            <a:r>
              <a:rPr lang="en-US" sz="1600" dirty="0" smtClean="0">
                <a:solidFill>
                  <a:srgbClr val="FF0000"/>
                </a:solidFill>
              </a:rPr>
              <a:t> </a:t>
            </a:r>
            <a:r>
              <a:rPr lang="en-US" sz="1600" dirty="0" smtClean="0"/>
              <a:t>feeling well than when they are experiencing many symptoms.</a:t>
            </a:r>
          </a:p>
        </p:txBody>
      </p:sp>
      <p:sp>
        <p:nvSpPr>
          <p:cNvPr id="10" name="Text Placeholder 9"/>
          <p:cNvSpPr>
            <a:spLocks noGrp="1"/>
          </p:cNvSpPr>
          <p:nvPr>
            <p:ph type="body" idx="15"/>
          </p:nvPr>
        </p:nvSpPr>
        <p:spPr/>
        <p:txBody>
          <a:bodyPr/>
          <a:lstStyle/>
          <a:p>
            <a:r>
              <a:rPr lang="en-US" b="1" u="sng" dirty="0"/>
              <a:t>BASE ALL QUALIFIED RESPONDENTS </a:t>
            </a:r>
            <a:r>
              <a:rPr lang="en-US" b="1" u="sng" dirty="0" smtClean="0"/>
              <a:t>(n=457)</a:t>
            </a:r>
            <a:endParaRPr lang="en-US" dirty="0"/>
          </a:p>
          <a:p>
            <a:r>
              <a:rPr lang="en-US" b="1" dirty="0"/>
              <a:t>Q9 </a:t>
            </a:r>
            <a:r>
              <a:rPr lang="en-US" dirty="0"/>
              <a:t>When you are experiencing many symptoms, how often do you use technology such as smartphones, laptops, tablets, computers or similar devices to communicate with people using video chatting, text messaging, etc.? Please do not include time spent on regular telephone calls</a:t>
            </a:r>
            <a:r>
              <a:rPr lang="en-US" dirty="0" smtClean="0"/>
              <a:t>.</a:t>
            </a:r>
          </a:p>
          <a:p>
            <a:r>
              <a:rPr lang="en-US" b="1" u="sng" dirty="0"/>
              <a:t>BASE: ALL QUALIFIED </a:t>
            </a:r>
            <a:r>
              <a:rPr lang="en-US" b="1" u="sng" dirty="0" smtClean="0"/>
              <a:t>RESPONDENTS (n=457)</a:t>
            </a:r>
            <a:endParaRPr lang="en-US" dirty="0"/>
          </a:p>
          <a:p>
            <a:r>
              <a:rPr lang="en-US" b="1" dirty="0"/>
              <a:t>Q9a </a:t>
            </a:r>
            <a:r>
              <a:rPr lang="en-US" dirty="0"/>
              <a:t>When you are feeling well, (i.e., not experiencing many symptoms) how often do you engage with technology? Please think of time spent on a cell/smartphone, the internet, video chatting, text messaging, etc. Please do not include time spent on regular telephone calls</a:t>
            </a:r>
            <a:r>
              <a:rPr lang="en-US" dirty="0" smtClean="0"/>
              <a:t>.</a:t>
            </a:r>
            <a:endParaRPr lang="en-US" dirty="0"/>
          </a:p>
        </p:txBody>
      </p:sp>
      <p:sp>
        <p:nvSpPr>
          <p:cNvPr id="7" name="TextBox 6"/>
          <p:cNvSpPr txBox="1"/>
          <p:nvPr/>
        </p:nvSpPr>
        <p:spPr>
          <a:xfrm>
            <a:off x="2667000" y="2435423"/>
            <a:ext cx="4267200" cy="307777"/>
          </a:xfrm>
          <a:prstGeom prst="rect">
            <a:avLst/>
          </a:prstGeom>
          <a:noFill/>
        </p:spPr>
        <p:txBody>
          <a:bodyPr wrap="square" rtlCol="0">
            <a:spAutoFit/>
          </a:bodyPr>
          <a:lstStyle/>
          <a:p>
            <a:pPr algn="ctr"/>
            <a:r>
              <a:rPr lang="en-US" sz="1400" dirty="0" smtClean="0">
                <a:latin typeface="+mj-lt"/>
              </a:rPr>
              <a:t>Use Of Technology To Communicate With People</a:t>
            </a:r>
          </a:p>
        </p:txBody>
      </p:sp>
      <p:graphicFrame>
        <p:nvGraphicFramePr>
          <p:cNvPr id="19" name="Chart 18"/>
          <p:cNvGraphicFramePr/>
          <p:nvPr>
            <p:extLst>
              <p:ext uri="{D42A27DB-BD31-4B8C-83A1-F6EECF244321}">
                <p14:modId xmlns:p14="http://schemas.microsoft.com/office/powerpoint/2010/main" val="1496791575"/>
              </p:ext>
            </p:extLst>
          </p:nvPr>
        </p:nvGraphicFramePr>
        <p:xfrm>
          <a:off x="1143000" y="2514600"/>
          <a:ext cx="58674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719630" y="2747359"/>
            <a:ext cx="1967170" cy="1384995"/>
          </a:xfrm>
          <a:prstGeom prst="rect">
            <a:avLst/>
          </a:prstGeom>
          <a:solidFill>
            <a:schemeClr val="bg1">
              <a:lumMod val="95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Men with schizophrenia are more likely than women to never use technology </a:t>
            </a:r>
            <a:r>
              <a:rPr lang="en-US" sz="1200" dirty="0" smtClean="0">
                <a:solidFill>
                  <a:schemeClr val="tx1"/>
                </a:solidFill>
              </a:rPr>
              <a:t>to reach out to other people </a:t>
            </a:r>
            <a:r>
              <a:rPr lang="en-US" sz="1200" dirty="0" smtClean="0"/>
              <a:t>when they are experiencing many symptoms (35% vs. 23</a:t>
            </a:r>
            <a:r>
              <a:rPr lang="en-US" sz="1200" dirty="0" smtClean="0">
                <a:solidFill>
                  <a:schemeClr val="tx1"/>
                </a:solidFill>
              </a:rPr>
              <a:t>%).</a:t>
            </a:r>
            <a:endParaRPr lang="en-US" sz="1200" dirty="0">
              <a:solidFill>
                <a:schemeClr val="tx1"/>
              </a:solidFill>
            </a:endParaRPr>
          </a:p>
        </p:txBody>
      </p:sp>
      <p:sp>
        <p:nvSpPr>
          <p:cNvPr id="9" name="TextBox 8"/>
          <p:cNvSpPr txBox="1"/>
          <p:nvPr/>
        </p:nvSpPr>
        <p:spPr>
          <a:xfrm>
            <a:off x="6705600" y="4267200"/>
            <a:ext cx="2195770" cy="1384995"/>
          </a:xfrm>
          <a:prstGeom prst="rect">
            <a:avLst/>
          </a:prstGeom>
          <a:solidFill>
            <a:schemeClr val="bg1">
              <a:lumMod val="9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Younger people with schizophrenia aged 18-34 are more likely than those aged 47-64 to use technology </a:t>
            </a:r>
            <a:r>
              <a:rPr lang="en-US" sz="1200" dirty="0" smtClean="0">
                <a:solidFill>
                  <a:schemeClr val="tx1"/>
                </a:solidFill>
              </a:rPr>
              <a:t>often to communicate with others </a:t>
            </a:r>
            <a:r>
              <a:rPr lang="en-US" sz="1200" dirty="0" smtClean="0"/>
              <a:t>when experiencing many symptoms (40% vs. 22%).</a:t>
            </a:r>
            <a:endParaRPr lang="en-US" sz="1200" dirty="0"/>
          </a:p>
        </p:txBody>
      </p:sp>
      <p:grpSp>
        <p:nvGrpSpPr>
          <p:cNvPr id="11" name="Group 37"/>
          <p:cNvGrpSpPr/>
          <p:nvPr/>
        </p:nvGrpSpPr>
        <p:grpSpPr>
          <a:xfrm>
            <a:off x="7885303" y="4950"/>
            <a:ext cx="622936" cy="616508"/>
            <a:chOff x="2245481" y="758709"/>
            <a:chExt cx="1271016" cy="1271016"/>
          </a:xfrm>
          <a:solidFill>
            <a:srgbClr val="009DD9"/>
          </a:solidFill>
        </p:grpSpPr>
        <p:sp>
          <p:nvSpPr>
            <p:cNvPr id="12" name="Oval 11"/>
            <p:cNvSpPr/>
            <p:nvPr/>
          </p:nvSpPr>
          <p:spPr>
            <a:xfrm>
              <a:off x="2245481" y="758709"/>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6273_Icons_childrens_pharmacy_02_D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420" y="1176586"/>
              <a:ext cx="757138" cy="435263"/>
            </a:xfrm>
            <a:prstGeom prst="rect">
              <a:avLst/>
            </a:prstGeom>
            <a:solidFill>
              <a:schemeClr val="accent2"/>
            </a:solidFill>
          </p:spPr>
        </p:pic>
      </p:grpSp>
      <p:grpSp>
        <p:nvGrpSpPr>
          <p:cNvPr id="14" name="Group 13"/>
          <p:cNvGrpSpPr/>
          <p:nvPr/>
        </p:nvGrpSpPr>
        <p:grpSpPr>
          <a:xfrm>
            <a:off x="7187476" y="4950"/>
            <a:ext cx="635508" cy="613472"/>
            <a:chOff x="3276600" y="3276600"/>
            <a:chExt cx="1271016" cy="1271016"/>
          </a:xfrm>
        </p:grpSpPr>
        <p:sp>
          <p:nvSpPr>
            <p:cNvPr id="15" name="Oval 14"/>
            <p:cNvSpPr/>
            <p:nvPr/>
          </p:nvSpPr>
          <p:spPr>
            <a:xfrm>
              <a:off x="3276600" y="3276600"/>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descr="male.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39303" y="3474911"/>
              <a:ext cx="345610" cy="874394"/>
            </a:xfrm>
            <a:prstGeom prst="rect">
              <a:avLst/>
            </a:prstGeom>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3"/>
            <p:extLst>
              <p:ext uri="{D42A27DB-BD31-4B8C-83A1-F6EECF244321}">
                <p14:modId xmlns:p14="http://schemas.microsoft.com/office/powerpoint/2010/main" val="2542484589"/>
              </p:ext>
            </p:extLst>
          </p:nvPr>
        </p:nvGraphicFramePr>
        <p:xfrm>
          <a:off x="304800" y="2405063"/>
          <a:ext cx="7772400" cy="361473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381000" y="2514600"/>
            <a:ext cx="8610600" cy="381000"/>
          </a:xfrm>
          <a:prstGeom prst="rect">
            <a:avLst/>
          </a:prstGeom>
          <a:solidFill>
            <a:schemeClr val="accent5">
              <a:alpha val="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593725" y="457200"/>
            <a:ext cx="8166100" cy="571500"/>
          </a:xfrm>
        </p:spPr>
        <p:txBody>
          <a:bodyPr/>
          <a:lstStyle/>
          <a:p>
            <a:r>
              <a:rPr lang="en-US" dirty="0" smtClean="0"/>
              <a:t>Use of technology for activities</a:t>
            </a:r>
            <a:endParaRPr lang="en-US" dirty="0"/>
          </a:p>
        </p:txBody>
      </p:sp>
      <p:sp>
        <p:nvSpPr>
          <p:cNvPr id="4" name="Text Placeholder 3"/>
          <p:cNvSpPr>
            <a:spLocks noGrp="1"/>
          </p:cNvSpPr>
          <p:nvPr>
            <p:ph type="body" idx="15"/>
          </p:nvPr>
        </p:nvSpPr>
        <p:spPr>
          <a:xfrm>
            <a:off x="594360" y="1061085"/>
            <a:ext cx="8160322" cy="315118"/>
          </a:xfrm>
        </p:spPr>
        <p:txBody>
          <a:bodyPr/>
          <a:lstStyle/>
          <a:p>
            <a:r>
              <a:rPr lang="en-US" sz="1600" dirty="0" smtClean="0"/>
              <a:t>Four in ten with living with schizophrenia use a computer, tablet, or cell/smartphone often/very often to listen to music/audio files to help block or manage voices, while a quarter use these devices to identify coping strategies.</a:t>
            </a:r>
            <a:endParaRPr lang="en-US" sz="1600" dirty="0"/>
          </a:p>
        </p:txBody>
      </p:sp>
      <p:sp>
        <p:nvSpPr>
          <p:cNvPr id="5" name="Text Placeholder 4"/>
          <p:cNvSpPr>
            <a:spLocks noGrp="1"/>
          </p:cNvSpPr>
          <p:nvPr>
            <p:ph type="body" idx="16"/>
          </p:nvPr>
        </p:nvSpPr>
        <p:spPr/>
        <p:txBody>
          <a:bodyPr/>
          <a:lstStyle/>
          <a:p>
            <a:r>
              <a:rPr lang="en-US" sz="900" b="1" u="sng" dirty="0" smtClean="0"/>
              <a:t>BASE: </a:t>
            </a:r>
            <a:r>
              <a:rPr lang="en-US" sz="900" b="1" u="sng" dirty="0"/>
              <a:t>ALL QUALIFIED RESPONDENTS (</a:t>
            </a:r>
            <a:r>
              <a:rPr lang="en-US" sz="900" b="1" u="sng" dirty="0" smtClean="0"/>
              <a:t>n=457)</a:t>
            </a:r>
            <a:endParaRPr lang="en-US" sz="900" dirty="0" smtClean="0"/>
          </a:p>
          <a:p>
            <a:r>
              <a:rPr lang="en-US" sz="900" b="1" dirty="0" smtClean="0"/>
              <a:t>Q4 </a:t>
            </a:r>
            <a:r>
              <a:rPr lang="en-US" sz="900" dirty="0" smtClean="0"/>
              <a:t>Aside from telephone calls, how frequently do you use a computer, tablet or cell/smartphone to do the following?</a:t>
            </a:r>
          </a:p>
        </p:txBody>
      </p:sp>
      <p:sp>
        <p:nvSpPr>
          <p:cNvPr id="7" name="TextBox 6"/>
          <p:cNvSpPr txBox="1"/>
          <p:nvPr/>
        </p:nvSpPr>
        <p:spPr>
          <a:xfrm>
            <a:off x="914400" y="2022157"/>
            <a:ext cx="7086600" cy="492443"/>
          </a:xfrm>
          <a:prstGeom prst="rect">
            <a:avLst/>
          </a:prstGeom>
          <a:noFill/>
        </p:spPr>
        <p:txBody>
          <a:bodyPr wrap="square" rtlCol="0">
            <a:spAutoFit/>
          </a:bodyPr>
          <a:lstStyle/>
          <a:p>
            <a:pPr algn="ctr"/>
            <a:r>
              <a:rPr lang="en-US" sz="1400" dirty="0" smtClean="0">
                <a:latin typeface="+mj-lt"/>
              </a:rPr>
              <a:t>% Who Use Technology To Do The Following</a:t>
            </a:r>
          </a:p>
          <a:p>
            <a:pPr algn="ctr"/>
            <a:r>
              <a:rPr lang="en-US" sz="1200" dirty="0" smtClean="0">
                <a:latin typeface="+mj-lt"/>
              </a:rPr>
              <a:t>Top 2 Box</a:t>
            </a:r>
            <a:endParaRPr lang="en-US" sz="1200" dirty="0">
              <a:latin typeface="+mj-lt"/>
            </a:endParaRPr>
          </a:p>
        </p:txBody>
      </p:sp>
      <p:graphicFrame>
        <p:nvGraphicFramePr>
          <p:cNvPr id="8" name="Table 7"/>
          <p:cNvGraphicFramePr>
            <a:graphicFrameLocks noGrp="1"/>
          </p:cNvGraphicFramePr>
          <p:nvPr>
            <p:extLst>
              <p:ext uri="{D42A27DB-BD31-4B8C-83A1-F6EECF244321}">
                <p14:modId xmlns:p14="http://schemas.microsoft.com/office/powerpoint/2010/main" val="1226102571"/>
              </p:ext>
            </p:extLst>
          </p:nvPr>
        </p:nvGraphicFramePr>
        <p:xfrm>
          <a:off x="6324600" y="1981200"/>
          <a:ext cx="1266825" cy="3657608"/>
        </p:xfrm>
        <a:graphic>
          <a:graphicData uri="http://schemas.openxmlformats.org/drawingml/2006/table">
            <a:tbl>
              <a:tblPr>
                <a:tableStyleId>{2D5ABB26-0587-4C30-8999-92F81FD0307C}</a:tableStyleId>
              </a:tblPr>
              <a:tblGrid>
                <a:gridCol w="1266825"/>
              </a:tblGrid>
              <a:tr h="644511">
                <a:tc>
                  <a:txBody>
                    <a:bodyPr/>
                    <a:lstStyle/>
                    <a:p>
                      <a:pPr algn="ctr">
                        <a:spcBef>
                          <a:spcPts val="0"/>
                        </a:spcBef>
                      </a:pPr>
                      <a:r>
                        <a:rPr lang="en-US" sz="1100" dirty="0" smtClean="0">
                          <a:solidFill>
                            <a:schemeClr val="accent5"/>
                          </a:solidFill>
                        </a:rPr>
                        <a:t>Top 2 Box</a:t>
                      </a:r>
                    </a:p>
                    <a:p>
                      <a:pPr algn="ctr">
                        <a:spcBef>
                          <a:spcPts val="0"/>
                        </a:spcBef>
                      </a:pPr>
                      <a:r>
                        <a:rPr lang="en-US" sz="1100" dirty="0" smtClean="0">
                          <a:solidFill>
                            <a:schemeClr val="accent5"/>
                          </a:solidFill>
                        </a:rPr>
                        <a:t>(Very often/Often)</a:t>
                      </a:r>
                      <a:endParaRPr lang="en-US" sz="1100" dirty="0">
                        <a:solidFill>
                          <a:schemeClr val="accent5"/>
                        </a:solidFill>
                      </a:endParaRPr>
                    </a:p>
                  </a:txBody>
                  <a:tcPr>
                    <a:noFill/>
                  </a:tcPr>
                </a:tc>
              </a:tr>
              <a:tr h="177241">
                <a:tc>
                  <a:txBody>
                    <a:bodyPr/>
                    <a:lstStyle/>
                    <a:p>
                      <a:pPr marL="0" algn="ctr" defTabSz="457200" rtl="0" eaLnBrk="1" fontAlgn="b" latinLnBrk="0" hangingPunct="1"/>
                      <a:r>
                        <a:rPr lang="en-US" sz="1100" b="0" i="0" u="none" strike="noStrike" kern="1200" dirty="0">
                          <a:solidFill>
                            <a:schemeClr val="accent5"/>
                          </a:solidFill>
                          <a:latin typeface="+mn-lt"/>
                          <a:ea typeface="+mn-ea"/>
                          <a:cs typeface="+mn-cs"/>
                        </a:rPr>
                        <a:t>42%</a:t>
                      </a:r>
                    </a:p>
                  </a:txBody>
                  <a:tcPr marL="0" marR="0" marT="0" marB="0" anchor="b">
                    <a:noFill/>
                  </a:tcPr>
                </a:tc>
              </a:tr>
              <a:tr h="177241">
                <a:tc>
                  <a:txBody>
                    <a:bodyPr/>
                    <a:lstStyle/>
                    <a:p>
                      <a:pPr marL="0" algn="ctr" defTabSz="457200" rtl="0" eaLnBrk="1" fontAlgn="b" latinLnBrk="0" hangingPunct="1"/>
                      <a:endParaRPr lang="en-US" sz="1100" b="0" i="0" u="none" strike="noStrike" kern="1200" dirty="0">
                        <a:solidFill>
                          <a:schemeClr val="accent5"/>
                        </a:solidFill>
                        <a:latin typeface="+mn-lt"/>
                        <a:ea typeface="+mn-ea"/>
                        <a:cs typeface="+mn-cs"/>
                      </a:endParaRPr>
                    </a:p>
                  </a:txBody>
                  <a:tcPr marL="0" marR="0" marT="0" marB="0" anchor="b">
                    <a:noFill/>
                  </a:tcPr>
                </a:tc>
              </a:tr>
              <a:tr h="177241">
                <a:tc>
                  <a:txBody>
                    <a:bodyPr/>
                    <a:lstStyle/>
                    <a:p>
                      <a:pPr marL="0" algn="ctr" defTabSz="457200" rtl="0" eaLnBrk="1" fontAlgn="b" latinLnBrk="0" hangingPunct="1"/>
                      <a:r>
                        <a:rPr lang="en-US" sz="1100" b="0" i="0" u="none" strike="noStrike" kern="1200" dirty="0">
                          <a:solidFill>
                            <a:schemeClr val="accent5"/>
                          </a:solidFill>
                          <a:latin typeface="+mn-lt"/>
                          <a:ea typeface="+mn-ea"/>
                          <a:cs typeface="+mn-cs"/>
                        </a:rPr>
                        <a:t>38%</a:t>
                      </a:r>
                    </a:p>
                  </a:txBody>
                  <a:tcPr marL="0" marR="0" marT="0" marB="0" anchor="b">
                    <a:noFill/>
                  </a:tcPr>
                </a:tc>
              </a:tr>
              <a:tr h="177241">
                <a:tc>
                  <a:txBody>
                    <a:bodyPr/>
                    <a:lstStyle/>
                    <a:p>
                      <a:pPr marL="0" algn="ctr" defTabSz="457200" rtl="0" eaLnBrk="1" fontAlgn="b" latinLnBrk="0" hangingPunct="1"/>
                      <a:endParaRPr lang="en-US" sz="1100" b="0" i="0" u="none" strike="noStrike" kern="1200" dirty="0">
                        <a:solidFill>
                          <a:schemeClr val="accent5"/>
                        </a:solidFill>
                        <a:latin typeface="+mn-lt"/>
                        <a:ea typeface="+mn-ea"/>
                        <a:cs typeface="+mn-cs"/>
                      </a:endParaRPr>
                    </a:p>
                  </a:txBody>
                  <a:tcPr marL="0" marR="0" marT="0" marB="0" anchor="b">
                    <a:noFill/>
                  </a:tcPr>
                </a:tc>
              </a:tr>
              <a:tr h="177241">
                <a:tc>
                  <a:txBody>
                    <a:bodyPr/>
                    <a:lstStyle/>
                    <a:p>
                      <a:pPr marL="0" algn="ctr" defTabSz="457200" rtl="0" eaLnBrk="1" fontAlgn="b" latinLnBrk="0" hangingPunct="1"/>
                      <a:r>
                        <a:rPr lang="en-US" sz="1100" b="0" i="0" u="none" strike="noStrike" kern="1200" dirty="0">
                          <a:solidFill>
                            <a:schemeClr val="accent5"/>
                          </a:solidFill>
                          <a:latin typeface="+mn-lt"/>
                          <a:ea typeface="+mn-ea"/>
                          <a:cs typeface="+mn-cs"/>
                        </a:rPr>
                        <a:t>37%</a:t>
                      </a:r>
                    </a:p>
                  </a:txBody>
                  <a:tcPr marL="0" marR="0" marT="0" marB="0" anchor="b">
                    <a:noFill/>
                  </a:tcPr>
                </a:tc>
              </a:tr>
              <a:tr h="177241">
                <a:tc>
                  <a:txBody>
                    <a:bodyPr/>
                    <a:lstStyle/>
                    <a:p>
                      <a:pPr marL="0" algn="ctr" defTabSz="457200" rtl="0" eaLnBrk="1" fontAlgn="b" latinLnBrk="0" hangingPunct="1"/>
                      <a:endParaRPr lang="en-US" sz="1100" b="0" i="0" u="none" strike="noStrike" kern="1200" dirty="0">
                        <a:solidFill>
                          <a:schemeClr val="accent5"/>
                        </a:solidFill>
                        <a:latin typeface="+mn-lt"/>
                        <a:ea typeface="+mn-ea"/>
                        <a:cs typeface="+mn-cs"/>
                      </a:endParaRPr>
                    </a:p>
                  </a:txBody>
                  <a:tcPr marL="0" marR="0" marT="0" marB="0" anchor="b">
                    <a:noFill/>
                  </a:tcPr>
                </a:tc>
              </a:tr>
              <a:tr h="177241">
                <a:tc>
                  <a:txBody>
                    <a:bodyPr/>
                    <a:lstStyle/>
                    <a:p>
                      <a:pPr marL="0" algn="ctr" defTabSz="457200" rtl="0" eaLnBrk="1" fontAlgn="b" latinLnBrk="0" hangingPunct="1"/>
                      <a:r>
                        <a:rPr lang="en-US" sz="1100" b="0" i="0" u="none" strike="noStrike" kern="1200" dirty="0">
                          <a:solidFill>
                            <a:schemeClr val="accent5"/>
                          </a:solidFill>
                          <a:latin typeface="+mn-lt"/>
                          <a:ea typeface="+mn-ea"/>
                          <a:cs typeface="+mn-cs"/>
                        </a:rPr>
                        <a:t>32%</a:t>
                      </a:r>
                    </a:p>
                  </a:txBody>
                  <a:tcPr marL="0" marR="0" marT="0" marB="0" anchor="b">
                    <a:noFill/>
                  </a:tcPr>
                </a:tc>
              </a:tr>
              <a:tr h="177241">
                <a:tc>
                  <a:txBody>
                    <a:bodyPr/>
                    <a:lstStyle/>
                    <a:p>
                      <a:pPr marL="0" algn="ctr" defTabSz="457200" rtl="0" eaLnBrk="1" fontAlgn="b" latinLnBrk="0" hangingPunct="1"/>
                      <a:endParaRPr lang="en-US" sz="1100" b="0" i="0" u="none" strike="noStrike" kern="1200" dirty="0">
                        <a:solidFill>
                          <a:schemeClr val="accent5"/>
                        </a:solidFill>
                        <a:latin typeface="+mn-lt"/>
                        <a:ea typeface="+mn-ea"/>
                        <a:cs typeface="+mn-cs"/>
                      </a:endParaRPr>
                    </a:p>
                  </a:txBody>
                  <a:tcPr marL="0" marR="0" marT="0" marB="0" anchor="b">
                    <a:noFill/>
                  </a:tcPr>
                </a:tc>
              </a:tr>
              <a:tr h="177241">
                <a:tc>
                  <a:txBody>
                    <a:bodyPr/>
                    <a:lstStyle/>
                    <a:p>
                      <a:pPr marL="0" algn="ctr" defTabSz="457200" rtl="0" eaLnBrk="1" fontAlgn="b" latinLnBrk="0" hangingPunct="1"/>
                      <a:r>
                        <a:rPr lang="en-US" sz="1100" b="0" i="0" u="none" strike="noStrike" kern="1200" dirty="0">
                          <a:solidFill>
                            <a:schemeClr val="accent5"/>
                          </a:solidFill>
                          <a:latin typeface="+mn-lt"/>
                          <a:ea typeface="+mn-ea"/>
                          <a:cs typeface="+mn-cs"/>
                        </a:rPr>
                        <a:t>28%</a:t>
                      </a:r>
                    </a:p>
                  </a:txBody>
                  <a:tcPr marL="0" marR="0" marT="0" marB="0" anchor="b">
                    <a:noFill/>
                  </a:tcPr>
                </a:tc>
              </a:tr>
              <a:tr h="177241">
                <a:tc>
                  <a:txBody>
                    <a:bodyPr/>
                    <a:lstStyle/>
                    <a:p>
                      <a:pPr marL="0" algn="ctr" defTabSz="457200" rtl="0" eaLnBrk="1" fontAlgn="b" latinLnBrk="0" hangingPunct="1"/>
                      <a:endParaRPr lang="en-US" sz="1100" b="0" i="0" u="none" strike="noStrike" kern="1200" dirty="0">
                        <a:solidFill>
                          <a:schemeClr val="accent5"/>
                        </a:solidFill>
                        <a:latin typeface="+mn-lt"/>
                        <a:ea typeface="+mn-ea"/>
                        <a:cs typeface="+mn-cs"/>
                      </a:endParaRPr>
                    </a:p>
                  </a:txBody>
                  <a:tcPr marL="0" marR="0" marT="0" marB="0" anchor="b">
                    <a:noFill/>
                  </a:tcPr>
                </a:tc>
              </a:tr>
              <a:tr h="177241">
                <a:tc>
                  <a:txBody>
                    <a:bodyPr/>
                    <a:lstStyle/>
                    <a:p>
                      <a:pPr marL="0" algn="ctr" defTabSz="457200" rtl="0" eaLnBrk="1" fontAlgn="b" latinLnBrk="0" hangingPunct="1"/>
                      <a:r>
                        <a:rPr lang="en-US" sz="1100" b="0" i="0" u="none" strike="noStrike" kern="1200" dirty="0">
                          <a:solidFill>
                            <a:schemeClr val="accent5"/>
                          </a:solidFill>
                          <a:latin typeface="+mn-lt"/>
                          <a:ea typeface="+mn-ea"/>
                          <a:cs typeface="+mn-cs"/>
                        </a:rPr>
                        <a:t>26%</a:t>
                      </a:r>
                    </a:p>
                  </a:txBody>
                  <a:tcPr marL="0" marR="0" marT="0" marB="0" anchor="b">
                    <a:noFill/>
                  </a:tcPr>
                </a:tc>
              </a:tr>
              <a:tr h="177241">
                <a:tc>
                  <a:txBody>
                    <a:bodyPr/>
                    <a:lstStyle/>
                    <a:p>
                      <a:pPr marL="0" algn="ctr" defTabSz="457200" rtl="0" eaLnBrk="1" fontAlgn="b" latinLnBrk="0" hangingPunct="1"/>
                      <a:endParaRPr lang="en-US" sz="1100" b="0" i="0" u="none" strike="noStrike" kern="1200" dirty="0">
                        <a:solidFill>
                          <a:schemeClr val="accent5"/>
                        </a:solidFill>
                        <a:latin typeface="+mn-lt"/>
                        <a:ea typeface="+mn-ea"/>
                        <a:cs typeface="+mn-cs"/>
                      </a:endParaRPr>
                    </a:p>
                  </a:txBody>
                  <a:tcPr marL="0" marR="0" marT="0" marB="0" anchor="b">
                    <a:noFill/>
                  </a:tcPr>
                </a:tc>
              </a:tr>
              <a:tr h="177241">
                <a:tc>
                  <a:txBody>
                    <a:bodyPr/>
                    <a:lstStyle/>
                    <a:p>
                      <a:pPr marL="0" algn="ctr" defTabSz="457200" rtl="0" eaLnBrk="1" fontAlgn="b" latinLnBrk="0" hangingPunct="1"/>
                      <a:r>
                        <a:rPr lang="en-US" sz="1100" b="0" i="0" u="none" strike="noStrike" kern="1200" dirty="0">
                          <a:solidFill>
                            <a:schemeClr val="accent5"/>
                          </a:solidFill>
                          <a:latin typeface="+mn-lt"/>
                          <a:ea typeface="+mn-ea"/>
                          <a:cs typeface="+mn-cs"/>
                        </a:rPr>
                        <a:t>26%</a:t>
                      </a:r>
                    </a:p>
                  </a:txBody>
                  <a:tcPr marL="0" marR="0" marT="0" marB="0" anchor="b">
                    <a:noFill/>
                  </a:tcPr>
                </a:tc>
              </a:tr>
              <a:tr h="177241">
                <a:tc>
                  <a:txBody>
                    <a:bodyPr/>
                    <a:lstStyle/>
                    <a:p>
                      <a:pPr marL="0" algn="ctr" defTabSz="457200" rtl="0" eaLnBrk="1" fontAlgn="b" latinLnBrk="0" hangingPunct="1"/>
                      <a:endParaRPr lang="en-US" sz="1100" b="0" i="0" u="none" strike="noStrike" kern="1200" dirty="0">
                        <a:solidFill>
                          <a:schemeClr val="accent5"/>
                        </a:solidFill>
                        <a:latin typeface="+mn-lt"/>
                        <a:ea typeface="+mn-ea"/>
                        <a:cs typeface="+mn-cs"/>
                      </a:endParaRPr>
                    </a:p>
                  </a:txBody>
                  <a:tcPr marL="0" marR="0" marT="0" marB="0" anchor="b">
                    <a:noFill/>
                  </a:tcPr>
                </a:tc>
              </a:tr>
              <a:tr h="177241">
                <a:tc>
                  <a:txBody>
                    <a:bodyPr/>
                    <a:lstStyle/>
                    <a:p>
                      <a:pPr marL="0" algn="ctr" defTabSz="457200" rtl="0" eaLnBrk="1" fontAlgn="b" latinLnBrk="0" hangingPunct="1"/>
                      <a:r>
                        <a:rPr lang="en-US" sz="1100" b="0" i="0" u="none" strike="noStrike" kern="1200" dirty="0">
                          <a:solidFill>
                            <a:schemeClr val="accent5"/>
                          </a:solidFill>
                          <a:latin typeface="+mn-lt"/>
                          <a:ea typeface="+mn-ea"/>
                          <a:cs typeface="+mn-cs"/>
                        </a:rPr>
                        <a:t>25%</a:t>
                      </a:r>
                    </a:p>
                  </a:txBody>
                  <a:tcPr marL="0" marR="0" marT="0" marB="0" anchor="b">
                    <a:noFill/>
                  </a:tcPr>
                </a:tc>
              </a:tr>
              <a:tr h="177241">
                <a:tc>
                  <a:txBody>
                    <a:bodyPr/>
                    <a:lstStyle/>
                    <a:p>
                      <a:pPr marL="0" algn="ctr" defTabSz="457200" rtl="0" eaLnBrk="1" fontAlgn="b" latinLnBrk="0" hangingPunct="1"/>
                      <a:endParaRPr lang="en-US" sz="1100" b="0" i="0" u="none" strike="noStrike" kern="1200" dirty="0">
                        <a:solidFill>
                          <a:schemeClr val="accent5"/>
                        </a:solidFill>
                        <a:latin typeface="+mn-lt"/>
                        <a:ea typeface="+mn-ea"/>
                        <a:cs typeface="+mn-cs"/>
                      </a:endParaRPr>
                    </a:p>
                  </a:txBody>
                  <a:tcPr marL="0" marR="0" marT="0" marB="0" anchor="b">
                    <a:noFill/>
                  </a:tcPr>
                </a:tc>
              </a:tr>
              <a:tr h="177241">
                <a:tc>
                  <a:txBody>
                    <a:bodyPr/>
                    <a:lstStyle/>
                    <a:p>
                      <a:pPr marL="0" algn="ctr" defTabSz="457200" rtl="0" eaLnBrk="1" fontAlgn="b" latinLnBrk="0" hangingPunct="1"/>
                      <a:r>
                        <a:rPr lang="en-US" sz="1100" b="0" i="0" u="none" strike="noStrike" kern="1200" dirty="0">
                          <a:solidFill>
                            <a:schemeClr val="accent5"/>
                          </a:solidFill>
                          <a:latin typeface="+mn-lt"/>
                          <a:ea typeface="+mn-ea"/>
                          <a:cs typeface="+mn-cs"/>
                        </a:rPr>
                        <a:t>24%</a:t>
                      </a:r>
                    </a:p>
                  </a:txBody>
                  <a:tcPr marL="0" marR="0" marT="0" marB="0" anchor="b">
                    <a:noFill/>
                  </a:tcPr>
                </a:tc>
              </a:tr>
            </a:tbl>
          </a:graphicData>
        </a:graphic>
      </p:graphicFrame>
      <p:cxnSp>
        <p:nvCxnSpPr>
          <p:cNvPr id="10" name="Straight Connector 9"/>
          <p:cNvCxnSpPr/>
          <p:nvPr/>
        </p:nvCxnSpPr>
        <p:spPr>
          <a:xfrm>
            <a:off x="381000" y="3200400"/>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57200" y="2851299"/>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81000" y="3592033"/>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1000" y="3951767"/>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1000" y="4309732"/>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81000" y="4648200"/>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81000" y="5018567"/>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81000" y="5355266"/>
            <a:ext cx="8534400" cy="0"/>
          </a:xfrm>
          <a:prstGeom prst="line">
            <a:avLst/>
          </a:prstGeom>
          <a:ln>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557159" y="3195221"/>
            <a:ext cx="1358241" cy="2862322"/>
          </a:xfrm>
          <a:prstGeom prst="rect">
            <a:avLst/>
          </a:prstGeom>
          <a:solidFill>
            <a:schemeClr val="bg1">
              <a:lumMod val="9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Younger people with schizophrenia (18-34) are more likely than those aged 47-64 to use technology </a:t>
            </a:r>
            <a:r>
              <a:rPr lang="en-US" sz="1200" dirty="0" smtClean="0">
                <a:solidFill>
                  <a:schemeClr val="tx1"/>
                </a:solidFill>
              </a:rPr>
              <a:t>often/very often </a:t>
            </a:r>
            <a:r>
              <a:rPr lang="en-US" sz="1200" dirty="0" smtClean="0"/>
              <a:t>for most activities, aside from setting alarms/reminders for medication management or using the calendar to manage appointments.</a:t>
            </a:r>
            <a:endParaRPr lang="en-US" sz="1200" dirty="0"/>
          </a:p>
        </p:txBody>
      </p:sp>
      <p:grpSp>
        <p:nvGrpSpPr>
          <p:cNvPr id="20" name="Group 37"/>
          <p:cNvGrpSpPr/>
          <p:nvPr/>
        </p:nvGrpSpPr>
        <p:grpSpPr>
          <a:xfrm>
            <a:off x="7897178" y="0"/>
            <a:ext cx="622936" cy="616508"/>
            <a:chOff x="2245481" y="758709"/>
            <a:chExt cx="1271016" cy="1271016"/>
          </a:xfrm>
          <a:solidFill>
            <a:srgbClr val="009DD9"/>
          </a:solidFill>
        </p:grpSpPr>
        <p:sp>
          <p:nvSpPr>
            <p:cNvPr id="21" name="Oval 20"/>
            <p:cNvSpPr/>
            <p:nvPr/>
          </p:nvSpPr>
          <p:spPr>
            <a:xfrm>
              <a:off x="2245481" y="758709"/>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6273_Icons_childrens_pharmacy_02_D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420" y="1176586"/>
              <a:ext cx="757138" cy="435263"/>
            </a:xfrm>
            <a:prstGeom prst="rect">
              <a:avLst/>
            </a:prstGeom>
            <a:solidFill>
              <a:schemeClr val="accent2"/>
            </a:solidFill>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3"/>
            <p:extLst>
              <p:ext uri="{D42A27DB-BD31-4B8C-83A1-F6EECF244321}">
                <p14:modId xmlns:p14="http://schemas.microsoft.com/office/powerpoint/2010/main" val="2196933934"/>
              </p:ext>
            </p:extLst>
          </p:nvPr>
        </p:nvGraphicFramePr>
        <p:xfrm>
          <a:off x="776288" y="2339043"/>
          <a:ext cx="7910512" cy="360455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593725" y="457200"/>
            <a:ext cx="8166100" cy="571500"/>
          </a:xfrm>
        </p:spPr>
        <p:txBody>
          <a:bodyPr/>
          <a:lstStyle/>
          <a:p>
            <a:r>
              <a:rPr lang="en-US" dirty="0" smtClean="0"/>
              <a:t>Websites used for wellness/recovery</a:t>
            </a:r>
            <a:endParaRPr lang="en-US" dirty="0"/>
          </a:p>
        </p:txBody>
      </p:sp>
      <p:sp>
        <p:nvSpPr>
          <p:cNvPr id="4" name="Text Placeholder 3"/>
          <p:cNvSpPr>
            <a:spLocks noGrp="1"/>
          </p:cNvSpPr>
          <p:nvPr>
            <p:ph type="body" idx="15"/>
          </p:nvPr>
        </p:nvSpPr>
        <p:spPr>
          <a:xfrm>
            <a:off x="594360" y="1066800"/>
            <a:ext cx="8160322" cy="315118"/>
          </a:xfrm>
        </p:spPr>
        <p:txBody>
          <a:bodyPr/>
          <a:lstStyle/>
          <a:p>
            <a:r>
              <a:rPr lang="en-US" sz="1600" dirty="0" smtClean="0"/>
              <a:t>Those</a:t>
            </a:r>
            <a:r>
              <a:rPr lang="en-US" sz="1600" dirty="0" smtClean="0">
                <a:solidFill>
                  <a:srgbClr val="FF0000"/>
                </a:solidFill>
              </a:rPr>
              <a:t> </a:t>
            </a:r>
            <a:r>
              <a:rPr lang="en-US" sz="1600" dirty="0" smtClean="0"/>
              <a:t>with schizophrenia are most likely to visit WebMD or Google to find information related to their wellness/recovery. One in ten visit NAMI’s website and one in five are not using any websites for information related to their wellness/recovery.</a:t>
            </a:r>
            <a:endParaRPr lang="en-US" sz="1600" dirty="0"/>
          </a:p>
        </p:txBody>
      </p:sp>
      <p:sp>
        <p:nvSpPr>
          <p:cNvPr id="5" name="Text Placeholder 4"/>
          <p:cNvSpPr>
            <a:spLocks noGrp="1"/>
          </p:cNvSpPr>
          <p:nvPr>
            <p:ph type="body" idx="16"/>
          </p:nvPr>
        </p:nvSpPr>
        <p:spPr/>
        <p:txBody>
          <a:bodyPr/>
          <a:lstStyle/>
          <a:p>
            <a:r>
              <a:rPr lang="en-US" sz="900" b="1" u="sng" dirty="0"/>
              <a:t>BASE: ALL QUALIFIED RESPONDENTS (</a:t>
            </a:r>
            <a:r>
              <a:rPr lang="en-US" sz="900" b="1" u="sng" dirty="0" smtClean="0"/>
              <a:t>n=457</a:t>
            </a:r>
            <a:r>
              <a:rPr lang="en-US" sz="900" b="1" u="sng" dirty="0"/>
              <a:t>) </a:t>
            </a:r>
            <a:endParaRPr lang="en-US" sz="900" dirty="0"/>
          </a:p>
          <a:p>
            <a:r>
              <a:rPr lang="en-US" sz="900" b="1" dirty="0"/>
              <a:t>Q14</a:t>
            </a:r>
            <a:r>
              <a:rPr lang="en-US" sz="900" dirty="0"/>
              <a:t> Where do you go on the web for information related to your wellness/recovery</a:t>
            </a:r>
            <a:r>
              <a:rPr lang="en-US" sz="900" dirty="0" smtClean="0"/>
              <a:t>?</a:t>
            </a:r>
            <a:endParaRPr lang="en-US" sz="900" b="1" u="sng" dirty="0"/>
          </a:p>
        </p:txBody>
      </p:sp>
      <p:sp>
        <p:nvSpPr>
          <p:cNvPr id="8" name="TextBox 7"/>
          <p:cNvSpPr txBox="1"/>
          <p:nvPr/>
        </p:nvSpPr>
        <p:spPr>
          <a:xfrm>
            <a:off x="762000" y="2130623"/>
            <a:ext cx="7086600" cy="307777"/>
          </a:xfrm>
          <a:prstGeom prst="rect">
            <a:avLst/>
          </a:prstGeom>
          <a:noFill/>
        </p:spPr>
        <p:txBody>
          <a:bodyPr wrap="square" rtlCol="0">
            <a:spAutoFit/>
          </a:bodyPr>
          <a:lstStyle/>
          <a:p>
            <a:pPr algn="ctr"/>
            <a:r>
              <a:rPr lang="en-US" sz="1400" dirty="0" smtClean="0">
                <a:latin typeface="+mj-lt"/>
              </a:rPr>
              <a:t>Websites Visited For Information Related To Wellness/Recovery</a:t>
            </a:r>
          </a:p>
        </p:txBody>
      </p:sp>
      <p:sp>
        <p:nvSpPr>
          <p:cNvPr id="7" name="TextBox 6"/>
          <p:cNvSpPr txBox="1"/>
          <p:nvPr/>
        </p:nvSpPr>
        <p:spPr>
          <a:xfrm>
            <a:off x="6858000" y="5943600"/>
            <a:ext cx="1828800" cy="461665"/>
          </a:xfrm>
          <a:prstGeom prst="rect">
            <a:avLst/>
          </a:prstGeom>
          <a:noFill/>
          <a:ln w="12700">
            <a:solidFill>
              <a:schemeClr val="accent5"/>
            </a:solidFill>
          </a:ln>
        </p:spPr>
        <p:txBody>
          <a:bodyPr wrap="square" rtlCol="0">
            <a:spAutoFit/>
          </a:bodyPr>
          <a:lstStyle/>
          <a:p>
            <a:pPr algn="ctr"/>
            <a:r>
              <a:rPr lang="en-US" sz="1200" i="1" dirty="0" smtClean="0"/>
              <a:t>Responses greater than 3% shown</a:t>
            </a:r>
            <a:endParaRPr lang="en-US" sz="1200" i="1" dirty="0"/>
          </a:p>
        </p:txBody>
      </p:sp>
      <p:sp>
        <p:nvSpPr>
          <p:cNvPr id="9" name="TextBox 8"/>
          <p:cNvSpPr txBox="1"/>
          <p:nvPr/>
        </p:nvSpPr>
        <p:spPr>
          <a:xfrm>
            <a:off x="6553200" y="3200400"/>
            <a:ext cx="1752600" cy="1200329"/>
          </a:xfrm>
          <a:prstGeom prst="rect">
            <a:avLst/>
          </a:prstGeom>
          <a:solidFill>
            <a:schemeClr val="bg1">
              <a:lumMod val="9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Google is more likely to be used </a:t>
            </a:r>
            <a:r>
              <a:rPr lang="en-US" sz="1200" dirty="0" smtClean="0">
                <a:solidFill>
                  <a:schemeClr val="tx1"/>
                </a:solidFill>
              </a:rPr>
              <a:t>by</a:t>
            </a:r>
            <a:r>
              <a:rPr lang="en-US" sz="1200" dirty="0" smtClean="0">
                <a:solidFill>
                  <a:srgbClr val="FF0000"/>
                </a:solidFill>
              </a:rPr>
              <a:t> </a:t>
            </a:r>
            <a:r>
              <a:rPr lang="en-US" sz="1200" dirty="0" smtClean="0"/>
              <a:t>18-34 year olds </a:t>
            </a:r>
            <a:r>
              <a:rPr lang="en-US" sz="1200" dirty="0" smtClean="0">
                <a:solidFill>
                  <a:schemeClr val="tx1"/>
                </a:solidFill>
              </a:rPr>
              <a:t>with schizophrenia </a:t>
            </a:r>
            <a:r>
              <a:rPr lang="en-US" sz="1200" dirty="0" smtClean="0"/>
              <a:t>for information on their wellness/recovery than those aged 35-64.</a:t>
            </a:r>
            <a:endParaRPr lang="en-US" sz="1200" dirty="0"/>
          </a:p>
        </p:txBody>
      </p:sp>
      <p:grpSp>
        <p:nvGrpSpPr>
          <p:cNvPr id="10" name="Group 37"/>
          <p:cNvGrpSpPr/>
          <p:nvPr/>
        </p:nvGrpSpPr>
        <p:grpSpPr>
          <a:xfrm>
            <a:off x="7880143" y="-1958"/>
            <a:ext cx="622936" cy="616508"/>
            <a:chOff x="2245481" y="758709"/>
            <a:chExt cx="1271016" cy="1271016"/>
          </a:xfrm>
          <a:solidFill>
            <a:srgbClr val="009DD9"/>
          </a:solidFill>
        </p:grpSpPr>
        <p:sp>
          <p:nvSpPr>
            <p:cNvPr id="11" name="Oval 10"/>
            <p:cNvSpPr/>
            <p:nvPr/>
          </p:nvSpPr>
          <p:spPr>
            <a:xfrm>
              <a:off x="2245481" y="758709"/>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6273_Icons_childrens_pharmacy_02_D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420" y="1176586"/>
              <a:ext cx="757138" cy="435263"/>
            </a:xfrm>
            <a:prstGeom prst="rect">
              <a:avLst/>
            </a:prstGeom>
            <a:solidFill>
              <a:schemeClr val="accent2"/>
            </a:solidFill>
          </p:spPr>
        </p:pic>
      </p:grpSp>
    </p:spTree>
    <p:extLst>
      <p:ext uri="{BB962C8B-B14F-4D97-AF65-F5344CB8AC3E}">
        <p14:creationId xmlns:p14="http://schemas.microsoft.com/office/powerpoint/2010/main" val="2599784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969853310"/>
              </p:ext>
            </p:extLst>
          </p:nvPr>
        </p:nvGraphicFramePr>
        <p:xfrm>
          <a:off x="1401288" y="1979711"/>
          <a:ext cx="6400800" cy="396388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593725" y="457200"/>
            <a:ext cx="8166100" cy="571500"/>
          </a:xfrm>
        </p:spPr>
        <p:txBody>
          <a:bodyPr/>
          <a:lstStyle/>
          <a:p>
            <a:r>
              <a:rPr lang="en-US" dirty="0" smtClean="0"/>
              <a:t>Visits to nami’s website</a:t>
            </a:r>
            <a:endParaRPr lang="en-US" dirty="0"/>
          </a:p>
        </p:txBody>
      </p:sp>
      <p:sp>
        <p:nvSpPr>
          <p:cNvPr id="4" name="Text Placeholder 3"/>
          <p:cNvSpPr>
            <a:spLocks noGrp="1"/>
          </p:cNvSpPr>
          <p:nvPr>
            <p:ph type="body" idx="15"/>
          </p:nvPr>
        </p:nvSpPr>
        <p:spPr>
          <a:xfrm>
            <a:off x="594360" y="1066800"/>
            <a:ext cx="8160322" cy="315118"/>
          </a:xfrm>
        </p:spPr>
        <p:txBody>
          <a:bodyPr/>
          <a:lstStyle/>
          <a:p>
            <a:r>
              <a:rPr lang="en-US" sz="1600" dirty="0" smtClean="0"/>
              <a:t>While more than half have never visited NAMI’s website, nearly two in ten</a:t>
            </a:r>
            <a:r>
              <a:rPr lang="en-US" sz="1600" dirty="0">
                <a:solidFill>
                  <a:srgbClr val="FF0000"/>
                </a:solidFill>
              </a:rPr>
              <a:t> </a:t>
            </a:r>
            <a:r>
              <a:rPr lang="en-US" sz="1600" dirty="0" smtClean="0"/>
              <a:t>with schizophrenia visit NAMI’s website, nami.org, often or very often.</a:t>
            </a:r>
            <a:endParaRPr lang="en-US" sz="1600" dirty="0"/>
          </a:p>
        </p:txBody>
      </p:sp>
      <p:sp>
        <p:nvSpPr>
          <p:cNvPr id="5" name="Text Placeholder 4"/>
          <p:cNvSpPr>
            <a:spLocks noGrp="1"/>
          </p:cNvSpPr>
          <p:nvPr>
            <p:ph type="body" idx="16"/>
          </p:nvPr>
        </p:nvSpPr>
        <p:spPr>
          <a:xfrm>
            <a:off x="685800" y="6400800"/>
            <a:ext cx="8165465" cy="365760"/>
          </a:xfrm>
        </p:spPr>
        <p:txBody>
          <a:bodyPr/>
          <a:lstStyle/>
          <a:p>
            <a:r>
              <a:rPr lang="en-US" sz="900" b="1" u="sng" dirty="0" smtClean="0"/>
              <a:t>BASE: </a:t>
            </a:r>
            <a:r>
              <a:rPr lang="en-US" sz="900" b="1" u="sng" dirty="0"/>
              <a:t>ALL QUALIFIED RESPONDENTS (</a:t>
            </a:r>
            <a:r>
              <a:rPr lang="en-US" sz="900" b="1" u="sng" dirty="0" smtClean="0"/>
              <a:t>n=457) </a:t>
            </a:r>
            <a:endParaRPr lang="en-US" sz="900" dirty="0" smtClean="0"/>
          </a:p>
          <a:p>
            <a:r>
              <a:rPr lang="en-US" sz="900" b="1" dirty="0" smtClean="0"/>
              <a:t>Q15</a:t>
            </a:r>
            <a:r>
              <a:rPr lang="en-US" sz="900" dirty="0" smtClean="0"/>
              <a:t> How frequently do you visit the National Alliance on Mental Illness’s (NAMI) website </a:t>
            </a:r>
            <a:r>
              <a:rPr lang="en-US" sz="900" dirty="0" smtClean="0">
                <a:hlinkClick r:id="rId3"/>
              </a:rPr>
              <a:t>nami.org</a:t>
            </a:r>
            <a:r>
              <a:rPr lang="en-US" sz="900" dirty="0" smtClean="0"/>
              <a:t>?</a:t>
            </a:r>
          </a:p>
        </p:txBody>
      </p:sp>
      <p:sp>
        <p:nvSpPr>
          <p:cNvPr id="7" name="TextBox 6"/>
          <p:cNvSpPr txBox="1"/>
          <p:nvPr/>
        </p:nvSpPr>
        <p:spPr>
          <a:xfrm>
            <a:off x="685800" y="1825823"/>
            <a:ext cx="7086600" cy="307777"/>
          </a:xfrm>
          <a:prstGeom prst="rect">
            <a:avLst/>
          </a:prstGeom>
          <a:noFill/>
        </p:spPr>
        <p:txBody>
          <a:bodyPr wrap="square" rtlCol="0">
            <a:spAutoFit/>
          </a:bodyPr>
          <a:lstStyle/>
          <a:p>
            <a:pPr algn="ctr"/>
            <a:r>
              <a:rPr lang="en-US" sz="1400" dirty="0" smtClean="0">
                <a:latin typeface="+mj-lt"/>
              </a:rPr>
              <a:t>Frequency of Visitation On NAMI’s Website</a:t>
            </a:r>
          </a:p>
        </p:txBody>
      </p:sp>
      <p:sp>
        <p:nvSpPr>
          <p:cNvPr id="8" name="Right Brace 7"/>
          <p:cNvSpPr/>
          <p:nvPr/>
        </p:nvSpPr>
        <p:spPr>
          <a:xfrm>
            <a:off x="5257800" y="2302825"/>
            <a:ext cx="304800" cy="570294"/>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extBox 1"/>
          <p:cNvSpPr txBox="1"/>
          <p:nvPr/>
        </p:nvSpPr>
        <p:spPr>
          <a:xfrm>
            <a:off x="5562599" y="2426389"/>
            <a:ext cx="518091" cy="323165"/>
          </a:xfrm>
          <a:prstGeom prst="rect">
            <a:avLst/>
          </a:prstGeom>
          <a:noFill/>
        </p:spPr>
        <p:txBody>
          <a:bodyPr wrap="none" rtlCol="0">
            <a:spAutoFit/>
          </a:bodyPr>
          <a:lstStyle/>
          <a:p>
            <a:r>
              <a:rPr lang="en-US" sz="1500" dirty="0" smtClean="0">
                <a:latin typeface="+mn-lt"/>
              </a:rPr>
              <a:t>17%</a:t>
            </a:r>
            <a:endParaRPr lang="en-US" sz="1500"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3"/>
            <p:extLst>
              <p:ext uri="{D42A27DB-BD31-4B8C-83A1-F6EECF244321}">
                <p14:modId xmlns:p14="http://schemas.microsoft.com/office/powerpoint/2010/main" val="2945362242"/>
              </p:ext>
            </p:extLst>
          </p:nvPr>
        </p:nvGraphicFramePr>
        <p:xfrm>
          <a:off x="762000" y="2557463"/>
          <a:ext cx="7615237" cy="346233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593725" y="571500"/>
            <a:ext cx="8166100" cy="571500"/>
          </a:xfrm>
        </p:spPr>
        <p:txBody>
          <a:bodyPr/>
          <a:lstStyle/>
          <a:p>
            <a:r>
              <a:rPr lang="en-US" dirty="0" smtClean="0"/>
              <a:t>The future of Technology and recovery</a:t>
            </a:r>
            <a:endParaRPr lang="en-US" dirty="0"/>
          </a:p>
        </p:txBody>
      </p:sp>
      <p:sp>
        <p:nvSpPr>
          <p:cNvPr id="4" name="Text Placeholder 3"/>
          <p:cNvSpPr>
            <a:spLocks noGrp="1"/>
          </p:cNvSpPr>
          <p:nvPr>
            <p:ph type="body" idx="15"/>
          </p:nvPr>
        </p:nvSpPr>
        <p:spPr>
          <a:xfrm>
            <a:off x="594360" y="1132682"/>
            <a:ext cx="8160322" cy="315118"/>
          </a:xfrm>
        </p:spPr>
        <p:txBody>
          <a:bodyPr/>
          <a:lstStyle/>
          <a:p>
            <a:r>
              <a:rPr lang="en-US" sz="1600" dirty="0" smtClean="0"/>
              <a:t>Two-thirds of those with schizophrenia anticipate that technology will become a bigger part of their recovery in the coming years.</a:t>
            </a:r>
            <a:endParaRPr lang="en-US" sz="1600" dirty="0"/>
          </a:p>
        </p:txBody>
      </p:sp>
      <p:sp>
        <p:nvSpPr>
          <p:cNvPr id="5" name="Text Placeholder 4"/>
          <p:cNvSpPr>
            <a:spLocks noGrp="1"/>
          </p:cNvSpPr>
          <p:nvPr>
            <p:ph type="body" idx="16"/>
          </p:nvPr>
        </p:nvSpPr>
        <p:spPr/>
        <p:txBody>
          <a:bodyPr/>
          <a:lstStyle/>
          <a:p>
            <a:r>
              <a:rPr lang="en-US" sz="900" b="1" u="sng" dirty="0" smtClean="0"/>
              <a:t>BASE: </a:t>
            </a:r>
            <a:r>
              <a:rPr lang="en-US" sz="900" b="1" u="sng" dirty="0"/>
              <a:t>ALL QUALIFIED RESPONDENTS (</a:t>
            </a:r>
            <a:r>
              <a:rPr lang="en-US" sz="900" b="1" u="sng" dirty="0" smtClean="0"/>
              <a:t>n=457) </a:t>
            </a:r>
          </a:p>
          <a:p>
            <a:r>
              <a:rPr lang="en-US" sz="900" b="1" dirty="0" smtClean="0"/>
              <a:t>Q13</a:t>
            </a:r>
            <a:r>
              <a:rPr lang="en-US" sz="900" dirty="0" smtClean="0"/>
              <a:t> Please indicate how much you disagree or agree with the following?  “In the coming years, I anticipate technology will become a bigger part of my recovery.”</a:t>
            </a:r>
          </a:p>
        </p:txBody>
      </p:sp>
      <p:sp>
        <p:nvSpPr>
          <p:cNvPr id="7" name="TextBox 6"/>
          <p:cNvSpPr txBox="1"/>
          <p:nvPr/>
        </p:nvSpPr>
        <p:spPr>
          <a:xfrm>
            <a:off x="762000" y="2209800"/>
            <a:ext cx="7696200" cy="307777"/>
          </a:xfrm>
          <a:prstGeom prst="rect">
            <a:avLst/>
          </a:prstGeom>
          <a:noFill/>
        </p:spPr>
        <p:txBody>
          <a:bodyPr wrap="square" rtlCol="0">
            <a:spAutoFit/>
          </a:bodyPr>
          <a:lstStyle/>
          <a:p>
            <a:pPr lvl="0" algn="ctr" defTabSz="457200" eaLnBrk="1" hangingPunct="1">
              <a:spcBef>
                <a:spcPts val="60"/>
              </a:spcBef>
              <a:buClr>
                <a:srgbClr val="5F5F5F"/>
              </a:buClr>
            </a:pPr>
            <a:r>
              <a:rPr lang="en-US" sz="1400" b="1" dirty="0">
                <a:solidFill>
                  <a:srgbClr val="5F5F5F"/>
                </a:solidFill>
                <a:latin typeface="Calibri"/>
                <a:ea typeface="ＭＳ Ｐゴシック" charset="0"/>
              </a:rPr>
              <a:t>“In the coming years, I anticipate technology will become a bigger part of my recovery.”</a:t>
            </a:r>
          </a:p>
        </p:txBody>
      </p:sp>
      <p:sp>
        <p:nvSpPr>
          <p:cNvPr id="8" name="Right Brace 7"/>
          <p:cNvSpPr/>
          <p:nvPr/>
        </p:nvSpPr>
        <p:spPr>
          <a:xfrm rot="16200000">
            <a:off x="5657014" y="1183186"/>
            <a:ext cx="304801" cy="4754880"/>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extBox 1"/>
          <p:cNvSpPr txBox="1"/>
          <p:nvPr/>
        </p:nvSpPr>
        <p:spPr>
          <a:xfrm>
            <a:off x="5598812" y="3129635"/>
            <a:ext cx="540533" cy="338554"/>
          </a:xfrm>
          <a:prstGeom prst="rect">
            <a:avLst/>
          </a:prstGeom>
          <a:noFill/>
        </p:spPr>
        <p:txBody>
          <a:bodyPr wrap="none" rtlCol="0">
            <a:spAutoFit/>
          </a:bodyPr>
          <a:lstStyle/>
          <a:p>
            <a:r>
              <a:rPr lang="en-US" sz="1600" dirty="0" smtClean="0">
                <a:latin typeface="+mn-lt"/>
              </a:rPr>
              <a:t>66%</a:t>
            </a:r>
            <a:endParaRPr lang="en-US" sz="1600" dirty="0">
              <a:latin typeface="+mn-lt"/>
            </a:endParaRPr>
          </a:p>
        </p:txBody>
      </p:sp>
      <p:sp>
        <p:nvSpPr>
          <p:cNvPr id="9" name="TextBox 8"/>
          <p:cNvSpPr txBox="1"/>
          <p:nvPr/>
        </p:nvSpPr>
        <p:spPr>
          <a:xfrm>
            <a:off x="1112074" y="4879304"/>
            <a:ext cx="3261509" cy="830997"/>
          </a:xfrm>
          <a:prstGeom prst="rect">
            <a:avLst/>
          </a:prstGeom>
          <a:solidFill>
            <a:schemeClr val="bg1">
              <a:lumMod val="9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18-46 year olds with schizophrenia are more likely to “strongly agree” that technology will become a bigger part of their recovery than their older counterparts (47-64).</a:t>
            </a:r>
            <a:endParaRPr lang="en-US" sz="1200" dirty="0"/>
          </a:p>
        </p:txBody>
      </p:sp>
      <p:sp>
        <p:nvSpPr>
          <p:cNvPr id="11" name="TextBox 10"/>
          <p:cNvSpPr txBox="1"/>
          <p:nvPr/>
        </p:nvSpPr>
        <p:spPr>
          <a:xfrm>
            <a:off x="4815691" y="4876800"/>
            <a:ext cx="3261509" cy="830997"/>
          </a:xfrm>
          <a:prstGeom prst="rect">
            <a:avLst/>
          </a:prstGeom>
          <a:solidFill>
            <a:schemeClr val="bg1">
              <a:lumMod val="95000"/>
            </a:schemeClr>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Those who often use technology to cope </a:t>
            </a:r>
            <a:r>
              <a:rPr lang="en-US" sz="1200" dirty="0"/>
              <a:t>with </a:t>
            </a:r>
            <a:r>
              <a:rPr lang="en-US" sz="1200" dirty="0" smtClean="0"/>
              <a:t>schizophrenia are more likely to agree with this statement than those who rarely use technology to cope.</a:t>
            </a:r>
            <a:endParaRPr lang="en-US" sz="1200" dirty="0"/>
          </a:p>
        </p:txBody>
      </p:sp>
      <p:grpSp>
        <p:nvGrpSpPr>
          <p:cNvPr id="12" name="Group 37"/>
          <p:cNvGrpSpPr/>
          <p:nvPr/>
        </p:nvGrpSpPr>
        <p:grpSpPr>
          <a:xfrm>
            <a:off x="7200365" y="5205"/>
            <a:ext cx="622936" cy="616508"/>
            <a:chOff x="2245481" y="758709"/>
            <a:chExt cx="1271016" cy="1271016"/>
          </a:xfrm>
          <a:solidFill>
            <a:srgbClr val="009DD9"/>
          </a:solidFill>
        </p:grpSpPr>
        <p:sp>
          <p:nvSpPr>
            <p:cNvPr id="13" name="Oval 12"/>
            <p:cNvSpPr/>
            <p:nvPr/>
          </p:nvSpPr>
          <p:spPr>
            <a:xfrm>
              <a:off x="2245481" y="758709"/>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6273_Icons_childrens_pharmacy_02_D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420" y="1176586"/>
              <a:ext cx="757138" cy="435263"/>
            </a:xfrm>
            <a:prstGeom prst="rect">
              <a:avLst/>
            </a:prstGeom>
            <a:solidFill>
              <a:schemeClr val="accent2"/>
            </a:solidFill>
          </p:spPr>
        </p:pic>
      </p:grpSp>
      <p:grpSp>
        <p:nvGrpSpPr>
          <p:cNvPr id="21" name="Group 20"/>
          <p:cNvGrpSpPr/>
          <p:nvPr/>
        </p:nvGrpSpPr>
        <p:grpSpPr>
          <a:xfrm>
            <a:off x="7870192" y="0"/>
            <a:ext cx="635508" cy="635508"/>
            <a:chOff x="2166115" y="2959889"/>
            <a:chExt cx="1271016" cy="1271016"/>
          </a:xfrm>
        </p:grpSpPr>
        <p:sp>
          <p:nvSpPr>
            <p:cNvPr id="22" name="Oval 21"/>
            <p:cNvSpPr/>
            <p:nvPr/>
          </p:nvSpPr>
          <p:spPr>
            <a:xfrm>
              <a:off x="2166115" y="2959889"/>
              <a:ext cx="1271016" cy="1271016"/>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descr="TechnologyAccess.emf"/>
            <p:cNvPicPr>
              <a:picLocks noChangeAspect="1"/>
            </p:cNvPicPr>
            <p:nvPr/>
          </p:nvPicPr>
          <p:blipFill>
            <a:blip r:embed="rId4" cstate="print"/>
            <a:stretch>
              <a:fillRect/>
            </a:stretch>
          </p:blipFill>
          <p:spPr>
            <a:xfrm>
              <a:off x="2351416" y="3311933"/>
              <a:ext cx="900415" cy="566928"/>
            </a:xfrm>
            <a:prstGeom prst="rect">
              <a:avLst/>
            </a:prstGeom>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8"/>
          <p:cNvSpPr>
            <a:spLocks noGrp="1"/>
          </p:cNvSpPr>
          <p:nvPr>
            <p:ph type="title"/>
          </p:nvPr>
        </p:nvSpPr>
        <p:spPr/>
        <p:txBody>
          <a:bodyPr wrap="square" anchor="b"/>
          <a:lstStyle/>
          <a:p>
            <a:pPr eaLnBrk="1" hangingPunct="1"/>
            <a:r>
              <a:rPr lang="en-US" dirty="0" smtClean="0"/>
              <a:t>Demographics</a:t>
            </a:r>
            <a:endParaRPr lang="en-US" dirty="0"/>
          </a:p>
        </p:txBody>
      </p:sp>
      <p:sp>
        <p:nvSpPr>
          <p:cNvPr id="4" name="Rectangle 5"/>
          <p:cNvSpPr>
            <a:spLocks noGrp="1" noChangeArrowheads="1"/>
          </p:cNvSpPr>
          <p:nvPr>
            <p:ph type="ftr" sz="quarter" idx="4294967295"/>
          </p:nvPr>
        </p:nvSpPr>
        <p:spPr>
          <a:xfrm>
            <a:off x="0" y="6483350"/>
            <a:ext cx="1371600" cy="214313"/>
          </a:xfrm>
          <a:prstGeom prst="rect">
            <a:avLst/>
          </a:prstGeom>
          <a:ln/>
        </p:spPr>
        <p:txBody>
          <a:bodyPr/>
          <a:lstStyle>
            <a:lvl1pPr>
              <a:defRPr/>
            </a:lvl1pPr>
          </a:lstStyle>
          <a:p>
            <a:r>
              <a:rPr lang="en-US" sz="800" dirty="0">
                <a:solidFill>
                  <a:schemeClr val="bg1"/>
                </a:solidFill>
              </a:rPr>
              <a:t>© Harris Interactive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93725" y="647700"/>
            <a:ext cx="8166100" cy="571500"/>
          </a:xfrm>
        </p:spPr>
        <p:txBody>
          <a:bodyPr>
            <a:normAutofit/>
          </a:bodyPr>
          <a:lstStyle/>
          <a:p>
            <a:pPr eaLnBrk="1" hangingPunct="1"/>
            <a:r>
              <a:rPr lang="en-US" altLang="en-US" dirty="0" smtClean="0"/>
              <a:t>Methodology</a:t>
            </a:r>
            <a:endParaRPr lang="en-US" dirty="0" smtClean="0"/>
          </a:p>
        </p:txBody>
      </p:sp>
      <p:sp>
        <p:nvSpPr>
          <p:cNvPr id="10" name="TextBox 9"/>
          <p:cNvSpPr txBox="1"/>
          <p:nvPr/>
        </p:nvSpPr>
        <p:spPr>
          <a:xfrm>
            <a:off x="762000" y="1447800"/>
            <a:ext cx="7696200" cy="3652282"/>
          </a:xfrm>
          <a:prstGeom prst="rect">
            <a:avLst/>
          </a:prstGeom>
          <a:noFill/>
        </p:spPr>
        <p:txBody>
          <a:bodyPr wrap="square" rtlCol="0">
            <a:spAutoFit/>
          </a:bodyPr>
          <a:lstStyle/>
          <a:p>
            <a:pPr marL="342900" indent="-342900">
              <a:spcBef>
                <a:spcPts val="800"/>
              </a:spcBef>
              <a:buFont typeface="Arial" panose="020B0604020202020204" pitchFamily="34" charset="0"/>
              <a:buChar char="•"/>
            </a:pPr>
            <a:r>
              <a:rPr lang="en-US" sz="1800" dirty="0" smtClean="0">
                <a:latin typeface="+mn-lt"/>
              </a:rPr>
              <a:t>In helping NAMI achieve its research objectives, Harris Poll conducted 457 interviews via online survey that averaged 15 minutes </a:t>
            </a:r>
            <a:r>
              <a:rPr lang="en-US" sz="1800" dirty="0">
                <a:latin typeface="+mn-lt"/>
              </a:rPr>
              <a:t>in </a:t>
            </a:r>
            <a:r>
              <a:rPr lang="en-US" sz="1800" dirty="0" smtClean="0">
                <a:latin typeface="+mn-lt"/>
              </a:rPr>
              <a:t>length from </a:t>
            </a:r>
            <a:r>
              <a:rPr lang="en-US" sz="1800" dirty="0">
                <a:latin typeface="+mn-lt"/>
              </a:rPr>
              <a:t>August 25 – September </a:t>
            </a:r>
            <a:r>
              <a:rPr lang="en-US" sz="1800" dirty="0" smtClean="0">
                <a:latin typeface="+mn-lt"/>
              </a:rPr>
              <a:t>8, 2014. </a:t>
            </a:r>
          </a:p>
          <a:p>
            <a:pPr marL="342900" indent="-342900">
              <a:spcBef>
                <a:spcPts val="800"/>
              </a:spcBef>
              <a:buFont typeface="Arial" panose="020B0604020202020204" pitchFamily="34" charset="0"/>
              <a:buChar char="•"/>
            </a:pPr>
            <a:r>
              <a:rPr lang="en-US" sz="1800" dirty="0" smtClean="0">
                <a:latin typeface="+mn-lt"/>
              </a:rPr>
              <a:t>To qualify, respondents had to indicate that they were </a:t>
            </a:r>
            <a:r>
              <a:rPr lang="en-US" sz="1800" dirty="0">
                <a:latin typeface="+mn-lt"/>
              </a:rPr>
              <a:t>18</a:t>
            </a:r>
            <a:r>
              <a:rPr lang="en-US" sz="1800" dirty="0" smtClean="0">
                <a:latin typeface="+mn-lt"/>
              </a:rPr>
              <a:t>+ years of age, living in the US and had been diagnosed </a:t>
            </a:r>
            <a:r>
              <a:rPr lang="en-US" sz="1800" dirty="0">
                <a:latin typeface="+mn-lt"/>
              </a:rPr>
              <a:t>with </a:t>
            </a:r>
            <a:r>
              <a:rPr lang="en-US" sz="1800" dirty="0" smtClean="0">
                <a:latin typeface="+mn-lt"/>
              </a:rPr>
              <a:t>either schizophrenia</a:t>
            </a:r>
            <a:r>
              <a:rPr lang="en-US" sz="1800" dirty="0">
                <a:latin typeface="+mn-lt"/>
              </a:rPr>
              <a:t>, schizoaffective disorder, or </a:t>
            </a:r>
            <a:r>
              <a:rPr lang="en-US" sz="1800" dirty="0" smtClean="0">
                <a:latin typeface="+mn-lt"/>
              </a:rPr>
              <a:t>another </a:t>
            </a:r>
            <a:r>
              <a:rPr lang="en-US" sz="1800" dirty="0">
                <a:latin typeface="+mn-lt"/>
              </a:rPr>
              <a:t>schizophrenia spectrum disorder</a:t>
            </a:r>
            <a:r>
              <a:rPr lang="en-US" sz="1800" strike="sngStrike" dirty="0">
                <a:latin typeface="+mn-lt"/>
              </a:rPr>
              <a:t>s</a:t>
            </a:r>
            <a:r>
              <a:rPr lang="en-US" sz="1800" dirty="0">
                <a:latin typeface="+mn-lt"/>
              </a:rPr>
              <a:t>.</a:t>
            </a:r>
          </a:p>
          <a:p>
            <a:pPr marL="342900" indent="-342900">
              <a:spcBef>
                <a:spcPts val="800"/>
              </a:spcBef>
              <a:buFont typeface="Arial" panose="020B0604020202020204" pitchFamily="34" charset="0"/>
              <a:buChar char="•"/>
            </a:pPr>
            <a:r>
              <a:rPr lang="en-US" sz="1800" dirty="0" smtClean="0">
                <a:latin typeface="+mn-lt"/>
              </a:rPr>
              <a:t>The sample was derived from three sources:</a:t>
            </a:r>
          </a:p>
          <a:p>
            <a:pPr marL="800100" lvl="1" indent="-342900">
              <a:spcBef>
                <a:spcPts val="800"/>
              </a:spcBef>
              <a:buFont typeface="Arial" panose="020B0604020202020204" pitchFamily="34" charset="0"/>
              <a:buChar char="•"/>
            </a:pPr>
            <a:r>
              <a:rPr lang="en-US" sz="1800" dirty="0" smtClean="0">
                <a:latin typeface="+mn-lt"/>
              </a:rPr>
              <a:t>298 completes came from sample obtained from Harris Poll and other approved partners;</a:t>
            </a:r>
          </a:p>
          <a:p>
            <a:pPr marL="800100" lvl="1" indent="-342900">
              <a:spcBef>
                <a:spcPts val="800"/>
              </a:spcBef>
              <a:buFont typeface="Arial" panose="020B0604020202020204" pitchFamily="34" charset="0"/>
              <a:buChar char="•"/>
            </a:pPr>
            <a:r>
              <a:rPr lang="en-US" sz="1800" dirty="0" smtClean="0">
                <a:latin typeface="+mn-lt"/>
              </a:rPr>
              <a:t>68 completes came from NAMI’s mailing list; and</a:t>
            </a:r>
          </a:p>
          <a:p>
            <a:pPr marL="800100" lvl="1" indent="-342900">
              <a:spcBef>
                <a:spcPts val="800"/>
              </a:spcBef>
              <a:buFont typeface="Arial" panose="020B0604020202020204" pitchFamily="34" charset="0"/>
              <a:buChar char="•"/>
            </a:pPr>
            <a:r>
              <a:rPr lang="en-US" sz="1800" dirty="0" smtClean="0">
                <a:latin typeface="+mn-lt"/>
              </a:rPr>
              <a:t>91 completes entered the survey via a link posted to NAMI’s website.</a:t>
            </a:r>
            <a:endParaRPr lang="en-US" sz="1800" dirty="0">
              <a:latin typeface="+mn-lt"/>
            </a:endParaRPr>
          </a:p>
        </p:txBody>
      </p:sp>
    </p:spTree>
    <p:extLst>
      <p:ext uri="{BB962C8B-B14F-4D97-AF65-F5344CB8AC3E}">
        <p14:creationId xmlns:p14="http://schemas.microsoft.com/office/powerpoint/2010/main" val="21023349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048000" y="4724400"/>
            <a:ext cx="255198" cy="246221"/>
          </a:xfrm>
          <a:prstGeom prst="rect">
            <a:avLst/>
          </a:prstGeom>
          <a:noFill/>
        </p:spPr>
        <p:txBody>
          <a:bodyPr wrap="none" rtlCol="0">
            <a:spAutoFit/>
          </a:bodyPr>
          <a:lstStyle/>
          <a:p>
            <a:r>
              <a:rPr lang="en-US" sz="1000" dirty="0" smtClean="0">
                <a:solidFill>
                  <a:schemeClr val="bg1"/>
                </a:solidFill>
              </a:rPr>
              <a:t>B</a:t>
            </a:r>
            <a:endParaRPr lang="en-US" sz="1000" dirty="0">
              <a:solidFill>
                <a:schemeClr val="bg1"/>
              </a:solidFill>
            </a:endParaRPr>
          </a:p>
        </p:txBody>
      </p:sp>
      <p:graphicFrame>
        <p:nvGraphicFramePr>
          <p:cNvPr id="11" name="Group 4"/>
          <p:cNvGraphicFramePr>
            <a:graphicFrameLocks/>
          </p:cNvGraphicFramePr>
          <p:nvPr>
            <p:extLst>
              <p:ext uri="{D42A27DB-BD31-4B8C-83A1-F6EECF244321}">
                <p14:modId xmlns:p14="http://schemas.microsoft.com/office/powerpoint/2010/main" val="4290696787"/>
              </p:ext>
            </p:extLst>
          </p:nvPr>
        </p:nvGraphicFramePr>
        <p:xfrm>
          <a:off x="4953000" y="1066800"/>
          <a:ext cx="3733800" cy="4939029"/>
        </p:xfrm>
        <a:graphic>
          <a:graphicData uri="http://schemas.openxmlformats.org/drawingml/2006/table">
            <a:tbl>
              <a:tblPr firstRow="1">
                <a:tableStyleId>{5C22544A-7EE6-4342-B048-85BDC9FD1C3A}</a:tableStyleId>
              </a:tblPr>
              <a:tblGrid>
                <a:gridCol w="3114675"/>
                <a:gridCol w="619125"/>
              </a:tblGrid>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smtClean="0">
                          <a:ln>
                            <a:noFill/>
                          </a:ln>
                          <a:solidFill>
                            <a:schemeClr val="bg1"/>
                          </a:solidFill>
                          <a:effectLst/>
                          <a:latin typeface="+mn-lt"/>
                          <a:ea typeface="+mn-ea"/>
                          <a:cs typeface="+mn-cs"/>
                        </a:rPr>
                        <a:t>  Employment Status</a:t>
                      </a:r>
                    </a:p>
                  </a:txBody>
                  <a:tcPr marL="0" marR="45720" anchor="b" horzOverflow="overflow"/>
                </a:tc>
                <a:tc>
                  <a:txBody>
                    <a:bodyPr/>
                    <a:lstStyle/>
                    <a:p>
                      <a:pPr marL="0" marR="0" lvl="0" indent="0" algn="ctr" defTabSz="914400" rtl="0" eaLnBrk="1" fontAlgn="b" latinLnBrk="0" hangingPunct="1">
                        <a:lnSpc>
                          <a:spcPct val="85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ea typeface="Times New Roman" pitchFamily="18" charset="0"/>
                          <a:cs typeface="Arial" charset="0"/>
                        </a:rPr>
                        <a:t>Total</a:t>
                      </a:r>
                    </a:p>
                    <a:p>
                      <a:pPr marL="0" marR="0" lvl="0" indent="0" algn="ctr" defTabSz="914400" rtl="0" eaLnBrk="1" fontAlgn="b" latinLnBrk="0" hangingPunct="1">
                        <a:lnSpc>
                          <a:spcPct val="85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ea typeface="Times New Roman" pitchFamily="18" charset="0"/>
                          <a:cs typeface="Arial" charset="0"/>
                        </a:rPr>
                        <a:t>(n=457)</a:t>
                      </a:r>
                    </a:p>
                  </a:txBody>
                  <a:tcPr marL="45720" marR="45720" anchor="b" horzOverflow="overflow"/>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Full time</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19%</a:t>
                      </a:r>
                    </a:p>
                  </a:txBody>
                  <a:tcPr marL="9525" marR="9525" marT="9525" marB="0" anchor="ct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Part time</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12%</a:t>
                      </a:r>
                    </a:p>
                  </a:txBody>
                  <a:tcPr marL="9525" marR="9525" marT="9525" marB="0" anchor="ct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Self-employed</a:t>
                      </a:r>
                    </a:p>
                  </a:txBody>
                  <a:tcPr marL="9525" marR="9525" marT="9525" marB="0" anchor="b">
                    <a:solidFill>
                      <a:srgbClr val="E7F0F8"/>
                    </a:solidFill>
                  </a:tcPr>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b="0" u="none" strike="noStrike" kern="1200" cap="none" normalizeH="0" baseline="0" dirty="0" smtClean="0">
                          <a:ln>
                            <a:noFill/>
                          </a:ln>
                          <a:solidFill>
                            <a:schemeClr val="tx1"/>
                          </a:solidFill>
                          <a:effectLst/>
                          <a:latin typeface="+mj-lt"/>
                          <a:ea typeface="+mn-ea"/>
                          <a:cs typeface="+mn-cs"/>
                        </a:rPr>
                        <a:t>4%</a:t>
                      </a:r>
                    </a:p>
                  </a:txBody>
                  <a:tcPr marL="9525" marR="9525" marT="9525" marB="0" anchor="ctr">
                    <a:solidFill>
                      <a:srgbClr val="E7F0F8"/>
                    </a:solidFill>
                  </a:tcP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Not employed, but looking for work</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7%</a:t>
                      </a:r>
                    </a:p>
                  </a:txBody>
                  <a:tcPr marL="9525" marR="9525" marT="9525" marB="0" anchor="ct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Not employed and not looking for work</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4%</a:t>
                      </a:r>
                    </a:p>
                  </a:txBody>
                  <a:tcPr marL="9525" marR="9525" marT="9525" marB="0" anchor="ctr"/>
                </a:tc>
              </a:tr>
              <a:tr h="213191">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Not employed, unable to work due to a disability or illness</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33%</a:t>
                      </a:r>
                    </a:p>
                  </a:txBody>
                  <a:tcPr marL="9525" marR="9525" marT="9525" marB="0" anchor="ct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defRPr/>
                      </a:pPr>
                      <a:r>
                        <a:rPr kumimoji="0" lang="en-US" sz="1000" b="0" i="0" u="none" strike="noStrike" kern="1200" cap="none" normalizeH="0" baseline="0" dirty="0" smtClean="0">
                          <a:ln>
                            <a:noFill/>
                          </a:ln>
                          <a:solidFill>
                            <a:schemeClr val="tx1"/>
                          </a:solidFill>
                          <a:effectLst/>
                          <a:latin typeface="+mn-lt"/>
                          <a:ea typeface="+mn-ea"/>
                          <a:cs typeface="+mn-cs"/>
                        </a:rPr>
                        <a:t>  Retired</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9%</a:t>
                      </a:r>
                    </a:p>
                  </a:txBody>
                  <a:tcPr marL="9525" marR="9525" marT="9525" marB="0" anchor="ct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Stay-at-home spouse or partner</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7%</a:t>
                      </a:r>
                    </a:p>
                  </a:txBody>
                  <a:tcPr marL="9525" marR="9525" marT="9525" marB="0" anchor="ct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Student</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5%</a:t>
                      </a:r>
                    </a:p>
                  </a:txBody>
                  <a:tcPr marL="9525" marR="9525" marT="9525" marB="0" anchor="ct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1" i="0" u="none" strike="noStrike" kern="1200" cap="none" normalizeH="0" baseline="0" dirty="0" smtClean="0">
                          <a:ln>
                            <a:noFill/>
                          </a:ln>
                          <a:solidFill>
                            <a:schemeClr val="bg1"/>
                          </a:solidFill>
                          <a:effectLst/>
                          <a:latin typeface="+mj-lt"/>
                          <a:ea typeface="+mn-ea"/>
                          <a:cs typeface="+mn-cs"/>
                        </a:rPr>
                        <a:t>  Health</a:t>
                      </a:r>
                      <a:r>
                        <a:rPr kumimoji="0" lang="en-US" sz="1000" b="1" i="0" u="none" strike="noStrike" kern="1200" cap="none" normalizeH="0" baseline="0" dirty="0" smtClean="0">
                          <a:ln>
                            <a:noFill/>
                          </a:ln>
                          <a:solidFill>
                            <a:srgbClr val="FF0000"/>
                          </a:solidFill>
                          <a:effectLst/>
                          <a:latin typeface="+mj-lt"/>
                          <a:ea typeface="+mn-ea"/>
                          <a:cs typeface="+mn-cs"/>
                        </a:rPr>
                        <a:t> </a:t>
                      </a:r>
                      <a:r>
                        <a:rPr kumimoji="0" lang="en-US" sz="1000" b="1" i="0" u="none" strike="noStrike" kern="1200" cap="none" normalizeH="0" baseline="0" dirty="0" smtClean="0">
                          <a:ln>
                            <a:noFill/>
                          </a:ln>
                          <a:solidFill>
                            <a:schemeClr val="bg1"/>
                          </a:solidFill>
                          <a:effectLst/>
                          <a:latin typeface="+mj-lt"/>
                          <a:ea typeface="+mn-ea"/>
                          <a:cs typeface="+mn-cs"/>
                        </a:rPr>
                        <a:t>Insurance Status</a:t>
                      </a:r>
                    </a:p>
                  </a:txBody>
                  <a:tcPr marL="9525" marR="9525" marT="9525" marB="0" anchor="b">
                    <a:solidFill>
                      <a:schemeClr val="accent1"/>
                    </a:solidFill>
                  </a:tcPr>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b="1" u="none" strike="noStrike" kern="1200" cap="none" normalizeH="0" baseline="0" dirty="0" smtClean="0">
                          <a:ln>
                            <a:noFill/>
                          </a:ln>
                          <a:solidFill>
                            <a:schemeClr val="bg1"/>
                          </a:solidFill>
                          <a:effectLst/>
                          <a:latin typeface="+mj-lt"/>
                          <a:ea typeface="+mn-ea"/>
                          <a:cs typeface="+mn-cs"/>
                        </a:rPr>
                        <a:t>(n=457)</a:t>
                      </a:r>
                    </a:p>
                  </a:txBody>
                  <a:tcPr marL="9525" marR="9525" marT="9525" marB="0" anchor="ctr">
                    <a:solidFill>
                      <a:schemeClr val="accent1"/>
                    </a:solidFill>
                  </a:tcP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Covered</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90%</a:t>
                      </a:r>
                    </a:p>
                  </a:txBody>
                  <a:tcPr marL="9525" marR="9525" marT="9525" marB="0" anchor="ct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Not Covered</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10%</a:t>
                      </a:r>
                    </a:p>
                  </a:txBody>
                  <a:tcPr marL="9525" marR="9525" marT="9525" marB="0" anchor="ctr"/>
                </a:tc>
              </a:tr>
              <a:tr h="182913">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1" i="0" u="none" strike="noStrike" kern="1200" cap="none" normalizeH="0" baseline="0" dirty="0" smtClean="0">
                          <a:ln>
                            <a:noFill/>
                          </a:ln>
                          <a:solidFill>
                            <a:schemeClr val="bg1"/>
                          </a:solidFill>
                          <a:effectLst/>
                          <a:latin typeface="+mj-lt"/>
                          <a:ea typeface="+mn-ea"/>
                          <a:cs typeface="+mn-cs"/>
                        </a:rPr>
                        <a:t>  Type of Health Insurance Among Those Covered</a:t>
                      </a:r>
                    </a:p>
                  </a:txBody>
                  <a:tcPr marL="9525" marR="9525" marT="9525" marB="0" anchor="b">
                    <a:solidFill>
                      <a:schemeClr val="accent1"/>
                    </a:solidFill>
                  </a:tcPr>
                </a:tc>
                <a:tc>
                  <a:txBody>
                    <a:bodyP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sz="1000" b="1" u="none" strike="noStrike" kern="1200" cap="none" normalizeH="0" baseline="0" dirty="0" smtClean="0">
                          <a:ln>
                            <a:noFill/>
                          </a:ln>
                          <a:solidFill>
                            <a:schemeClr val="bg1"/>
                          </a:solidFill>
                          <a:effectLst/>
                          <a:latin typeface="+mn-lt"/>
                          <a:ea typeface="+mn-ea"/>
                          <a:cs typeface="+mn-cs"/>
                        </a:rPr>
                        <a:t>(n=415)</a:t>
                      </a:r>
                    </a:p>
                  </a:txBody>
                  <a:tcPr marL="9525" marR="9525" marT="9525" marB="0" anchor="ctr">
                    <a:solidFill>
                      <a:schemeClr val="accent1"/>
                    </a:solidFill>
                  </a:tcPr>
                </a:tc>
              </a:tr>
              <a:tr h="33533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Health insurance or HMO through work or union or  </a:t>
                      </a:r>
                    </a:p>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someone else’s work or union</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13%</a:t>
                      </a:r>
                    </a:p>
                  </a:txBody>
                  <a:tcPr marL="9525" marR="9525" marT="9525" marB="0" anchor="ctr"/>
                </a:tc>
              </a:tr>
              <a:tr h="22860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Health insurance or HMO bought directly by me or </a:t>
                      </a:r>
                    </a:p>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another member of my family</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12%</a:t>
                      </a:r>
                    </a:p>
                  </a:txBody>
                  <a:tcPr marL="9525" marR="9525" marT="9525" marB="0" anchor="ct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Medicare or a Medicare HMO</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38%</a:t>
                      </a:r>
                    </a:p>
                  </a:txBody>
                  <a:tcPr marL="9525" marR="9525" marT="9525" marB="0" anchor="ct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Medicaid, Medicaid HMO or medical assistance</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32%</a:t>
                      </a:r>
                    </a:p>
                  </a:txBody>
                  <a:tcPr marL="9525" marR="9525" marT="9525" marB="0" anchor="ct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Health insurance from some other source</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5%</a:t>
                      </a:r>
                    </a:p>
                  </a:txBody>
                  <a:tcPr marL="9525" marR="9525" marT="9525" marB="0" anchor="ct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1" i="0" u="none" strike="noStrike" kern="1200" cap="none" normalizeH="0" baseline="0" dirty="0" smtClean="0">
                          <a:ln>
                            <a:noFill/>
                          </a:ln>
                          <a:solidFill>
                            <a:schemeClr val="bg1"/>
                          </a:solidFill>
                          <a:effectLst/>
                          <a:latin typeface="+mj-lt"/>
                          <a:ea typeface="+mn-ea"/>
                          <a:cs typeface="+mn-cs"/>
                        </a:rPr>
                        <a:t>  Region</a:t>
                      </a:r>
                    </a:p>
                  </a:txBody>
                  <a:tcPr marL="9525" marR="9525" marT="9525" marB="0" anchor="b">
                    <a:solidFill>
                      <a:schemeClr val="accent1"/>
                    </a:solidFill>
                  </a:tcPr>
                </a:tc>
                <a:tc>
                  <a:txBody>
                    <a:bodyP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sz="1000" b="1" u="none" strike="noStrike" kern="1200" cap="none" normalizeH="0" baseline="0" dirty="0" smtClean="0">
                          <a:ln>
                            <a:noFill/>
                          </a:ln>
                          <a:solidFill>
                            <a:schemeClr val="bg1"/>
                          </a:solidFill>
                          <a:effectLst/>
                          <a:latin typeface="+mn-lt"/>
                          <a:ea typeface="+mn-ea"/>
                          <a:cs typeface="+mn-cs"/>
                        </a:rPr>
                        <a:t>(n=457)</a:t>
                      </a:r>
                    </a:p>
                  </a:txBody>
                  <a:tcPr marL="9525" marR="9525" marT="9525" marB="0" anchor="ctr">
                    <a:solidFill>
                      <a:schemeClr val="accent1"/>
                    </a:solidFill>
                  </a:tcP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East</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22%</a:t>
                      </a:r>
                    </a:p>
                  </a:txBody>
                  <a:tcPr marL="9525" marR="9525" marT="9525" marB="0" anchor="ct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Midwest</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26%</a:t>
                      </a:r>
                    </a:p>
                  </a:txBody>
                  <a:tcPr marL="9525" marR="9525" marT="9525" marB="0" anchor="ct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South</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30%</a:t>
                      </a:r>
                    </a:p>
                  </a:txBody>
                  <a:tcPr marL="9525" marR="9525" marT="9525" marB="0" anchor="ctr"/>
                </a:tc>
              </a:tr>
              <a:tr h="18565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West</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22%</a:t>
                      </a:r>
                    </a:p>
                  </a:txBody>
                  <a:tcPr marL="9525" marR="9525" marT="9525" marB="0" anchor="ctr"/>
                </a:tc>
              </a:tr>
            </a:tbl>
          </a:graphicData>
        </a:graphic>
      </p:graphicFrame>
      <p:graphicFrame>
        <p:nvGraphicFramePr>
          <p:cNvPr id="12" name="Group 4"/>
          <p:cNvGraphicFramePr>
            <a:graphicFrameLocks/>
          </p:cNvGraphicFramePr>
          <p:nvPr>
            <p:extLst>
              <p:ext uri="{D42A27DB-BD31-4B8C-83A1-F6EECF244321}">
                <p14:modId xmlns:p14="http://schemas.microsoft.com/office/powerpoint/2010/main" val="3871490366"/>
              </p:ext>
            </p:extLst>
          </p:nvPr>
        </p:nvGraphicFramePr>
        <p:xfrm>
          <a:off x="838200" y="1066800"/>
          <a:ext cx="3810000" cy="5162769"/>
        </p:xfrm>
        <a:graphic>
          <a:graphicData uri="http://schemas.openxmlformats.org/drawingml/2006/table">
            <a:tbl>
              <a:tblPr firstRow="1">
                <a:tableStyleId>{5C22544A-7EE6-4342-B048-85BDC9FD1C3A}</a:tableStyleId>
              </a:tblPr>
              <a:tblGrid>
                <a:gridCol w="3124200"/>
                <a:gridCol w="685800"/>
              </a:tblGrid>
              <a:tr h="3523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  Gender</a:t>
                      </a:r>
                    </a:p>
                  </a:txBody>
                  <a:tcPr marL="0" marR="45720" anchor="b" horzOverflow="overflow"/>
                </a:tc>
                <a:tc>
                  <a:txBody>
                    <a:bodyPr/>
                    <a:lstStyle/>
                    <a:p>
                      <a:pPr marL="0" marR="0" lvl="0" indent="0" algn="ctr" defTabSz="914400" rtl="0" eaLnBrk="1" fontAlgn="b" latinLnBrk="0" hangingPunct="1">
                        <a:lnSpc>
                          <a:spcPct val="85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ea typeface="Times New Roman" pitchFamily="18" charset="0"/>
                          <a:cs typeface="Arial" charset="0"/>
                        </a:rPr>
                        <a:t>Total</a:t>
                      </a:r>
                    </a:p>
                    <a:p>
                      <a:pPr marL="0" marR="0" lvl="0" indent="0" algn="ctr" defTabSz="914400" rtl="0" eaLnBrk="1" fontAlgn="b" latinLnBrk="0" hangingPunct="1">
                        <a:lnSpc>
                          <a:spcPct val="85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ea typeface="Times New Roman" pitchFamily="18" charset="0"/>
                          <a:cs typeface="Arial" charset="0"/>
                        </a:rPr>
                        <a:t>(n=457)</a:t>
                      </a:r>
                    </a:p>
                  </a:txBody>
                  <a:tcPr marL="45720" marR="45720" anchor="b" horzOverflow="overflow"/>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Male</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54%</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Female</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46%</a:t>
                      </a:r>
                    </a:p>
                  </a:txBody>
                  <a:tcPr marL="9525" marR="9525" marT="9525" marB="0" anchor="ctr"/>
                </a:tc>
              </a:tr>
              <a:tr h="170801">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1" i="0" u="none" strike="noStrike" kern="1200" cap="none" normalizeH="0" baseline="0" dirty="0" smtClean="0">
                          <a:ln>
                            <a:noFill/>
                          </a:ln>
                          <a:solidFill>
                            <a:schemeClr val="bg1"/>
                          </a:solidFill>
                          <a:effectLst/>
                          <a:latin typeface="+mj-lt"/>
                          <a:ea typeface="+mn-ea"/>
                          <a:cs typeface="+mn-cs"/>
                        </a:rPr>
                        <a:t>  Age</a:t>
                      </a:r>
                    </a:p>
                  </a:txBody>
                  <a:tcPr marL="9525" marR="9525" marT="9525" marB="0" anchor="b">
                    <a:solidFill>
                      <a:schemeClr val="accent1"/>
                    </a:solidFill>
                  </a:tcPr>
                </a:tc>
                <a:tc>
                  <a:txBody>
                    <a:bodyP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sz="1000" b="1" u="none" strike="noStrike" kern="1200" cap="none" normalizeH="0" baseline="0" dirty="0" smtClean="0">
                          <a:ln>
                            <a:noFill/>
                          </a:ln>
                          <a:solidFill>
                            <a:schemeClr val="bg1"/>
                          </a:solidFill>
                          <a:effectLst/>
                          <a:latin typeface="+mn-lt"/>
                          <a:ea typeface="+mn-ea"/>
                          <a:cs typeface="+mn-cs"/>
                        </a:rPr>
                        <a:t>(n=457)</a:t>
                      </a:r>
                    </a:p>
                  </a:txBody>
                  <a:tcPr marL="9525" marR="9525" marT="9525" marB="0" anchor="ctr">
                    <a:solidFill>
                      <a:schemeClr val="accent1"/>
                    </a:solidFill>
                  </a:tcP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18-34</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39%</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35-46</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23%</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47-64</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30%</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65+</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8%</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Mean</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41.3</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1" i="0" u="none" strike="noStrike" kern="1200" cap="none" normalizeH="0" baseline="0" dirty="0" smtClean="0">
                          <a:ln>
                            <a:noFill/>
                          </a:ln>
                          <a:solidFill>
                            <a:schemeClr val="bg1"/>
                          </a:solidFill>
                          <a:effectLst/>
                          <a:latin typeface="+mj-lt"/>
                          <a:ea typeface="+mn-ea"/>
                          <a:cs typeface="+mn-cs"/>
                        </a:rPr>
                        <a:t>  Ethnicity</a:t>
                      </a:r>
                    </a:p>
                  </a:txBody>
                  <a:tcPr marL="9525" marR="9525" marT="9525" marB="0" anchor="b">
                    <a:solidFill>
                      <a:schemeClr val="accent1"/>
                    </a:solidFill>
                  </a:tcPr>
                </a:tc>
                <a:tc>
                  <a:txBody>
                    <a:bodyP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sz="1000" b="1" u="none" strike="noStrike" kern="1200" cap="none" normalizeH="0" baseline="0" dirty="0" smtClean="0">
                          <a:ln>
                            <a:noFill/>
                          </a:ln>
                          <a:solidFill>
                            <a:schemeClr val="bg1"/>
                          </a:solidFill>
                          <a:effectLst/>
                          <a:latin typeface="+mn-lt"/>
                          <a:ea typeface="+mn-ea"/>
                          <a:cs typeface="+mn-cs"/>
                        </a:rPr>
                        <a:t>(n=457)</a:t>
                      </a:r>
                    </a:p>
                  </a:txBody>
                  <a:tcPr marL="9525" marR="9525" marT="9525" marB="0" anchor="ctr">
                    <a:solidFill>
                      <a:schemeClr val="accent1"/>
                    </a:solidFill>
                  </a:tcP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White</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71%</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Hispanic</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7%</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Black/African American </a:t>
                      </a:r>
                      <a:endParaRPr kumimoji="0" lang="en-US" sz="1000" b="0" i="0" u="none" strike="sngStrike" kern="1200" cap="none" normalizeH="0" baseline="0" dirty="0" smtClean="0">
                        <a:ln>
                          <a:noFill/>
                        </a:ln>
                        <a:solidFill>
                          <a:srgbClr val="FF0000"/>
                        </a:solidFill>
                        <a:effectLst/>
                        <a:latin typeface="+mj-lt"/>
                        <a:ea typeface="+mn-ea"/>
                        <a:cs typeface="+mn-cs"/>
                      </a:endParaRP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14%</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Asian or Pacific Islander</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3%</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Native American or Alaskan Native</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1%</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Mixed Race</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Some other race</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1%</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Decline to Answer</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3%</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1" i="0" u="none" strike="noStrike" kern="1200" cap="none" normalizeH="0" baseline="0" dirty="0" smtClean="0">
                          <a:ln>
                            <a:noFill/>
                          </a:ln>
                          <a:solidFill>
                            <a:schemeClr val="bg1"/>
                          </a:solidFill>
                          <a:effectLst/>
                          <a:latin typeface="+mj-lt"/>
                          <a:ea typeface="+mn-ea"/>
                          <a:cs typeface="+mn-cs"/>
                        </a:rPr>
                        <a:t>  Highest Level of Education</a:t>
                      </a:r>
                    </a:p>
                  </a:txBody>
                  <a:tcPr marL="9525" marR="9525" marT="9525" marB="0" anchor="b">
                    <a:solidFill>
                      <a:schemeClr val="accent1"/>
                    </a:solidFill>
                  </a:tcPr>
                </a:tc>
                <a:tc>
                  <a:txBody>
                    <a:bodyP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sz="1000" b="1" u="none" strike="noStrike" kern="1200" cap="none" normalizeH="0" baseline="0" dirty="0" smtClean="0">
                          <a:ln>
                            <a:noFill/>
                          </a:ln>
                          <a:solidFill>
                            <a:schemeClr val="bg1"/>
                          </a:solidFill>
                          <a:effectLst/>
                          <a:latin typeface="+mn-lt"/>
                          <a:ea typeface="+mn-ea"/>
                          <a:cs typeface="+mn-cs"/>
                        </a:rPr>
                        <a:t>(n=457)</a:t>
                      </a:r>
                    </a:p>
                  </a:txBody>
                  <a:tcPr marL="9525" marR="9525" marT="9525" marB="0" anchor="ctr">
                    <a:solidFill>
                      <a:schemeClr val="accent1"/>
                    </a:solidFill>
                  </a:tcP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High school or less </a:t>
                      </a:r>
                      <a:endParaRPr kumimoji="0" lang="en-US" sz="1000" b="0" i="0" u="none" strike="sngStrike" kern="1200" cap="none" normalizeH="0" baseline="0" dirty="0" smtClean="0">
                        <a:ln>
                          <a:noFill/>
                        </a:ln>
                        <a:solidFill>
                          <a:srgbClr val="FF0000"/>
                        </a:solidFill>
                        <a:effectLst/>
                        <a:latin typeface="+mj-lt"/>
                        <a:ea typeface="+mn-ea"/>
                        <a:cs typeface="+mn-cs"/>
                      </a:endParaRP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36%</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Job specific training program(s) after high school</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11%</a:t>
                      </a:r>
                    </a:p>
                  </a:txBody>
                  <a:tcPr marL="9525" marR="9525" marT="9525" marB="0" anchor="ctr"/>
                </a:tc>
              </a:tr>
              <a:tr h="20233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Attended College or College Degree </a:t>
                      </a:r>
                      <a:endParaRPr kumimoji="0" lang="en-US" sz="1000" b="0" i="0" u="none" strike="sngStrike" kern="1200" cap="none" normalizeH="0" baseline="0" dirty="0" smtClean="0">
                        <a:ln>
                          <a:noFill/>
                        </a:ln>
                        <a:solidFill>
                          <a:srgbClr val="FF0000"/>
                        </a:solidFill>
                        <a:effectLst/>
                        <a:latin typeface="+mj-lt"/>
                        <a:ea typeface="+mn-ea"/>
                        <a:cs typeface="+mn-cs"/>
                      </a:endParaRP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47%</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Attended Graduate School or Graduate Degree </a:t>
                      </a:r>
                      <a:endParaRPr kumimoji="0" lang="en-US" sz="1000" b="0" i="0" u="none" strike="sngStrike" kern="1200" cap="none" normalizeH="0" baseline="0" dirty="0" smtClean="0">
                        <a:ln>
                          <a:noFill/>
                        </a:ln>
                        <a:solidFill>
                          <a:srgbClr val="FF0000"/>
                        </a:solidFill>
                        <a:effectLst/>
                        <a:latin typeface="+mj-lt"/>
                        <a:ea typeface="+mn-ea"/>
                        <a:cs typeface="+mn-cs"/>
                      </a:endParaRPr>
                    </a:p>
                  </a:txBody>
                  <a:tcPr marL="9525" marR="9525" marT="9525" marB="0" anchor="b">
                    <a:solidFill>
                      <a:srgbClr val="E7F0F8"/>
                    </a:solidFill>
                  </a:tcPr>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6%</a:t>
                      </a:r>
                    </a:p>
                  </a:txBody>
                  <a:tcPr marL="9525" marR="9525" marT="9525" marB="0" anchor="ctr">
                    <a:solidFill>
                      <a:srgbClr val="E7F0F8"/>
                    </a:solidFill>
                  </a:tcP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1" i="0" u="none" strike="noStrike" kern="1200" cap="none" normalizeH="0" baseline="0" dirty="0" smtClean="0">
                          <a:ln>
                            <a:noFill/>
                          </a:ln>
                          <a:solidFill>
                            <a:schemeClr val="bg1"/>
                          </a:solidFill>
                          <a:effectLst/>
                          <a:latin typeface="+mj-lt"/>
                          <a:ea typeface="+mn-ea"/>
                          <a:cs typeface="+mn-cs"/>
                        </a:rPr>
                        <a:t>  Household Income</a:t>
                      </a:r>
                    </a:p>
                  </a:txBody>
                  <a:tcPr marL="9525" marR="9525" marT="9525" marB="0" anchor="b">
                    <a:solidFill>
                      <a:schemeClr val="accent1"/>
                    </a:solidFill>
                  </a:tcPr>
                </a:tc>
                <a:tc>
                  <a:txBody>
                    <a:bodyP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sz="1000" b="1" u="none" strike="noStrike" kern="1200" cap="none" normalizeH="0" baseline="0" dirty="0" smtClean="0">
                          <a:ln>
                            <a:noFill/>
                          </a:ln>
                          <a:solidFill>
                            <a:schemeClr val="bg1"/>
                          </a:solidFill>
                          <a:effectLst/>
                          <a:latin typeface="+mn-lt"/>
                          <a:ea typeface="+mn-ea"/>
                          <a:cs typeface="+mn-cs"/>
                        </a:rPr>
                        <a:t>(n=457)</a:t>
                      </a:r>
                    </a:p>
                  </a:txBody>
                  <a:tcPr marL="9525" marR="9525" marT="9525" marB="0" anchor="ctr">
                    <a:solidFill>
                      <a:schemeClr val="accent1"/>
                    </a:solidFill>
                  </a:tcPr>
                </a:tc>
              </a:tr>
              <a:tr h="176808">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Less than $24,999</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48%</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$25,000 - $49,999</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20%</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$50,000 – 99,999</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17%</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$100K or more</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9%</a:t>
                      </a:r>
                    </a:p>
                  </a:txBody>
                  <a:tcPr marL="9525" marR="9525" marT="9525" marB="0" anchor="ctr"/>
                </a:tc>
              </a:tr>
              <a:tr h="17042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j-lt"/>
                          <a:ea typeface="+mn-ea"/>
                          <a:cs typeface="+mn-cs"/>
                        </a:rPr>
                        <a:t>  Decline to answer</a:t>
                      </a:r>
                    </a:p>
                  </a:txBody>
                  <a:tcPr marL="9525" marR="9525" marT="9525" marB="0" anchor="b"/>
                </a:tc>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1000" u="none" strike="noStrike" kern="1200" cap="none" normalizeH="0" baseline="0" dirty="0" smtClean="0">
                          <a:ln>
                            <a:noFill/>
                          </a:ln>
                          <a:solidFill>
                            <a:schemeClr val="dk1"/>
                          </a:solidFill>
                          <a:effectLst/>
                          <a:latin typeface="+mj-lt"/>
                          <a:ea typeface="+mn-ea"/>
                          <a:cs typeface="+mn-cs"/>
                        </a:rPr>
                        <a:t>7%</a:t>
                      </a:r>
                    </a:p>
                  </a:txBody>
                  <a:tcPr marL="9525" marR="9525" marT="9525" marB="0" anchor="ctr"/>
                </a:tc>
              </a:tr>
            </a:tbl>
          </a:graphicData>
        </a:graphic>
      </p:graphicFrame>
      <p:sp>
        <p:nvSpPr>
          <p:cNvPr id="13" name="Title 1"/>
          <p:cNvSpPr txBox="1">
            <a:spLocks/>
          </p:cNvSpPr>
          <p:nvPr/>
        </p:nvSpPr>
        <p:spPr>
          <a:xfrm>
            <a:off x="969334" y="419100"/>
            <a:ext cx="8166100" cy="571500"/>
          </a:xfrm>
          <a:prstGeom prst="rect">
            <a:avLst/>
          </a:prstGeom>
        </p:spPr>
        <p:txBody>
          <a:bodyPr vert="horz" wrap="square" lIns="91440" tIns="0" rIns="91440" bIns="0" rtlCol="0" anchor="b"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all" spc="0" normalizeH="0" baseline="0" noProof="0" dirty="0" smtClean="0">
                <a:ln>
                  <a:noFill/>
                </a:ln>
                <a:solidFill>
                  <a:srgbClr val="009DD9"/>
                </a:solidFill>
                <a:effectLst/>
                <a:uLnTx/>
                <a:uFillTx/>
                <a:latin typeface="+mj-lt"/>
                <a:ea typeface="ＭＳ Ｐゴシック" charset="0"/>
                <a:cs typeface="ＭＳ Ｐゴシック" charset="0"/>
              </a:rPr>
              <a:t>Demographics</a:t>
            </a:r>
            <a:endParaRPr kumimoji="0" lang="en-US" sz="3200" b="0" i="0" u="none" strike="noStrike" kern="1200" cap="all" spc="0" normalizeH="0" baseline="0" noProof="0" dirty="0">
              <a:ln>
                <a:noFill/>
              </a:ln>
              <a:solidFill>
                <a:srgbClr val="009DD9"/>
              </a:solidFill>
              <a:effectLst/>
              <a:uLnTx/>
              <a:uFillTx/>
              <a:latin typeface="+mj-l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93725" y="647700"/>
            <a:ext cx="8166100" cy="571500"/>
          </a:xfrm>
        </p:spPr>
        <p:txBody>
          <a:bodyPr>
            <a:normAutofit/>
          </a:bodyPr>
          <a:lstStyle/>
          <a:p>
            <a:pPr eaLnBrk="1" hangingPunct="1"/>
            <a:r>
              <a:rPr lang="en-US" altLang="en-US" dirty="0" smtClean="0"/>
              <a:t>Methodology (continued)</a:t>
            </a:r>
            <a:endParaRPr lang="en-US" dirty="0" smtClean="0"/>
          </a:p>
        </p:txBody>
      </p:sp>
      <p:sp>
        <p:nvSpPr>
          <p:cNvPr id="10" name="TextBox 9"/>
          <p:cNvSpPr txBox="1"/>
          <p:nvPr/>
        </p:nvSpPr>
        <p:spPr>
          <a:xfrm>
            <a:off x="762000" y="1472228"/>
            <a:ext cx="7696200" cy="4452501"/>
          </a:xfrm>
          <a:prstGeom prst="rect">
            <a:avLst/>
          </a:prstGeom>
          <a:noFill/>
        </p:spPr>
        <p:txBody>
          <a:bodyPr wrap="square" rtlCol="0">
            <a:spAutoFit/>
          </a:bodyPr>
          <a:lstStyle/>
          <a:p>
            <a:pPr marL="342900" indent="-342900">
              <a:spcBef>
                <a:spcPts val="800"/>
              </a:spcBef>
              <a:buFont typeface="Arial" panose="020B0604020202020204" pitchFamily="34" charset="0"/>
              <a:buChar char="•"/>
            </a:pPr>
            <a:r>
              <a:rPr lang="en-US" sz="1800" dirty="0" smtClean="0">
                <a:latin typeface="+mn-lt"/>
              </a:rPr>
              <a:t>The weighting process included first taking the Harris Poll sample and using targets </a:t>
            </a:r>
            <a:r>
              <a:rPr lang="en-US" sz="1800" dirty="0">
                <a:latin typeface="+mn-lt"/>
              </a:rPr>
              <a:t>from the internal Gateway Health Screener for education, age by gender, race/ethnicity, region, and household income </a:t>
            </a:r>
            <a:r>
              <a:rPr lang="en-US" sz="1800" dirty="0" smtClean="0">
                <a:latin typeface="+mn-lt"/>
              </a:rPr>
              <a:t>to weight them where </a:t>
            </a:r>
            <a:r>
              <a:rPr lang="en-US" sz="1800" dirty="0">
                <a:latin typeface="+mn-lt"/>
              </a:rPr>
              <a:t>necessary to bring them into line with the </a:t>
            </a:r>
            <a:r>
              <a:rPr lang="en-US" sz="1800" dirty="0" smtClean="0">
                <a:latin typeface="+mn-lt"/>
              </a:rPr>
              <a:t>general</a:t>
            </a:r>
            <a:r>
              <a:rPr lang="en-US" sz="1800" dirty="0" smtClean="0">
                <a:solidFill>
                  <a:srgbClr val="FF0000"/>
                </a:solidFill>
                <a:latin typeface="+mn-lt"/>
              </a:rPr>
              <a:t> </a:t>
            </a:r>
            <a:r>
              <a:rPr lang="en-US" sz="1800" dirty="0" smtClean="0">
                <a:latin typeface="+mn-lt"/>
              </a:rPr>
              <a:t>population </a:t>
            </a:r>
            <a:r>
              <a:rPr lang="en-US" sz="1800" dirty="0">
                <a:latin typeface="+mn-lt"/>
              </a:rPr>
              <a:t>of US residents age 18+ who have been diagnosed with </a:t>
            </a:r>
            <a:r>
              <a:rPr lang="en-US" sz="1800" dirty="0" smtClean="0">
                <a:latin typeface="+mn-lt"/>
              </a:rPr>
              <a:t>schizophrenia</a:t>
            </a:r>
            <a:r>
              <a:rPr lang="en-US" sz="1800" dirty="0">
                <a:latin typeface="+mn-lt"/>
              </a:rPr>
              <a:t>.  </a:t>
            </a:r>
            <a:endParaRPr lang="en-US" sz="1800" dirty="0" smtClean="0">
              <a:latin typeface="+mn-lt"/>
            </a:endParaRPr>
          </a:p>
          <a:p>
            <a:pPr marL="342900" indent="-342900">
              <a:spcBef>
                <a:spcPts val="800"/>
              </a:spcBef>
              <a:buFont typeface="Arial" panose="020B0604020202020204" pitchFamily="34" charset="0"/>
              <a:buChar char="•"/>
            </a:pPr>
            <a:r>
              <a:rPr lang="en-US" sz="1800" dirty="0" smtClean="0">
                <a:latin typeface="+mn-lt"/>
              </a:rPr>
              <a:t>Our </a:t>
            </a:r>
            <a:r>
              <a:rPr lang="en-US" sz="1800" dirty="0">
                <a:latin typeface="+mn-lt"/>
              </a:rPr>
              <a:t>weighting algorithm also included a propensity score which allows us to adjust for attitudinal and behavioral differences between those who are online versus those who are not, those who join online panels versus those who do not, and those who responded to this survey versus those who did not. </a:t>
            </a:r>
            <a:endParaRPr lang="en-US" sz="1800" dirty="0" smtClean="0">
              <a:latin typeface="+mn-lt"/>
            </a:endParaRPr>
          </a:p>
          <a:p>
            <a:pPr marL="342900" indent="-342900">
              <a:spcBef>
                <a:spcPts val="800"/>
              </a:spcBef>
              <a:buFont typeface="Arial" panose="020B0604020202020204" pitchFamily="34" charset="0"/>
              <a:buChar char="•"/>
            </a:pPr>
            <a:r>
              <a:rPr lang="en-US" sz="1800" dirty="0" smtClean="0">
                <a:latin typeface="+mn-lt"/>
              </a:rPr>
              <a:t>This </a:t>
            </a:r>
            <a:r>
              <a:rPr lang="en-US" sz="1800" dirty="0">
                <a:latin typeface="+mn-lt"/>
              </a:rPr>
              <a:t>weighted data set was then used to create a profile for those meeting the full qualification criteria and was applied to all </a:t>
            </a:r>
            <a:r>
              <a:rPr lang="en-US" sz="1800" dirty="0" smtClean="0">
                <a:latin typeface="+mn-lt"/>
              </a:rPr>
              <a:t>sample </a:t>
            </a:r>
            <a:r>
              <a:rPr lang="en-US" sz="1800" dirty="0">
                <a:latin typeface="+mn-lt"/>
              </a:rPr>
              <a:t>using the same variables listed </a:t>
            </a:r>
            <a:r>
              <a:rPr lang="en-US" sz="1800" dirty="0" smtClean="0">
                <a:latin typeface="+mn-lt"/>
              </a:rPr>
              <a:t>above. The weight also includes </a:t>
            </a:r>
            <a:r>
              <a:rPr lang="en-US" sz="1800" dirty="0">
                <a:latin typeface="+mn-lt"/>
              </a:rPr>
              <a:t>a variable to account for the frequency of visiting the National Alliance on Mental Illness’s (NAMI) website </a:t>
            </a:r>
            <a:r>
              <a:rPr lang="en-US" sz="1800" dirty="0">
                <a:latin typeface="+mn-lt"/>
                <a:hlinkClick r:id="rId2"/>
              </a:rPr>
              <a:t>nami.org</a:t>
            </a:r>
            <a:r>
              <a:rPr lang="en-US" sz="1800" dirty="0">
                <a:latin typeface="+mn-lt"/>
              </a:rPr>
              <a:t>.</a:t>
            </a:r>
          </a:p>
        </p:txBody>
      </p:sp>
    </p:spTree>
    <p:extLst>
      <p:ext uri="{BB962C8B-B14F-4D97-AF65-F5344CB8AC3E}">
        <p14:creationId xmlns:p14="http://schemas.microsoft.com/office/powerpoint/2010/main" val="229149376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1173850"/>
            <a:ext cx="8221696" cy="567847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mn-lt"/>
              </a:rPr>
              <a:t>Throughout the report, there are icons in the top right corner of the slides indicating the sample group being referenced on the slide.</a:t>
            </a:r>
          </a:p>
          <a:p>
            <a:pPr marL="285750" indent="-285750">
              <a:buFont typeface="Arial" panose="020B0604020202020204" pitchFamily="34" charset="0"/>
              <a:buChar char="•"/>
            </a:pPr>
            <a:endParaRPr lang="en-US" sz="1600" dirty="0" smtClean="0">
              <a:latin typeface="+mn-lt"/>
            </a:endParaRPr>
          </a:p>
          <a:p>
            <a:pPr marL="285750" indent="-285750">
              <a:buFont typeface="Arial" panose="020B0604020202020204" pitchFamily="34" charset="0"/>
              <a:buChar char="•"/>
            </a:pPr>
            <a:endParaRPr lang="en-US" sz="1600" dirty="0">
              <a:latin typeface="+mn-lt"/>
            </a:endParaRPr>
          </a:p>
          <a:p>
            <a:endParaRPr lang="en-US" sz="1600" dirty="0" smtClean="0">
              <a:latin typeface="+mn-lt"/>
            </a:endParaRPr>
          </a:p>
          <a:p>
            <a:pPr marL="285750" indent="-285750">
              <a:buFont typeface="Arial" panose="020B0604020202020204" pitchFamily="34" charset="0"/>
              <a:buChar char="•"/>
            </a:pPr>
            <a:endParaRPr lang="en-US" sz="1600" dirty="0" smtClean="0">
              <a:latin typeface="+mn-lt"/>
            </a:endParaRPr>
          </a:p>
          <a:p>
            <a:pPr marL="285750" indent="-285750">
              <a:buFont typeface="Arial" panose="020B0604020202020204" pitchFamily="34" charset="0"/>
              <a:buChar char="•"/>
            </a:pPr>
            <a:r>
              <a:rPr lang="en-US" sz="1600" dirty="0" smtClean="0">
                <a:latin typeface="+mn-lt"/>
              </a:rPr>
              <a:t>Statistically </a:t>
            </a:r>
            <a:r>
              <a:rPr lang="en-US" sz="1600" dirty="0">
                <a:latin typeface="+mn-lt"/>
              </a:rPr>
              <a:t>significant differences by </a:t>
            </a:r>
            <a:r>
              <a:rPr lang="en-US" sz="1600" dirty="0" smtClean="0">
                <a:latin typeface="+mn-lt"/>
              </a:rPr>
              <a:t>subgroups </a:t>
            </a:r>
            <a:r>
              <a:rPr lang="en-US" sz="1600" dirty="0">
                <a:latin typeface="+mn-lt"/>
              </a:rPr>
              <a:t>of interest </a:t>
            </a:r>
            <a:r>
              <a:rPr lang="en-US" sz="1600" dirty="0" smtClean="0">
                <a:latin typeface="+mn-lt"/>
              </a:rPr>
              <a:t>are shown in call-out boxes on the slide. The sample origin of the subgroup is denoted by the color of the box’s outline and coordinate with the icons above.  </a:t>
            </a:r>
            <a:r>
              <a:rPr lang="en-US" sz="1600" dirty="0">
                <a:latin typeface="+mn-lt"/>
              </a:rPr>
              <a:t>Note that due to space limitations not every significant difference among these groups of interest </a:t>
            </a:r>
            <a:r>
              <a:rPr lang="en-US" sz="1600" dirty="0" smtClean="0">
                <a:latin typeface="+mn-lt"/>
              </a:rPr>
              <a:t>is</a:t>
            </a:r>
            <a:r>
              <a:rPr lang="en-US" sz="1600" dirty="0" smtClean="0">
                <a:solidFill>
                  <a:srgbClr val="FF0000"/>
                </a:solidFill>
                <a:latin typeface="+mn-lt"/>
              </a:rPr>
              <a:t> </a:t>
            </a:r>
            <a:r>
              <a:rPr lang="en-US" sz="1600" dirty="0" smtClean="0">
                <a:latin typeface="+mn-lt"/>
              </a:rPr>
              <a:t>displayed</a:t>
            </a:r>
            <a:r>
              <a:rPr lang="en-US" sz="1600" dirty="0">
                <a:latin typeface="+mn-lt"/>
              </a:rPr>
              <a:t>; some that were thought to be less interesting or telling were omitted</a:t>
            </a:r>
            <a:r>
              <a:rPr lang="en-US" sz="1600" dirty="0" smtClean="0">
                <a:latin typeface="+mn-lt"/>
              </a:rPr>
              <a:t>.</a:t>
            </a:r>
          </a:p>
          <a:p>
            <a:pPr marL="742950" lvl="1" indent="-285750">
              <a:buFont typeface="Arial" panose="020B0604020202020204" pitchFamily="34" charset="0"/>
              <a:buChar char="•"/>
            </a:pPr>
            <a:r>
              <a:rPr lang="en-US" sz="1600" dirty="0" smtClean="0">
                <a:latin typeface="+mn-lt"/>
              </a:rPr>
              <a:t>The subgroups of interest are defined in the following ways:</a:t>
            </a:r>
          </a:p>
          <a:p>
            <a:pPr marL="1200150" lvl="2" indent="-285750">
              <a:buFont typeface="Arial" panose="020B0604020202020204" pitchFamily="34" charset="0"/>
              <a:buChar char="•"/>
            </a:pPr>
            <a:r>
              <a:rPr lang="en-US" sz="1500" dirty="0" smtClean="0">
                <a:latin typeface="+mn-lt"/>
              </a:rPr>
              <a:t>Gender: Male and Female</a:t>
            </a:r>
          </a:p>
          <a:p>
            <a:pPr marL="1200150" lvl="2" indent="-285750">
              <a:buFont typeface="Arial" panose="020B0604020202020204" pitchFamily="34" charset="0"/>
              <a:buChar char="•"/>
            </a:pPr>
            <a:r>
              <a:rPr lang="en-US" sz="1500" dirty="0" smtClean="0">
                <a:latin typeface="+mn-lt"/>
              </a:rPr>
              <a:t>Age: 18-34, 35-46, 47-64, and 65+</a:t>
            </a:r>
          </a:p>
          <a:p>
            <a:pPr marL="1200150" lvl="2" indent="-285750">
              <a:buFont typeface="Arial" panose="020B0604020202020204" pitchFamily="34" charset="0"/>
              <a:buChar char="•"/>
            </a:pPr>
            <a:r>
              <a:rPr lang="en-US" sz="1500" dirty="0" smtClean="0">
                <a:latin typeface="+mn-lt"/>
              </a:rPr>
              <a:t>Overall Mental Health: Excellent/Very Good and Poor/Fair</a:t>
            </a:r>
          </a:p>
          <a:p>
            <a:pPr marL="1200150" lvl="2" indent="-285750">
              <a:buFont typeface="Arial" panose="020B0604020202020204" pitchFamily="34" charset="0"/>
              <a:buChar char="•"/>
            </a:pPr>
            <a:r>
              <a:rPr lang="en-US" sz="1500" dirty="0" smtClean="0">
                <a:latin typeface="+mn-lt"/>
              </a:rPr>
              <a:t>Use of Technology to Cope with Schizophrenia: Often/Very Often and Never/Rarely</a:t>
            </a:r>
          </a:p>
          <a:p>
            <a:pPr marL="1200150" lvl="2" indent="-285750">
              <a:buFont typeface="Arial" panose="020B0604020202020204" pitchFamily="34" charset="0"/>
              <a:buChar char="•"/>
            </a:pPr>
            <a:r>
              <a:rPr lang="en-US" sz="1500" dirty="0" smtClean="0">
                <a:latin typeface="+mn-lt"/>
              </a:rPr>
              <a:t>Hours Spent on Devices: Less than 5 hours per day/5 hours or more a day</a:t>
            </a:r>
          </a:p>
          <a:p>
            <a:pPr marL="285750" indent="-285750">
              <a:buFont typeface="Arial" panose="020B0604020202020204" pitchFamily="34" charset="0"/>
              <a:buChar char="•"/>
            </a:pPr>
            <a:r>
              <a:rPr lang="en-US" sz="1600" dirty="0" smtClean="0">
                <a:latin typeface="+mn-lt"/>
              </a:rPr>
              <a:t>Please note: </a:t>
            </a:r>
            <a:endParaRPr lang="en-US" sz="1600" dirty="0">
              <a:latin typeface="+mn-lt"/>
            </a:endParaRPr>
          </a:p>
          <a:p>
            <a:pPr marL="742950" lvl="1" indent="-285750">
              <a:buFont typeface="Arial" panose="020B0604020202020204" pitchFamily="34" charset="0"/>
              <a:buChar char="•"/>
            </a:pPr>
            <a:r>
              <a:rPr lang="en-US" sz="1600" dirty="0" smtClean="0">
                <a:latin typeface="+mn-lt"/>
              </a:rPr>
              <a:t>The percentage of respondents has been included for each item</a:t>
            </a:r>
            <a:endParaRPr lang="en-US" sz="1600" strike="sngStrike" dirty="0" smtClean="0">
              <a:solidFill>
                <a:srgbClr val="FF0000"/>
              </a:solidFill>
              <a:latin typeface="+mn-lt"/>
            </a:endParaRPr>
          </a:p>
          <a:p>
            <a:pPr marL="742950" lvl="1" indent="-285750">
              <a:buFont typeface="Arial" panose="020B0604020202020204" pitchFamily="34" charset="0"/>
              <a:buChar char="•"/>
            </a:pPr>
            <a:r>
              <a:rPr lang="en-US" sz="1600" dirty="0" smtClean="0">
                <a:latin typeface="+mn-lt"/>
              </a:rPr>
              <a:t>An </a:t>
            </a:r>
            <a:r>
              <a:rPr lang="en-US" sz="1600" dirty="0">
                <a:latin typeface="+mn-lt"/>
              </a:rPr>
              <a:t>asterisk (*) signifies a value of less than one-half percent (&lt;0.05%)</a:t>
            </a:r>
          </a:p>
          <a:p>
            <a:pPr marL="742950" lvl="1" indent="-285750">
              <a:buFont typeface="Arial" panose="020B0604020202020204" pitchFamily="34" charset="0"/>
              <a:buChar char="•"/>
            </a:pPr>
            <a:r>
              <a:rPr lang="en-US" sz="1600" dirty="0">
                <a:latin typeface="+mn-lt"/>
              </a:rPr>
              <a:t>A dash represents a value of zero</a:t>
            </a:r>
          </a:p>
          <a:p>
            <a:pPr marL="742950" lvl="1" indent="-285750">
              <a:buFont typeface="Arial" panose="020B0604020202020204" pitchFamily="34" charset="0"/>
              <a:buChar char="•"/>
            </a:pPr>
            <a:r>
              <a:rPr lang="en-US" sz="1600" dirty="0">
                <a:latin typeface="+mn-lt"/>
              </a:rPr>
              <a:t>Percentages may not always add up to 100% because of computer rounding or the acceptance of multiple </a:t>
            </a:r>
            <a:r>
              <a:rPr lang="en-US" sz="1600" dirty="0" smtClean="0">
                <a:latin typeface="+mn-lt"/>
              </a:rPr>
              <a:t>responses</a:t>
            </a:r>
            <a:endParaRPr lang="en-US" sz="1600" dirty="0">
              <a:latin typeface="+mn-lt"/>
            </a:endParaRPr>
          </a:p>
        </p:txBody>
      </p:sp>
      <p:sp>
        <p:nvSpPr>
          <p:cNvPr id="4" name="Title 3"/>
          <p:cNvSpPr>
            <a:spLocks noGrp="1"/>
          </p:cNvSpPr>
          <p:nvPr>
            <p:ph type="title"/>
          </p:nvPr>
        </p:nvSpPr>
        <p:spPr>
          <a:xfrm>
            <a:off x="593725" y="533400"/>
            <a:ext cx="8166100" cy="571500"/>
          </a:xfrm>
        </p:spPr>
        <p:txBody>
          <a:bodyPr/>
          <a:lstStyle/>
          <a:p>
            <a:r>
              <a:rPr lang="en-US" dirty="0" smtClean="0"/>
              <a:t>Reading the report</a:t>
            </a:r>
            <a:endParaRPr lang="en-US" dirty="0"/>
          </a:p>
        </p:txBody>
      </p:sp>
      <p:sp>
        <p:nvSpPr>
          <p:cNvPr id="2" name="TextBox 1"/>
          <p:cNvSpPr txBox="1"/>
          <p:nvPr/>
        </p:nvSpPr>
        <p:spPr>
          <a:xfrm>
            <a:off x="3085540" y="2348347"/>
            <a:ext cx="1791260" cy="307777"/>
          </a:xfrm>
          <a:prstGeom prst="rect">
            <a:avLst/>
          </a:prstGeom>
          <a:noFill/>
        </p:spPr>
        <p:txBody>
          <a:bodyPr wrap="none" rtlCol="0">
            <a:spAutoFit/>
          </a:bodyPr>
          <a:lstStyle/>
          <a:p>
            <a:r>
              <a:rPr lang="en-US" sz="1400" dirty="0" smtClean="0">
                <a:latin typeface="+mn-lt"/>
              </a:rPr>
              <a:t>Overall Mental Health</a:t>
            </a:r>
            <a:endParaRPr lang="en-US" sz="1400" dirty="0">
              <a:latin typeface="+mn-lt"/>
            </a:endParaRPr>
          </a:p>
        </p:txBody>
      </p:sp>
      <p:sp>
        <p:nvSpPr>
          <p:cNvPr id="15" name="TextBox 14"/>
          <p:cNvSpPr txBox="1"/>
          <p:nvPr/>
        </p:nvSpPr>
        <p:spPr>
          <a:xfrm>
            <a:off x="1085777" y="2346831"/>
            <a:ext cx="729687" cy="307777"/>
          </a:xfrm>
          <a:prstGeom prst="rect">
            <a:avLst/>
          </a:prstGeom>
          <a:noFill/>
        </p:spPr>
        <p:txBody>
          <a:bodyPr wrap="none" rtlCol="0">
            <a:spAutoFit/>
          </a:bodyPr>
          <a:lstStyle/>
          <a:p>
            <a:r>
              <a:rPr lang="en-US" sz="1400" dirty="0" smtClean="0">
                <a:latin typeface="+mn-lt"/>
              </a:rPr>
              <a:t>Gender</a:t>
            </a:r>
            <a:endParaRPr lang="en-US" sz="1400" dirty="0">
              <a:latin typeface="+mn-lt"/>
            </a:endParaRPr>
          </a:p>
        </p:txBody>
      </p:sp>
      <p:grpSp>
        <p:nvGrpSpPr>
          <p:cNvPr id="54" name="Group 37"/>
          <p:cNvGrpSpPr/>
          <p:nvPr/>
        </p:nvGrpSpPr>
        <p:grpSpPr>
          <a:xfrm>
            <a:off x="2348864" y="1737903"/>
            <a:ext cx="622936" cy="616508"/>
            <a:chOff x="2245481" y="758709"/>
            <a:chExt cx="1271016" cy="1271016"/>
          </a:xfrm>
          <a:solidFill>
            <a:srgbClr val="009DD9"/>
          </a:solidFill>
        </p:grpSpPr>
        <p:sp>
          <p:nvSpPr>
            <p:cNvPr id="55" name="Oval 54"/>
            <p:cNvSpPr/>
            <p:nvPr/>
          </p:nvSpPr>
          <p:spPr>
            <a:xfrm>
              <a:off x="2245481" y="758709"/>
              <a:ext cx="1271016" cy="12710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6" name="Picture 55" descr="6273_Icons_childrens_pharmacy_02_D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2420" y="1176586"/>
              <a:ext cx="757138" cy="435263"/>
            </a:xfrm>
            <a:prstGeom prst="rect">
              <a:avLst/>
            </a:prstGeom>
            <a:solidFill>
              <a:schemeClr val="accent2"/>
            </a:solidFill>
          </p:spPr>
        </p:pic>
      </p:grpSp>
      <p:sp>
        <p:nvSpPr>
          <p:cNvPr id="57" name="TextBox 56"/>
          <p:cNvSpPr txBox="1"/>
          <p:nvPr/>
        </p:nvSpPr>
        <p:spPr>
          <a:xfrm>
            <a:off x="2433486" y="2354411"/>
            <a:ext cx="462114" cy="307777"/>
          </a:xfrm>
          <a:prstGeom prst="rect">
            <a:avLst/>
          </a:prstGeom>
          <a:noFill/>
        </p:spPr>
        <p:txBody>
          <a:bodyPr wrap="none" rtlCol="0">
            <a:spAutoFit/>
          </a:bodyPr>
          <a:lstStyle/>
          <a:p>
            <a:r>
              <a:rPr lang="en-US" sz="1400" dirty="0" smtClean="0">
                <a:latin typeface="+mn-lt"/>
              </a:rPr>
              <a:t>Age</a:t>
            </a:r>
            <a:endParaRPr lang="en-US" sz="1400" dirty="0">
              <a:latin typeface="+mn-lt"/>
            </a:endParaRPr>
          </a:p>
        </p:txBody>
      </p:sp>
      <p:grpSp>
        <p:nvGrpSpPr>
          <p:cNvPr id="58" name="Group 57"/>
          <p:cNvGrpSpPr/>
          <p:nvPr/>
        </p:nvGrpSpPr>
        <p:grpSpPr>
          <a:xfrm>
            <a:off x="1122903" y="1740939"/>
            <a:ext cx="635508" cy="613472"/>
            <a:chOff x="3276600" y="3276600"/>
            <a:chExt cx="1271016" cy="1271016"/>
          </a:xfrm>
        </p:grpSpPr>
        <p:sp>
          <p:nvSpPr>
            <p:cNvPr id="59" name="Oval 58"/>
            <p:cNvSpPr/>
            <p:nvPr/>
          </p:nvSpPr>
          <p:spPr>
            <a:xfrm>
              <a:off x="3276600" y="3276600"/>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0" name="Picture 59" descr="male.e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39303" y="3474911"/>
              <a:ext cx="345610" cy="874394"/>
            </a:xfrm>
            <a:prstGeom prst="rect">
              <a:avLst/>
            </a:prstGeom>
          </p:spPr>
        </p:pic>
      </p:grpSp>
      <p:grpSp>
        <p:nvGrpSpPr>
          <p:cNvPr id="61" name="Group 60"/>
          <p:cNvGrpSpPr/>
          <p:nvPr/>
        </p:nvGrpSpPr>
        <p:grpSpPr>
          <a:xfrm>
            <a:off x="3689158" y="1718903"/>
            <a:ext cx="613667" cy="635508"/>
            <a:chOff x="762000" y="1066800"/>
            <a:chExt cx="1271016" cy="1271016"/>
          </a:xfrm>
        </p:grpSpPr>
        <p:sp>
          <p:nvSpPr>
            <p:cNvPr id="62" name="Oval 61"/>
            <p:cNvSpPr/>
            <p:nvPr/>
          </p:nvSpPr>
          <p:spPr>
            <a:xfrm>
              <a:off x="762000" y="1066800"/>
              <a:ext cx="1271016" cy="127101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3" name="Picture 62" descr="memory retention.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769" y="1289785"/>
              <a:ext cx="631478" cy="825047"/>
            </a:xfrm>
            <a:prstGeom prst="rect">
              <a:avLst/>
            </a:prstGeom>
          </p:spPr>
        </p:pic>
      </p:grpSp>
      <p:sp>
        <p:nvSpPr>
          <p:cNvPr id="67" name="TextBox 66"/>
          <p:cNvSpPr txBox="1"/>
          <p:nvPr/>
        </p:nvSpPr>
        <p:spPr>
          <a:xfrm>
            <a:off x="4876800" y="2346830"/>
            <a:ext cx="1988338" cy="307777"/>
          </a:xfrm>
          <a:prstGeom prst="rect">
            <a:avLst/>
          </a:prstGeom>
          <a:noFill/>
        </p:spPr>
        <p:txBody>
          <a:bodyPr wrap="square" rtlCol="0">
            <a:spAutoFit/>
          </a:bodyPr>
          <a:lstStyle/>
          <a:p>
            <a:pPr algn="ctr"/>
            <a:r>
              <a:rPr lang="en-US" sz="1400" dirty="0" smtClean="0">
                <a:latin typeface="+mn-lt"/>
              </a:rPr>
              <a:t>Use Technology to Cope</a:t>
            </a:r>
            <a:endParaRPr lang="en-US" sz="1400" dirty="0">
              <a:latin typeface="+mn-lt"/>
            </a:endParaRPr>
          </a:p>
        </p:txBody>
      </p:sp>
      <p:grpSp>
        <p:nvGrpSpPr>
          <p:cNvPr id="68" name="Group 67"/>
          <p:cNvGrpSpPr/>
          <p:nvPr/>
        </p:nvGrpSpPr>
        <p:grpSpPr>
          <a:xfrm>
            <a:off x="5527009" y="1718903"/>
            <a:ext cx="635508" cy="635508"/>
            <a:chOff x="2166115" y="2959889"/>
            <a:chExt cx="1271016" cy="1271016"/>
          </a:xfrm>
        </p:grpSpPr>
        <p:sp>
          <p:nvSpPr>
            <p:cNvPr id="69" name="Oval 68"/>
            <p:cNvSpPr/>
            <p:nvPr/>
          </p:nvSpPr>
          <p:spPr>
            <a:xfrm>
              <a:off x="2166115" y="2959889"/>
              <a:ext cx="1271016" cy="1271016"/>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0" name="Picture 69" descr="TechnologyAccess.emf"/>
            <p:cNvPicPr>
              <a:picLocks noChangeAspect="1"/>
            </p:cNvPicPr>
            <p:nvPr/>
          </p:nvPicPr>
          <p:blipFill>
            <a:blip r:embed="rId5" cstate="print"/>
            <a:stretch>
              <a:fillRect/>
            </a:stretch>
          </p:blipFill>
          <p:spPr>
            <a:xfrm>
              <a:off x="2351416" y="3311933"/>
              <a:ext cx="900415" cy="566928"/>
            </a:xfrm>
            <a:prstGeom prst="rect">
              <a:avLst/>
            </a:prstGeom>
          </p:spPr>
        </p:pic>
      </p:grpSp>
      <p:grpSp>
        <p:nvGrpSpPr>
          <p:cNvPr id="20" name="Group 19"/>
          <p:cNvGrpSpPr/>
          <p:nvPr/>
        </p:nvGrpSpPr>
        <p:grpSpPr>
          <a:xfrm>
            <a:off x="7451095" y="1695153"/>
            <a:ext cx="640080" cy="635508"/>
            <a:chOff x="2385926" y="1021018"/>
            <a:chExt cx="1271016" cy="1271016"/>
          </a:xfrm>
        </p:grpSpPr>
        <p:sp>
          <p:nvSpPr>
            <p:cNvPr id="21" name="Oval 20"/>
            <p:cNvSpPr/>
            <p:nvPr/>
          </p:nvSpPr>
          <p:spPr>
            <a:xfrm>
              <a:off x="2385926" y="1021018"/>
              <a:ext cx="1271016" cy="127101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Real_Time.emf"/>
            <p:cNvPicPr>
              <a:picLocks noChangeAspect="1"/>
            </p:cNvPicPr>
            <p:nvPr/>
          </p:nvPicPr>
          <p:blipFill>
            <a:blip r:embed="rId6" cstate="print"/>
            <a:stretch>
              <a:fillRect/>
            </a:stretch>
          </p:blipFill>
          <p:spPr>
            <a:xfrm>
              <a:off x="2566386" y="1203898"/>
              <a:ext cx="910097" cy="905256"/>
            </a:xfrm>
            <a:prstGeom prst="rect">
              <a:avLst/>
            </a:prstGeom>
          </p:spPr>
        </p:pic>
      </p:grpSp>
      <p:sp>
        <p:nvSpPr>
          <p:cNvPr id="23" name="TextBox 22"/>
          <p:cNvSpPr txBox="1"/>
          <p:nvPr/>
        </p:nvSpPr>
        <p:spPr>
          <a:xfrm>
            <a:off x="6788725" y="2347348"/>
            <a:ext cx="1988338" cy="307777"/>
          </a:xfrm>
          <a:prstGeom prst="rect">
            <a:avLst/>
          </a:prstGeom>
          <a:noFill/>
        </p:spPr>
        <p:txBody>
          <a:bodyPr wrap="square" rtlCol="0">
            <a:spAutoFit/>
          </a:bodyPr>
          <a:lstStyle/>
          <a:p>
            <a:pPr algn="ctr"/>
            <a:r>
              <a:rPr lang="en-US" sz="1400" dirty="0" smtClean="0">
                <a:latin typeface="+mn-lt"/>
              </a:rPr>
              <a:t>Hours Spent on Devices</a:t>
            </a:r>
            <a:endParaRPr lang="en-US" sz="1400" dirty="0">
              <a:latin typeface="+mn-lt"/>
            </a:endParaRPr>
          </a:p>
        </p:txBody>
      </p:sp>
    </p:spTree>
    <p:extLst>
      <p:ext uri="{BB962C8B-B14F-4D97-AF65-F5344CB8AC3E}">
        <p14:creationId xmlns:p14="http://schemas.microsoft.com/office/powerpoint/2010/main" val="142341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9"/>
          <p:cNvSpPr>
            <a:spLocks noGrp="1"/>
          </p:cNvSpPr>
          <p:nvPr>
            <p:ph type="title"/>
          </p:nvPr>
        </p:nvSpPr>
        <p:spPr/>
        <p:txBody>
          <a:bodyPr/>
          <a:lstStyle/>
          <a:p>
            <a:r>
              <a:rPr lang="en-US" dirty="0" smtClean="0">
                <a:ea typeface="ＭＳ Ｐゴシック"/>
                <a:cs typeface="ＭＳ Ｐゴシック"/>
              </a:rPr>
              <a:t>Executive Summary</a:t>
            </a:r>
          </a:p>
        </p:txBody>
      </p:sp>
      <p:sp>
        <p:nvSpPr>
          <p:cNvPr id="233475" name="Slide Number Placeholder 8"/>
          <p:cNvSpPr txBox="1">
            <a:spLocks noGrp="1"/>
          </p:cNvSpPr>
          <p:nvPr/>
        </p:nvSpPr>
        <p:spPr bwMode="auto">
          <a:xfrm>
            <a:off x="8749226" y="6481991"/>
            <a:ext cx="242374" cy="215444"/>
          </a:xfrm>
          <a:prstGeom prst="rect">
            <a:avLst/>
          </a:prstGeom>
          <a:noFill/>
          <a:ln w="9525">
            <a:noFill/>
            <a:miter lim="800000"/>
            <a:headEnd/>
            <a:tailEnd/>
          </a:ln>
        </p:spPr>
        <p:txBody>
          <a:bodyPr wrap="none" anchor="ctr">
            <a:spAutoFit/>
          </a:bodyPr>
          <a:lstStyle/>
          <a:p>
            <a:pPr algn="r"/>
            <a:fld id="{E7635240-A2C9-404D-82D0-8BEB4E4AC332}" type="slidenum">
              <a:rPr lang="en-US" sz="800">
                <a:solidFill>
                  <a:srgbClr val="009DD9"/>
                </a:solidFill>
                <a:ea typeface="ヒラギノ角ゴ Pro W3"/>
              </a:rPr>
              <a:pPr algn="r"/>
              <a:t>7</a:t>
            </a:fld>
            <a:endParaRPr lang="en-US" sz="800" dirty="0">
              <a:solidFill>
                <a:srgbClr val="009DD9"/>
              </a:solidFill>
              <a:ea typeface="ヒラギノ角ゴ Pro W3"/>
            </a:endParaRPr>
          </a:p>
        </p:txBody>
      </p:sp>
    </p:spTree>
    <p:extLst>
      <p:ext uri="{BB962C8B-B14F-4D97-AF65-F5344CB8AC3E}">
        <p14:creationId xmlns:p14="http://schemas.microsoft.com/office/powerpoint/2010/main" val="83449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533400" y="1447800"/>
            <a:ext cx="8458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a:latin typeface="+mj-lt"/>
              </a:rPr>
              <a:t>Technology use is widespread among people </a:t>
            </a:r>
            <a:r>
              <a:rPr lang="en-US" sz="1600" b="1" dirty="0" smtClean="0">
                <a:latin typeface="+mj-lt"/>
              </a:rPr>
              <a:t>living with </a:t>
            </a:r>
            <a:r>
              <a:rPr lang="en-US" sz="1600" b="1" dirty="0">
                <a:latin typeface="+mj-lt"/>
              </a:rPr>
              <a:t>schizophrenia. The majority have access to more than one device – most commonly, a personal computer.</a:t>
            </a:r>
            <a:endParaRPr lang="en-US" sz="1600" dirty="0">
              <a:latin typeface="+mj-lt"/>
            </a:endParaRPr>
          </a:p>
          <a:p>
            <a:pPr marL="285750" lvl="0" indent="-285750">
              <a:buFont typeface="Arial" panose="020B0604020202020204" pitchFamily="34" charset="0"/>
              <a:buChar char="•"/>
            </a:pPr>
            <a:r>
              <a:rPr lang="en-US" sz="1600" dirty="0">
                <a:latin typeface="+mj-lt"/>
              </a:rPr>
              <a:t>The majority (</a:t>
            </a:r>
            <a:r>
              <a:rPr lang="en-US" sz="1600" dirty="0" smtClean="0">
                <a:latin typeface="+mj-lt"/>
              </a:rPr>
              <a:t>90%) </a:t>
            </a:r>
            <a:r>
              <a:rPr lang="en-US" sz="1600" dirty="0">
                <a:latin typeface="+mj-lt"/>
              </a:rPr>
              <a:t>of people </a:t>
            </a:r>
            <a:r>
              <a:rPr lang="en-US" sz="1600" dirty="0" smtClean="0">
                <a:latin typeface="+mj-lt"/>
              </a:rPr>
              <a:t>living with </a:t>
            </a:r>
            <a:r>
              <a:rPr lang="en-US" sz="1600" dirty="0">
                <a:latin typeface="+mj-lt"/>
              </a:rPr>
              <a:t>schizophrenia have access to more than one device with six in ten saying they have access to 2 to 3 devices and nearly one in three (29%) saying they have access to four or more devices.</a:t>
            </a:r>
          </a:p>
          <a:p>
            <a:pPr marL="285750" lvl="0" indent="-285750">
              <a:buFont typeface="Arial" panose="020B0604020202020204" pitchFamily="34" charset="0"/>
              <a:buChar char="•"/>
            </a:pPr>
            <a:r>
              <a:rPr lang="en-US" sz="1600" dirty="0">
                <a:latin typeface="+mj-lt"/>
              </a:rPr>
              <a:t>Most commonly, people </a:t>
            </a:r>
            <a:r>
              <a:rPr lang="en-US" sz="1600" dirty="0" smtClean="0">
                <a:latin typeface="+mj-lt"/>
              </a:rPr>
              <a:t>living with </a:t>
            </a:r>
            <a:r>
              <a:rPr lang="en-US" sz="1600" dirty="0">
                <a:latin typeface="+mj-lt"/>
              </a:rPr>
              <a:t>schizophrenia say they have access to a personal computer (89%) followed by a Smartphone (54%) and landline phone (52%). They are less likely to have access to a tablet (35%), public computer (32%), or cell phone without applications or Internet connection (31%).</a:t>
            </a:r>
          </a:p>
          <a:p>
            <a:r>
              <a:rPr lang="en-US" sz="1600" dirty="0">
                <a:latin typeface="+mj-lt"/>
              </a:rPr>
              <a:t> </a:t>
            </a:r>
          </a:p>
          <a:p>
            <a:r>
              <a:rPr lang="en-US" sz="1600" b="1" dirty="0" smtClean="0">
                <a:latin typeface="+mj-lt"/>
              </a:rPr>
              <a:t>People living with </a:t>
            </a:r>
            <a:r>
              <a:rPr lang="en-US" sz="1600" b="1" dirty="0">
                <a:latin typeface="+mj-lt"/>
              </a:rPr>
              <a:t>schizophrenia who have access to personal computers or Smartphones use them frequently throughout the day.  Public computers, landline phone, or cell phones without applications or Internet connection are less likely to be used by those who have access.</a:t>
            </a:r>
            <a:endParaRPr lang="en-US" sz="1600" dirty="0">
              <a:latin typeface="+mj-lt"/>
            </a:endParaRPr>
          </a:p>
          <a:p>
            <a:pPr marL="285750" lvl="0" indent="-285750">
              <a:buFont typeface="Arial" panose="020B0604020202020204" pitchFamily="34" charset="0"/>
              <a:buChar char="•"/>
            </a:pPr>
            <a:r>
              <a:rPr lang="en-US" sz="1600" dirty="0">
                <a:latin typeface="+mj-lt"/>
              </a:rPr>
              <a:t>Of those who have access, people </a:t>
            </a:r>
            <a:r>
              <a:rPr lang="en-US" sz="1600" dirty="0" smtClean="0">
                <a:latin typeface="+mj-lt"/>
              </a:rPr>
              <a:t>living with </a:t>
            </a:r>
            <a:r>
              <a:rPr lang="en-US" sz="1600" dirty="0">
                <a:latin typeface="+mj-lt"/>
              </a:rPr>
              <a:t>schizophrenia spend, on average, 5 hours per day on a personal computer and 4.0 hours on a Smartphone.</a:t>
            </a:r>
          </a:p>
          <a:p>
            <a:pPr marL="285750" lvl="0" indent="-285750">
              <a:buFont typeface="Arial" panose="020B0604020202020204" pitchFamily="34" charset="0"/>
              <a:buChar char="•"/>
            </a:pPr>
            <a:r>
              <a:rPr lang="en-US" sz="1600" dirty="0">
                <a:latin typeface="+mj-lt"/>
              </a:rPr>
              <a:t>Those who have access to a tablet report spending, on average, 2.5 hours on it daily. </a:t>
            </a:r>
          </a:p>
          <a:p>
            <a:pPr marL="285750" lvl="0" indent="-285750">
              <a:buFont typeface="Arial" panose="020B0604020202020204" pitchFamily="34" charset="0"/>
              <a:buChar char="•"/>
            </a:pPr>
            <a:r>
              <a:rPr lang="en-US" sz="1600" dirty="0">
                <a:latin typeface="+mj-lt"/>
              </a:rPr>
              <a:t>People who have access to public computers, landline phone, or cell phone without applications or Internet connection report spending around an hour or less on it per day, on average, with half or almost half reporting they do not spend any time on them at all.</a:t>
            </a:r>
          </a:p>
          <a:p>
            <a:pPr marL="1200150" lvl="2" indent="-285750">
              <a:spcBef>
                <a:spcPct val="20000"/>
              </a:spcBef>
              <a:buFont typeface="Wingdings" panose="05000000000000000000" pitchFamily="2" charset="2"/>
              <a:buChar char="§"/>
              <a:defRPr/>
            </a:pPr>
            <a:endParaRPr lang="en-US" sz="1600" dirty="0" smtClean="0">
              <a:solidFill>
                <a:srgbClr val="5F5F5F"/>
              </a:solidFill>
              <a:latin typeface="+mj-lt"/>
              <a:ea typeface="ＭＳ Ｐゴシック"/>
            </a:endParaRPr>
          </a:p>
          <a:p>
            <a:pPr marL="1257300" lvl="2" indent="-342900">
              <a:spcBef>
                <a:spcPct val="20000"/>
              </a:spcBef>
              <a:buFont typeface="Arial"/>
              <a:buChar char="•"/>
              <a:defRPr/>
            </a:pPr>
            <a:endParaRPr lang="en-US" sz="1600" kern="0" dirty="0" smtClean="0">
              <a:solidFill>
                <a:srgbClr val="5F5F5F"/>
              </a:solidFill>
              <a:latin typeface="+mj-lt"/>
              <a:ea typeface="ＭＳ Ｐゴシック" charset="-128"/>
              <a:cs typeface="Calibri"/>
            </a:endParaRPr>
          </a:p>
        </p:txBody>
      </p:sp>
      <p:sp>
        <p:nvSpPr>
          <p:cNvPr id="4" name="Title 3"/>
          <p:cNvSpPr>
            <a:spLocks noGrp="1"/>
          </p:cNvSpPr>
          <p:nvPr>
            <p:ph type="title"/>
          </p:nvPr>
        </p:nvSpPr>
        <p:spPr/>
        <p:txBody>
          <a:bodyPr/>
          <a:lstStyle/>
          <a:p>
            <a:r>
              <a:rPr lang="en-US" dirty="0" smtClean="0">
                <a:solidFill>
                  <a:schemeClr val="accent1"/>
                </a:solidFill>
              </a:rPr>
              <a:t>Executive Summary </a:t>
            </a:r>
            <a:endParaRPr lang="en-US" dirty="0">
              <a:solidFill>
                <a:schemeClr val="accent1"/>
              </a:solidFill>
            </a:endParaRPr>
          </a:p>
        </p:txBody>
      </p:sp>
    </p:spTree>
    <p:extLst>
      <p:ext uri="{BB962C8B-B14F-4D97-AF65-F5344CB8AC3E}">
        <p14:creationId xmlns:p14="http://schemas.microsoft.com/office/powerpoint/2010/main" val="3792230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Executive Summary </a:t>
            </a:r>
            <a:endParaRPr lang="en-US" dirty="0">
              <a:solidFill>
                <a:schemeClr val="accent1"/>
              </a:solidFill>
            </a:endParaRPr>
          </a:p>
        </p:txBody>
      </p:sp>
      <p:sp>
        <p:nvSpPr>
          <p:cNvPr id="5" name="Content Placeholder 2"/>
          <p:cNvSpPr txBox="1">
            <a:spLocks/>
          </p:cNvSpPr>
          <p:nvPr/>
        </p:nvSpPr>
        <p:spPr bwMode="auto">
          <a:xfrm>
            <a:off x="533400" y="1447800"/>
            <a:ext cx="8458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a:latin typeface="+mj-lt"/>
              </a:rPr>
              <a:t>Most commonly, people </a:t>
            </a:r>
            <a:r>
              <a:rPr lang="en-US" sz="1600" b="1" dirty="0" smtClean="0">
                <a:latin typeface="+mj-lt"/>
              </a:rPr>
              <a:t>living with </a:t>
            </a:r>
            <a:r>
              <a:rPr lang="en-US" sz="1600" b="1" dirty="0">
                <a:latin typeface="+mj-lt"/>
              </a:rPr>
              <a:t>schizophrenia use technology to surf the Internet or go on social networking sites – though they are more likely to say they spend time talking to people in person than to engage on an activity via a device. When they do use technology to connect with people, most commonly it is with family and friends and less likely with </a:t>
            </a:r>
            <a:r>
              <a:rPr lang="en-US" sz="1600" b="1" dirty="0" smtClean="0">
                <a:latin typeface="+mj-lt"/>
              </a:rPr>
              <a:t>professionals.</a:t>
            </a:r>
            <a:endParaRPr lang="en-US" sz="1600" dirty="0">
              <a:latin typeface="+mj-lt"/>
            </a:endParaRPr>
          </a:p>
          <a:p>
            <a:pPr marL="285750" lvl="0" indent="-285750">
              <a:buFont typeface="Arial" panose="020B0604020202020204" pitchFamily="34" charset="0"/>
              <a:buChar char="•"/>
            </a:pPr>
            <a:r>
              <a:rPr lang="en-US" sz="1600" dirty="0">
                <a:latin typeface="+mj-lt"/>
              </a:rPr>
              <a:t>While people </a:t>
            </a:r>
            <a:r>
              <a:rPr lang="en-US" sz="1600" dirty="0" smtClean="0">
                <a:latin typeface="+mj-lt"/>
              </a:rPr>
              <a:t>living with </a:t>
            </a:r>
            <a:r>
              <a:rPr lang="en-US" sz="1600" dirty="0">
                <a:latin typeface="+mj-lt"/>
              </a:rPr>
              <a:t>schizophrenia spend more time, on average, talking to someone in person (3 hours a day), they report spending 2.7 hours surfing the Internet and 2 hours on social networking </a:t>
            </a:r>
            <a:r>
              <a:rPr lang="en-US" sz="1600" dirty="0" smtClean="0">
                <a:latin typeface="+mj-lt"/>
              </a:rPr>
              <a:t>sites.</a:t>
            </a:r>
          </a:p>
          <a:p>
            <a:pPr marL="742950" lvl="1" indent="-285750">
              <a:buFont typeface="Arial" panose="020B0604020202020204" pitchFamily="34" charset="0"/>
              <a:buChar char="•"/>
            </a:pPr>
            <a:r>
              <a:rPr lang="en-US" sz="1600" dirty="0" smtClean="0">
                <a:latin typeface="+mj-lt"/>
              </a:rPr>
              <a:t>People </a:t>
            </a:r>
            <a:r>
              <a:rPr lang="en-US" sz="1600" dirty="0">
                <a:latin typeface="+mj-lt"/>
              </a:rPr>
              <a:t>report spending an hour or more online gaming (1.4), text messaging (1.3), and talking on the phone (1.1) per day, on average. And, they spend around an hour ( .9) per day sending personal emails. </a:t>
            </a:r>
            <a:endParaRPr lang="en-US" sz="1600" dirty="0" smtClean="0">
              <a:latin typeface="+mj-lt"/>
            </a:endParaRPr>
          </a:p>
          <a:p>
            <a:pPr marL="742950" lvl="1" indent="-285750">
              <a:buFont typeface="Arial" panose="020B0604020202020204" pitchFamily="34" charset="0"/>
              <a:buChar char="•"/>
            </a:pPr>
            <a:r>
              <a:rPr lang="en-US" sz="1600" dirty="0" smtClean="0">
                <a:latin typeface="+mj-lt"/>
              </a:rPr>
              <a:t>Less </a:t>
            </a:r>
            <a:r>
              <a:rPr lang="en-US" sz="1600" dirty="0">
                <a:latin typeface="+mj-lt"/>
              </a:rPr>
              <a:t>common activities include video chatting (.5) and participating in chat rooms (.5</a:t>
            </a:r>
            <a:r>
              <a:rPr lang="en-US" sz="1600" dirty="0" smtClean="0">
                <a:latin typeface="+mj-lt"/>
              </a:rPr>
              <a:t>).</a:t>
            </a:r>
            <a:endParaRPr lang="en-US" sz="1600" dirty="0">
              <a:latin typeface="+mj-lt"/>
            </a:endParaRPr>
          </a:p>
          <a:p>
            <a:pPr marL="285750" indent="-285750">
              <a:buFont typeface="Arial" panose="020B0604020202020204" pitchFamily="34" charset="0"/>
              <a:buChar char="•"/>
            </a:pPr>
            <a:r>
              <a:rPr lang="en-US" sz="1600" dirty="0" smtClean="0">
                <a:latin typeface="+mj-lt"/>
              </a:rPr>
              <a:t>When </a:t>
            </a:r>
            <a:r>
              <a:rPr lang="en-US" sz="1600" dirty="0">
                <a:latin typeface="+mj-lt"/>
              </a:rPr>
              <a:t>asked how often they use technology to communicate with people, they were most likely to say they very often or often connect with family (51%) and friends (48%). They are less likely to say they use it to connect with caregivers (24%), case managers (23%), their doctors (23%), or certified peer support specialists (22%).</a:t>
            </a:r>
          </a:p>
          <a:p>
            <a:pPr marL="285750" indent="-285750">
              <a:buFont typeface="Arial" panose="020B0604020202020204" pitchFamily="34" charset="0"/>
              <a:buChar char="•"/>
            </a:pPr>
            <a:endParaRPr lang="en-US" sz="1600" dirty="0" smtClean="0">
              <a:solidFill>
                <a:srgbClr val="5F5F5F"/>
              </a:solidFill>
              <a:latin typeface="+mj-lt"/>
              <a:ea typeface="ＭＳ Ｐゴシック"/>
            </a:endParaRPr>
          </a:p>
          <a:p>
            <a:pPr marL="1257300" lvl="2" indent="-342900">
              <a:spcBef>
                <a:spcPct val="20000"/>
              </a:spcBef>
              <a:buFont typeface="Arial"/>
              <a:buChar char="•"/>
              <a:defRPr/>
            </a:pPr>
            <a:endParaRPr lang="en-US" sz="1600" kern="0" dirty="0" smtClean="0">
              <a:solidFill>
                <a:srgbClr val="5F5F5F"/>
              </a:solidFill>
              <a:latin typeface="+mj-lt"/>
              <a:ea typeface="ＭＳ Ｐゴシック" charset="-128"/>
              <a:cs typeface="Calibri"/>
            </a:endParaRPr>
          </a:p>
        </p:txBody>
      </p:sp>
    </p:spTree>
    <p:extLst>
      <p:ext uri="{BB962C8B-B14F-4D97-AF65-F5344CB8AC3E}">
        <p14:creationId xmlns:p14="http://schemas.microsoft.com/office/powerpoint/2010/main" val="3792230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Nielsen Theme1">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5D40B52B5EAD48B8F8217D4770B6A6" ma:contentTypeVersion="3" ma:contentTypeDescription="Create a new document." ma:contentTypeScope="" ma:versionID="98fdfc206dc43a10f2331af8f0b059cc">
  <xsd:schema xmlns:xsd="http://www.w3.org/2001/XMLSchema" xmlns:p="http://schemas.microsoft.com/office/2006/metadata/properties" xmlns:ns1="http://schemas.microsoft.com/sharepoint/v3" xmlns:ns2="68a9f8e8-f63d-4999-a085-dbfb72e38a7c" targetNamespace="http://schemas.microsoft.com/office/2006/metadata/properties" ma:root="true" ma:fieldsID="602b0caf6822deefa5b650aafe19de75" ns1:_="" ns2:_="">
    <xsd:import namespace="http://schemas.microsoft.com/sharepoint/v3"/>
    <xsd:import namespace="68a9f8e8-f63d-4999-a085-dbfb72e38a7c"/>
    <xsd:element name="properties">
      <xsd:complexType>
        <xsd:sequence>
          <xsd:element name="documentManagement">
            <xsd:complexType>
              <xsd:all>
                <xsd:element ref="ns1:PublishingStartDate" minOccurs="0"/>
                <xsd:element ref="ns1:PublishingExpirationDate" minOccurs="0"/>
                <xsd:element ref="ns2:SG_x0020_Solution_x0020_Group" minOccurs="0"/>
                <xsd:element ref="ns2:SG_x0020_Sector"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68a9f8e8-f63d-4999-a085-dbfb72e38a7c" elementFormDefault="qualified">
    <xsd:import namespace="http://schemas.microsoft.com/office/2006/documentManagement/types"/>
    <xsd:element name="SG_x0020_Solution_x0020_Group" ma:index="10" nillable="true" ma:displayName="SG Solution Group" ma:default="" ma:format="Dropdown" ma:internalName="SG_x0020_Solution_x0020_Group">
      <xsd:simpleType>
        <xsd:restriction base="dms:Choice">
          <xsd:enumeration value="Market"/>
          <xsd:enumeration value="Products"/>
          <xsd:enumeration value="Brands"/>
          <xsd:enumeration value="Stakeholders"/>
          <xsd:enumeration value="Performance"/>
          <xsd:enumeration value="Enablers"/>
        </xsd:restriction>
      </xsd:simpleType>
    </xsd:element>
    <xsd:element name="SG_x0020_Sector" ma:index="11" nillable="true" ma:displayName="SG Sector" ma:default="" ma:format="Dropdown" ma:internalName="SG_x0020_Sector">
      <xsd:simpleType>
        <xsd:restriction base="dms:Choice">
          <xsd:enumeration value="Market Structure and Size"/>
          <xsd:enumeration value="The Individual"/>
          <xsd:enumeration value="Competitive Landscape"/>
          <xsd:enumeration value="Reputation Audit"/>
          <xsd:enumeration value="Ideation"/>
          <xsd:enumeration value="Concept Screening"/>
          <xsd:enumeration value="Potential"/>
          <xsd:enumeration value="Packaging Pricing and Line Opt"/>
          <xsd:enumeration value="Feature Design and Bundling"/>
          <xsd:enumeration value="Strategy, Positioning and Promise"/>
          <xsd:enumeration value="Communications Development"/>
          <xsd:enumeration value="Portfolio Management and Partnerships"/>
          <xsd:enumeration value="Relationship Assessment"/>
          <xsd:enumeration value="Customer Churn and Winback"/>
          <xsd:enumeration value="Employee Engagement"/>
          <xsd:enumeration value="Reputation Management"/>
          <xsd:enumeration value="Touchpoint Experience"/>
          <xsd:enumeration value="Brand and Communications"/>
          <xsd:enumeration value="Touchpoint Effectiveness"/>
          <xsd:enumeration value="Marketing and Media Mix"/>
          <xsd:enumeration value="Reputation"/>
          <xsd:enumeration value="Audience and Engagement"/>
          <xsd:enumeration value="Customer Experience"/>
          <xsd:enumeration value="Buzz"/>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SG_x0020_Solution_x0020_Group xmlns="68a9f8e8-f63d-4999-a085-dbfb72e38a7c" xsi:nil="true"/>
    <SG_x0020_Sector xmlns="68a9f8e8-f63d-4999-a085-dbfb72e38a7c" xsi:nil="true"/>
  </documentManagement>
</p:properties>
</file>

<file path=customXml/itemProps1.xml><?xml version="1.0" encoding="utf-8"?>
<ds:datastoreItem xmlns:ds="http://schemas.openxmlformats.org/officeDocument/2006/customXml" ds:itemID="{17342501-BF3F-44D7-96F1-FD93344D3B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a9f8e8-f63d-4999-a085-dbfb72e38a7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D479A09-BD40-4EE0-AB12-A3C7FD4D69AA}">
  <ds:schemaRefs>
    <ds:schemaRef ds:uri="http://schemas.microsoft.com/sharepoint/v3/contenttype/forms"/>
  </ds:schemaRefs>
</ds:datastoreItem>
</file>

<file path=customXml/itemProps3.xml><?xml version="1.0" encoding="utf-8"?>
<ds:datastoreItem xmlns:ds="http://schemas.openxmlformats.org/officeDocument/2006/customXml" ds:itemID="{512C06F7-87AC-48A1-A91C-C5B0F1001D9D}">
  <ds:schemaRef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www.w3.org/XML/1998/namespace"/>
    <ds:schemaRef ds:uri="http://purl.org/dc/terms/"/>
    <ds:schemaRef ds:uri="68a9f8e8-f63d-4999-a085-dbfb72e38a7c"/>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47202</TotalTime>
  <Words>5179</Words>
  <Application>Microsoft Office PowerPoint</Application>
  <PresentationFormat>On-screen Show (4:3)</PresentationFormat>
  <Paragraphs>503</Paragraphs>
  <Slides>40</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MS Mincho</vt:lpstr>
      <vt:lpstr>ＭＳ Ｐゴシック</vt:lpstr>
      <vt:lpstr>Arial</vt:lpstr>
      <vt:lpstr>Calibri</vt:lpstr>
      <vt:lpstr>Times New Roman</vt:lpstr>
      <vt:lpstr>Wingdings</vt:lpstr>
      <vt:lpstr>ヒラギノ角ゴ Pro W3</vt:lpstr>
      <vt:lpstr>Nielsen Theme1</vt:lpstr>
      <vt:lpstr>Health and technology Study 2014 </vt:lpstr>
      <vt:lpstr>Table of Contents</vt:lpstr>
      <vt:lpstr>Background and Objectives</vt:lpstr>
      <vt:lpstr>Methodology</vt:lpstr>
      <vt:lpstr>Methodology (continued)</vt:lpstr>
      <vt:lpstr>Reading the report</vt:lpstr>
      <vt:lpstr>Executive Summary</vt:lpstr>
      <vt:lpstr>Executive Summary </vt:lpstr>
      <vt:lpstr>Executive Summary </vt:lpstr>
      <vt:lpstr>Executive Summary </vt:lpstr>
      <vt:lpstr>Executive Summary </vt:lpstr>
      <vt:lpstr>Executive Summary </vt:lpstr>
      <vt:lpstr>Executive Summary </vt:lpstr>
      <vt:lpstr>Detailed findings</vt:lpstr>
      <vt:lpstr>Living with schizophrenia</vt:lpstr>
      <vt:lpstr>Age diagnosed with schizophrenia</vt:lpstr>
      <vt:lpstr>Currently being treated for schizophrenia</vt:lpstr>
      <vt:lpstr>Physical health and mental health</vt:lpstr>
      <vt:lpstr>Overall life satisfaction</vt:lpstr>
      <vt:lpstr>Importance of relationships</vt:lpstr>
      <vt:lpstr>Experience with technology</vt:lpstr>
      <vt:lpstr>Access to technological devices</vt:lpstr>
      <vt:lpstr>Time spent on devices on a daily basis</vt:lpstr>
      <vt:lpstr>Average Time spent on activities</vt:lpstr>
      <vt:lpstr>use of technology to communicate</vt:lpstr>
      <vt:lpstr>Helpfulness of activities on devices</vt:lpstr>
      <vt:lpstr>Perceived helpfulness of activities on devices</vt:lpstr>
      <vt:lpstr>Actual versus perceived helpfulness</vt:lpstr>
      <vt:lpstr>Feelings caused by using technology</vt:lpstr>
      <vt:lpstr>Avoidance/negligence of activities because of internet use</vt:lpstr>
      <vt:lpstr>Excessive use of the internet</vt:lpstr>
      <vt:lpstr>Schizophrenia and technology</vt:lpstr>
      <vt:lpstr>Frequency of use of technology to cope with schizophrenia</vt:lpstr>
      <vt:lpstr>Use of technology when feeling well or experiencing symptoms</vt:lpstr>
      <vt:lpstr>Use of technology for activities</vt:lpstr>
      <vt:lpstr>Websites used for wellness/recovery</vt:lpstr>
      <vt:lpstr>Visits to nami’s website</vt:lpstr>
      <vt:lpstr>The future of Technology and recovery</vt:lpstr>
      <vt:lpstr>Demographics</vt:lpstr>
      <vt:lpstr>PowerPoint Presentation</vt:lpstr>
    </vt:vector>
  </TitlesOfParts>
  <Company>xvzf xvzf</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xvzf xvzf</dc:creator>
  <cp:lastModifiedBy>Katrina Gay</cp:lastModifiedBy>
  <cp:revision>3719</cp:revision>
  <cp:lastPrinted>2015-02-10T17:38:41Z</cp:lastPrinted>
  <dcterms:created xsi:type="dcterms:W3CDTF">2012-07-20T03:37:26Z</dcterms:created>
  <dcterms:modified xsi:type="dcterms:W3CDTF">2015-02-10T20:57:53Z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000800080e000000000001024120</vt:lpwstr>
  </property>
  <property fmtid="{D5CDD505-2E9C-101B-9397-08002B2CF9AE}" pid="3" name="ContentTypeId">
    <vt:lpwstr>0x010100565D40B52B5EAD48B8F8217D4770B6A6</vt:lpwstr>
  </property>
</Properties>
</file>