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handoutMasterIdLst>
    <p:handoutMasterId r:id="rId31"/>
  </p:handoutMasterIdLst>
  <p:sldIdLst>
    <p:sldId id="260" r:id="rId3"/>
    <p:sldId id="261" r:id="rId4"/>
    <p:sldId id="262" r:id="rId5"/>
    <p:sldId id="263" r:id="rId6"/>
    <p:sldId id="264" r:id="rId7"/>
    <p:sldId id="265" r:id="rId8"/>
    <p:sldId id="266" r:id="rId9"/>
    <p:sldId id="297" r:id="rId10"/>
    <p:sldId id="268" r:id="rId11"/>
    <p:sldId id="269" r:id="rId12"/>
    <p:sldId id="270" r:id="rId13"/>
    <p:sldId id="271" r:id="rId14"/>
    <p:sldId id="272" r:id="rId15"/>
    <p:sldId id="273" r:id="rId16"/>
    <p:sldId id="274" r:id="rId17"/>
    <p:sldId id="275" r:id="rId18"/>
    <p:sldId id="290" r:id="rId19"/>
    <p:sldId id="276" r:id="rId20"/>
    <p:sldId id="277" r:id="rId21"/>
    <p:sldId id="279" r:id="rId22"/>
    <p:sldId id="280" r:id="rId23"/>
    <p:sldId id="281" r:id="rId24"/>
    <p:sldId id="282" r:id="rId25"/>
    <p:sldId id="292" r:id="rId26"/>
    <p:sldId id="294" r:id="rId27"/>
    <p:sldId id="298" r:id="rId28"/>
    <p:sldId id="291"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42"/>
    <p:restoredTop sz="94674"/>
  </p:normalViewPr>
  <p:slideViewPr>
    <p:cSldViewPr snapToGrid="0" snapToObjects="1">
      <p:cViewPr varScale="1">
        <p:scale>
          <a:sx n="90" d="100"/>
          <a:sy n="90" d="100"/>
        </p:scale>
        <p:origin x="73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7AF8E-0EB3-4240-9A38-5B8DC44AB85E}" type="doc">
      <dgm:prSet loTypeId="urn:microsoft.com/office/officeart/2005/8/layout/pyramid2" loCatId="list" qsTypeId="urn:microsoft.com/office/officeart/2005/8/quickstyle/simple1" qsCatId="simple" csTypeId="urn:microsoft.com/office/officeart/2005/8/colors/accent1_2" csCatId="accent1" phldr="1"/>
      <dgm:spPr/>
    </dgm:pt>
    <dgm:pt modelId="{178DBFCA-5696-4AA6-A531-9E23FD1D0468}">
      <dgm:prSet/>
      <dgm:spPr/>
      <dgm:t>
        <a:bodyPr/>
        <a:lstStyle/>
        <a:p>
          <a:r>
            <a:rPr lang="en-US" b="1" dirty="0"/>
            <a:t>Use your voice as party to a legally binding contract to provide care</a:t>
          </a:r>
        </a:p>
      </dgm:t>
    </dgm:pt>
    <dgm:pt modelId="{A19E6201-973D-4DBC-B195-917E092CF92B}" type="parTrans" cxnId="{B27A9C28-FD60-434B-9A17-B07DFD763CB9}">
      <dgm:prSet/>
      <dgm:spPr/>
      <dgm:t>
        <a:bodyPr/>
        <a:lstStyle/>
        <a:p>
          <a:endParaRPr lang="en-US"/>
        </a:p>
      </dgm:t>
    </dgm:pt>
    <dgm:pt modelId="{8CF1009F-A838-4B30-9454-FF328855BC7A}" type="sibTrans" cxnId="{B27A9C28-FD60-434B-9A17-B07DFD763CB9}">
      <dgm:prSet/>
      <dgm:spPr/>
      <dgm:t>
        <a:bodyPr/>
        <a:lstStyle/>
        <a:p>
          <a:endParaRPr lang="en-US"/>
        </a:p>
      </dgm:t>
    </dgm:pt>
    <dgm:pt modelId="{72A0CFEE-CF6D-45B1-8387-B055C462E77D}">
      <dgm:prSet/>
      <dgm:spPr/>
      <dgm:t>
        <a:bodyPr/>
        <a:lstStyle/>
        <a:p>
          <a:r>
            <a:rPr lang="en-US" b="1" dirty="0"/>
            <a:t>Anchor your appeal to third party resources</a:t>
          </a:r>
        </a:p>
      </dgm:t>
    </dgm:pt>
    <dgm:pt modelId="{5E53D31B-5A47-470E-AEA9-BEB9017AA9FA}" type="parTrans" cxnId="{7AC2B97F-EE86-4BD9-98AD-F450188AF27F}">
      <dgm:prSet/>
      <dgm:spPr/>
      <dgm:t>
        <a:bodyPr/>
        <a:lstStyle/>
        <a:p>
          <a:endParaRPr lang="en-US"/>
        </a:p>
      </dgm:t>
    </dgm:pt>
    <dgm:pt modelId="{E9015AA6-5417-45B9-A9D3-DC4F259177E6}" type="sibTrans" cxnId="{7AC2B97F-EE86-4BD9-98AD-F450188AF27F}">
      <dgm:prSet/>
      <dgm:spPr/>
      <dgm:t>
        <a:bodyPr/>
        <a:lstStyle/>
        <a:p>
          <a:endParaRPr lang="en-US"/>
        </a:p>
      </dgm:t>
    </dgm:pt>
    <dgm:pt modelId="{DCF3CADC-0B1B-4A3A-B622-A5F9B862479F}">
      <dgm:prSet/>
      <dgm:spPr/>
      <dgm:t>
        <a:bodyPr/>
        <a:lstStyle/>
        <a:p>
          <a:r>
            <a:rPr lang="en-US" b="1" dirty="0"/>
            <a:t>Invoke the parity law to question the legality and/or ethics of UR standards that suggest QTLs or NQTLs</a:t>
          </a:r>
        </a:p>
      </dgm:t>
    </dgm:pt>
    <dgm:pt modelId="{36C347A3-1149-4E71-BA25-BCBE386EE718}" type="parTrans" cxnId="{D2C17B34-E46B-49C9-8EEE-0A18B8665ECC}">
      <dgm:prSet/>
      <dgm:spPr/>
      <dgm:t>
        <a:bodyPr/>
        <a:lstStyle/>
        <a:p>
          <a:endParaRPr lang="en-US"/>
        </a:p>
      </dgm:t>
    </dgm:pt>
    <dgm:pt modelId="{E22F8FB8-6C0F-47B3-A195-0452FBFB9D31}" type="sibTrans" cxnId="{D2C17B34-E46B-49C9-8EEE-0A18B8665ECC}">
      <dgm:prSet/>
      <dgm:spPr/>
      <dgm:t>
        <a:bodyPr/>
        <a:lstStyle/>
        <a:p>
          <a:endParaRPr lang="en-US"/>
        </a:p>
      </dgm:t>
    </dgm:pt>
    <dgm:pt modelId="{F7256F71-B7E3-420D-9069-B48C3BB1C91A}" type="pres">
      <dgm:prSet presAssocID="{BE87AF8E-0EB3-4240-9A38-5B8DC44AB85E}" presName="compositeShape" presStyleCnt="0">
        <dgm:presLayoutVars>
          <dgm:dir/>
          <dgm:resizeHandles/>
        </dgm:presLayoutVars>
      </dgm:prSet>
      <dgm:spPr/>
    </dgm:pt>
    <dgm:pt modelId="{5A482FF2-DA8F-45C7-B002-6B9BF379B40C}" type="pres">
      <dgm:prSet presAssocID="{BE87AF8E-0EB3-4240-9A38-5B8DC44AB85E}" presName="pyramid" presStyleLbl="node1" presStyleIdx="0" presStyleCnt="1"/>
      <dgm:spPr/>
    </dgm:pt>
    <dgm:pt modelId="{01AFA3DB-20BB-4CC9-9C51-8FB939940329}" type="pres">
      <dgm:prSet presAssocID="{BE87AF8E-0EB3-4240-9A38-5B8DC44AB85E}" presName="theList" presStyleCnt="0"/>
      <dgm:spPr/>
    </dgm:pt>
    <dgm:pt modelId="{E3C9A756-4E8E-449E-930A-36AA99FB1C30}" type="pres">
      <dgm:prSet presAssocID="{178DBFCA-5696-4AA6-A531-9E23FD1D0468}" presName="aNode" presStyleLbl="fgAcc1" presStyleIdx="0" presStyleCnt="3" custScaleX="104232">
        <dgm:presLayoutVars>
          <dgm:bulletEnabled val="1"/>
        </dgm:presLayoutVars>
      </dgm:prSet>
      <dgm:spPr/>
    </dgm:pt>
    <dgm:pt modelId="{18FB1821-0A55-4C2B-B1AB-9BAA1E8C353F}" type="pres">
      <dgm:prSet presAssocID="{178DBFCA-5696-4AA6-A531-9E23FD1D0468}" presName="aSpace" presStyleCnt="0"/>
      <dgm:spPr/>
    </dgm:pt>
    <dgm:pt modelId="{2F0FB875-A69D-4A09-B1C9-42AB72B59A2E}" type="pres">
      <dgm:prSet presAssocID="{72A0CFEE-CF6D-45B1-8387-B055C462E77D}" presName="aNode" presStyleLbl="fgAcc1" presStyleIdx="1" presStyleCnt="3" custScaleX="105585">
        <dgm:presLayoutVars>
          <dgm:bulletEnabled val="1"/>
        </dgm:presLayoutVars>
      </dgm:prSet>
      <dgm:spPr/>
    </dgm:pt>
    <dgm:pt modelId="{F891D8C3-D9C9-448C-A56B-272DA166D8B1}" type="pres">
      <dgm:prSet presAssocID="{72A0CFEE-CF6D-45B1-8387-B055C462E77D}" presName="aSpace" presStyleCnt="0"/>
      <dgm:spPr/>
    </dgm:pt>
    <dgm:pt modelId="{A8DF0889-37A0-4BDB-9BEC-832459D669D1}" type="pres">
      <dgm:prSet presAssocID="{DCF3CADC-0B1B-4A3A-B622-A5F9B862479F}" presName="aNode" presStyleLbl="fgAcc1" presStyleIdx="2" presStyleCnt="3" custScaleX="104538">
        <dgm:presLayoutVars>
          <dgm:bulletEnabled val="1"/>
        </dgm:presLayoutVars>
      </dgm:prSet>
      <dgm:spPr/>
    </dgm:pt>
    <dgm:pt modelId="{99E31BF0-A127-4726-AD78-648CC3ADEE7F}" type="pres">
      <dgm:prSet presAssocID="{DCF3CADC-0B1B-4A3A-B622-A5F9B862479F}" presName="aSpace" presStyleCnt="0"/>
      <dgm:spPr/>
    </dgm:pt>
  </dgm:ptLst>
  <dgm:cxnLst>
    <dgm:cxn modelId="{5AB0FB2B-C748-4E6B-AD57-D13715D509AF}" type="presOf" srcId="{178DBFCA-5696-4AA6-A531-9E23FD1D0468}" destId="{E3C9A756-4E8E-449E-930A-36AA99FB1C30}" srcOrd="0" destOrd="0" presId="urn:microsoft.com/office/officeart/2005/8/layout/pyramid2"/>
    <dgm:cxn modelId="{C2B151C2-2E70-45CF-8F62-89C16A9CFC58}" type="presOf" srcId="{DCF3CADC-0B1B-4A3A-B622-A5F9B862479F}" destId="{A8DF0889-37A0-4BDB-9BEC-832459D669D1}" srcOrd="0" destOrd="0" presId="urn:microsoft.com/office/officeart/2005/8/layout/pyramid2"/>
    <dgm:cxn modelId="{B27A9C28-FD60-434B-9A17-B07DFD763CB9}" srcId="{BE87AF8E-0EB3-4240-9A38-5B8DC44AB85E}" destId="{178DBFCA-5696-4AA6-A531-9E23FD1D0468}" srcOrd="0" destOrd="0" parTransId="{A19E6201-973D-4DBC-B195-917E092CF92B}" sibTransId="{8CF1009F-A838-4B30-9454-FF328855BC7A}"/>
    <dgm:cxn modelId="{9D3A5280-6A8B-424F-9EF4-2B3227A81712}" type="presOf" srcId="{72A0CFEE-CF6D-45B1-8387-B055C462E77D}" destId="{2F0FB875-A69D-4A09-B1C9-42AB72B59A2E}" srcOrd="0" destOrd="0" presId="urn:microsoft.com/office/officeart/2005/8/layout/pyramid2"/>
    <dgm:cxn modelId="{6CE5AF53-6C71-4799-B148-889FDA5FFA19}" type="presOf" srcId="{BE87AF8E-0EB3-4240-9A38-5B8DC44AB85E}" destId="{F7256F71-B7E3-420D-9069-B48C3BB1C91A}" srcOrd="0" destOrd="0" presId="urn:microsoft.com/office/officeart/2005/8/layout/pyramid2"/>
    <dgm:cxn modelId="{D2C17B34-E46B-49C9-8EEE-0A18B8665ECC}" srcId="{BE87AF8E-0EB3-4240-9A38-5B8DC44AB85E}" destId="{DCF3CADC-0B1B-4A3A-B622-A5F9B862479F}" srcOrd="2" destOrd="0" parTransId="{36C347A3-1149-4E71-BA25-BCBE386EE718}" sibTransId="{E22F8FB8-6C0F-47B3-A195-0452FBFB9D31}"/>
    <dgm:cxn modelId="{7AC2B97F-EE86-4BD9-98AD-F450188AF27F}" srcId="{BE87AF8E-0EB3-4240-9A38-5B8DC44AB85E}" destId="{72A0CFEE-CF6D-45B1-8387-B055C462E77D}" srcOrd="1" destOrd="0" parTransId="{5E53D31B-5A47-470E-AEA9-BEB9017AA9FA}" sibTransId="{E9015AA6-5417-45B9-A9D3-DC4F259177E6}"/>
    <dgm:cxn modelId="{7A37D1A5-4FEB-454D-937C-7C2DED8A749D}" type="presParOf" srcId="{F7256F71-B7E3-420D-9069-B48C3BB1C91A}" destId="{5A482FF2-DA8F-45C7-B002-6B9BF379B40C}" srcOrd="0" destOrd="0" presId="urn:microsoft.com/office/officeart/2005/8/layout/pyramid2"/>
    <dgm:cxn modelId="{33313733-9F9A-4E24-91A9-9765BB0E6F7F}" type="presParOf" srcId="{F7256F71-B7E3-420D-9069-B48C3BB1C91A}" destId="{01AFA3DB-20BB-4CC9-9C51-8FB939940329}" srcOrd="1" destOrd="0" presId="urn:microsoft.com/office/officeart/2005/8/layout/pyramid2"/>
    <dgm:cxn modelId="{7564AF8E-5EE9-479B-8087-8B21CF1CC4A7}" type="presParOf" srcId="{01AFA3DB-20BB-4CC9-9C51-8FB939940329}" destId="{E3C9A756-4E8E-449E-930A-36AA99FB1C30}" srcOrd="0" destOrd="0" presId="urn:microsoft.com/office/officeart/2005/8/layout/pyramid2"/>
    <dgm:cxn modelId="{663B80D1-46E8-4963-8631-01892209889D}" type="presParOf" srcId="{01AFA3DB-20BB-4CC9-9C51-8FB939940329}" destId="{18FB1821-0A55-4C2B-B1AB-9BAA1E8C353F}" srcOrd="1" destOrd="0" presId="urn:microsoft.com/office/officeart/2005/8/layout/pyramid2"/>
    <dgm:cxn modelId="{744B50DD-D3C9-4116-BAFD-E19F84F1CD44}" type="presParOf" srcId="{01AFA3DB-20BB-4CC9-9C51-8FB939940329}" destId="{2F0FB875-A69D-4A09-B1C9-42AB72B59A2E}" srcOrd="2" destOrd="0" presId="urn:microsoft.com/office/officeart/2005/8/layout/pyramid2"/>
    <dgm:cxn modelId="{7583D665-688E-453E-AFBB-1F3044803360}" type="presParOf" srcId="{01AFA3DB-20BB-4CC9-9C51-8FB939940329}" destId="{F891D8C3-D9C9-448C-A56B-272DA166D8B1}" srcOrd="3" destOrd="0" presId="urn:microsoft.com/office/officeart/2005/8/layout/pyramid2"/>
    <dgm:cxn modelId="{66014A30-F7C9-457D-87C8-C738D3726A15}" type="presParOf" srcId="{01AFA3DB-20BB-4CC9-9C51-8FB939940329}" destId="{A8DF0889-37A0-4BDB-9BEC-832459D669D1}" srcOrd="4" destOrd="0" presId="urn:microsoft.com/office/officeart/2005/8/layout/pyramid2"/>
    <dgm:cxn modelId="{89A38A4A-873C-4595-8AD1-1F69730C5858}" type="presParOf" srcId="{01AFA3DB-20BB-4CC9-9C51-8FB939940329}" destId="{99E31BF0-A127-4726-AD78-648CC3ADEE7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3F0721-D68A-4254-93D5-979AAE30E57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19BDC7A-CDC6-41A8-807B-80D068B32C38}">
      <dgm:prSet custT="1"/>
      <dgm:spPr/>
      <dgm:t>
        <a:bodyPr/>
        <a:lstStyle/>
        <a:p>
          <a:r>
            <a:rPr lang="en-US" sz="2400" dirty="0"/>
            <a:t>Defines 6 dimensions (safety, functional capacity, response to previous treatment, strengths, etc.) for assessing level of care needs</a:t>
          </a:r>
        </a:p>
      </dgm:t>
    </dgm:pt>
    <dgm:pt modelId="{01F84503-AF8B-40C7-BF52-8D8F713F9F3D}" type="parTrans" cxnId="{786A0F7A-95A4-458A-A90E-0E40189041CE}">
      <dgm:prSet/>
      <dgm:spPr/>
      <dgm:t>
        <a:bodyPr/>
        <a:lstStyle/>
        <a:p>
          <a:endParaRPr lang="en-US"/>
        </a:p>
      </dgm:t>
    </dgm:pt>
    <dgm:pt modelId="{A8E529B0-4982-4345-8FAC-38B32E7D50D7}" type="sibTrans" cxnId="{786A0F7A-95A4-458A-A90E-0E40189041CE}">
      <dgm:prSet/>
      <dgm:spPr/>
      <dgm:t>
        <a:bodyPr/>
        <a:lstStyle/>
        <a:p>
          <a:endParaRPr lang="en-US"/>
        </a:p>
      </dgm:t>
    </dgm:pt>
    <dgm:pt modelId="{EE6508B5-C1D9-4495-9A15-C4912C929EFF}">
      <dgm:prSet custT="1"/>
      <dgm:spPr/>
      <dgm:t>
        <a:bodyPr/>
        <a:lstStyle/>
        <a:p>
          <a:r>
            <a:rPr lang="en-US" sz="2400" dirty="0"/>
            <a:t>Describes levels of care from outpatient through inpatient hospitalization </a:t>
          </a:r>
        </a:p>
      </dgm:t>
    </dgm:pt>
    <dgm:pt modelId="{679F71A6-6EEA-49C8-9D90-42D81EA59090}" type="parTrans" cxnId="{126562C6-7C25-4727-ABE1-22593F763F58}">
      <dgm:prSet/>
      <dgm:spPr/>
      <dgm:t>
        <a:bodyPr/>
        <a:lstStyle/>
        <a:p>
          <a:endParaRPr lang="en-US"/>
        </a:p>
      </dgm:t>
    </dgm:pt>
    <dgm:pt modelId="{C37E4FCA-CD13-4FDA-8D6E-754603D697C1}" type="sibTrans" cxnId="{126562C6-7C25-4727-ABE1-22593F763F58}">
      <dgm:prSet/>
      <dgm:spPr/>
      <dgm:t>
        <a:bodyPr/>
        <a:lstStyle/>
        <a:p>
          <a:endParaRPr lang="en-US"/>
        </a:p>
      </dgm:t>
    </dgm:pt>
    <dgm:pt modelId="{1530F76D-7D43-4ABF-A6BF-A3DE7E4B9865}">
      <dgm:prSet custT="1"/>
      <dgm:spPr/>
      <dgm:t>
        <a:bodyPr/>
        <a:lstStyle/>
        <a:p>
          <a:r>
            <a:rPr lang="en-US" sz="2400" dirty="0"/>
            <a:t>Offers quantitative methodology to rate appropriate level of care based on </a:t>
          </a:r>
          <a:r>
            <a:rPr lang="en-US" sz="2400" b="1" dirty="0"/>
            <a:t>total score </a:t>
          </a:r>
          <a:r>
            <a:rPr lang="en-US" sz="2400" dirty="0"/>
            <a:t>across all 6 parameters or </a:t>
          </a:r>
          <a:r>
            <a:rPr lang="en-US" sz="2400" b="1" dirty="0"/>
            <a:t>override</a:t>
          </a:r>
          <a:r>
            <a:rPr lang="en-US" sz="2400" dirty="0"/>
            <a:t> scores</a:t>
          </a:r>
        </a:p>
      </dgm:t>
    </dgm:pt>
    <dgm:pt modelId="{63BC6266-5536-4C4E-9462-49FBABD47BF6}" type="parTrans" cxnId="{FB9C2EBF-6D2B-48A2-98D5-B2A29E6F9B4D}">
      <dgm:prSet/>
      <dgm:spPr/>
      <dgm:t>
        <a:bodyPr/>
        <a:lstStyle/>
        <a:p>
          <a:endParaRPr lang="en-US"/>
        </a:p>
      </dgm:t>
    </dgm:pt>
    <dgm:pt modelId="{2D14AF0D-1D5C-4353-AD89-F50953E9ABE9}" type="sibTrans" cxnId="{FB9C2EBF-6D2B-48A2-98D5-B2A29E6F9B4D}">
      <dgm:prSet/>
      <dgm:spPr/>
      <dgm:t>
        <a:bodyPr/>
        <a:lstStyle/>
        <a:p>
          <a:endParaRPr lang="en-US"/>
        </a:p>
      </dgm:t>
    </dgm:pt>
    <dgm:pt modelId="{43691424-DC42-4C58-9098-0CE35BF58F33}" type="pres">
      <dgm:prSet presAssocID="{0B3F0721-D68A-4254-93D5-979AAE30E57F}" presName="linear" presStyleCnt="0">
        <dgm:presLayoutVars>
          <dgm:dir/>
          <dgm:animLvl val="lvl"/>
          <dgm:resizeHandles val="exact"/>
        </dgm:presLayoutVars>
      </dgm:prSet>
      <dgm:spPr/>
    </dgm:pt>
    <dgm:pt modelId="{DC727E7C-AD0D-4C0C-9B17-FD983A22EDFE}" type="pres">
      <dgm:prSet presAssocID="{C19BDC7A-CDC6-41A8-807B-80D068B32C38}" presName="parentLin" presStyleCnt="0"/>
      <dgm:spPr/>
    </dgm:pt>
    <dgm:pt modelId="{122218DE-EE75-43BF-A4F2-9BFF48202BFB}" type="pres">
      <dgm:prSet presAssocID="{C19BDC7A-CDC6-41A8-807B-80D068B32C38}" presName="parentLeftMargin" presStyleLbl="node1" presStyleIdx="0" presStyleCnt="3"/>
      <dgm:spPr/>
    </dgm:pt>
    <dgm:pt modelId="{2068E588-6765-4E05-972D-4E7CC52B0541}" type="pres">
      <dgm:prSet presAssocID="{C19BDC7A-CDC6-41A8-807B-80D068B32C38}" presName="parentText" presStyleLbl="node1" presStyleIdx="0" presStyleCnt="3" custScaleX="129238" custScaleY="444790">
        <dgm:presLayoutVars>
          <dgm:chMax val="0"/>
          <dgm:bulletEnabled val="1"/>
        </dgm:presLayoutVars>
      </dgm:prSet>
      <dgm:spPr/>
    </dgm:pt>
    <dgm:pt modelId="{FF3BF52E-590B-462C-8842-06C86DCA4B52}" type="pres">
      <dgm:prSet presAssocID="{C19BDC7A-CDC6-41A8-807B-80D068B32C38}" presName="negativeSpace" presStyleCnt="0"/>
      <dgm:spPr/>
    </dgm:pt>
    <dgm:pt modelId="{E770464E-678A-49DF-9EA1-11C71C215F69}" type="pres">
      <dgm:prSet presAssocID="{C19BDC7A-CDC6-41A8-807B-80D068B32C38}" presName="childText" presStyleLbl="conFgAcc1" presStyleIdx="0" presStyleCnt="3">
        <dgm:presLayoutVars>
          <dgm:bulletEnabled val="1"/>
        </dgm:presLayoutVars>
      </dgm:prSet>
      <dgm:spPr/>
    </dgm:pt>
    <dgm:pt modelId="{A9B6A376-5595-489F-84AA-011B274B8BC8}" type="pres">
      <dgm:prSet presAssocID="{A8E529B0-4982-4345-8FAC-38B32E7D50D7}" presName="spaceBetweenRectangles" presStyleCnt="0"/>
      <dgm:spPr/>
    </dgm:pt>
    <dgm:pt modelId="{4B84A072-BAC1-4262-BB4E-BF71FDDEA5D6}" type="pres">
      <dgm:prSet presAssocID="{EE6508B5-C1D9-4495-9A15-C4912C929EFF}" presName="parentLin" presStyleCnt="0"/>
      <dgm:spPr/>
    </dgm:pt>
    <dgm:pt modelId="{2A1459DC-2F20-4225-9129-97E2FD973DA1}" type="pres">
      <dgm:prSet presAssocID="{EE6508B5-C1D9-4495-9A15-C4912C929EFF}" presName="parentLeftMargin" presStyleLbl="node1" presStyleIdx="0" presStyleCnt="3"/>
      <dgm:spPr/>
    </dgm:pt>
    <dgm:pt modelId="{601C600D-338E-4AB8-8267-0AA72B186096}" type="pres">
      <dgm:prSet presAssocID="{EE6508B5-C1D9-4495-9A15-C4912C929EFF}" presName="parentText" presStyleLbl="node1" presStyleIdx="1" presStyleCnt="3" custScaleX="130498" custScaleY="432027">
        <dgm:presLayoutVars>
          <dgm:chMax val="0"/>
          <dgm:bulletEnabled val="1"/>
        </dgm:presLayoutVars>
      </dgm:prSet>
      <dgm:spPr/>
    </dgm:pt>
    <dgm:pt modelId="{B1C6108B-7D2D-49D9-A460-CC81A3867CB7}" type="pres">
      <dgm:prSet presAssocID="{EE6508B5-C1D9-4495-9A15-C4912C929EFF}" presName="negativeSpace" presStyleCnt="0"/>
      <dgm:spPr/>
    </dgm:pt>
    <dgm:pt modelId="{68BAA3A5-75AD-4073-A028-92F9F5085A70}" type="pres">
      <dgm:prSet presAssocID="{EE6508B5-C1D9-4495-9A15-C4912C929EFF}" presName="childText" presStyleLbl="conFgAcc1" presStyleIdx="1" presStyleCnt="3">
        <dgm:presLayoutVars>
          <dgm:bulletEnabled val="1"/>
        </dgm:presLayoutVars>
      </dgm:prSet>
      <dgm:spPr/>
    </dgm:pt>
    <dgm:pt modelId="{E8E6C3E4-30F4-49E3-9E65-EC8F08789DEE}" type="pres">
      <dgm:prSet presAssocID="{C37E4FCA-CD13-4FDA-8D6E-754603D697C1}" presName="spaceBetweenRectangles" presStyleCnt="0"/>
      <dgm:spPr/>
    </dgm:pt>
    <dgm:pt modelId="{6949BE43-7E1A-4DC8-9B32-60CC634BEC47}" type="pres">
      <dgm:prSet presAssocID="{1530F76D-7D43-4ABF-A6BF-A3DE7E4B9865}" presName="parentLin" presStyleCnt="0"/>
      <dgm:spPr/>
    </dgm:pt>
    <dgm:pt modelId="{C10A8166-C0D9-41CA-8D62-8EC5A347D11C}" type="pres">
      <dgm:prSet presAssocID="{1530F76D-7D43-4ABF-A6BF-A3DE7E4B9865}" presName="parentLeftMargin" presStyleLbl="node1" presStyleIdx="1" presStyleCnt="3"/>
      <dgm:spPr/>
    </dgm:pt>
    <dgm:pt modelId="{F4F93AD9-5B67-4D22-85AF-81C7058E0B55}" type="pres">
      <dgm:prSet presAssocID="{1530F76D-7D43-4ABF-A6BF-A3DE7E4B9865}" presName="parentText" presStyleLbl="node1" presStyleIdx="2" presStyleCnt="3" custScaleX="130940" custScaleY="510324">
        <dgm:presLayoutVars>
          <dgm:chMax val="0"/>
          <dgm:bulletEnabled val="1"/>
        </dgm:presLayoutVars>
      </dgm:prSet>
      <dgm:spPr/>
    </dgm:pt>
    <dgm:pt modelId="{AC952ED4-82AD-409F-8F16-5AA89A326723}" type="pres">
      <dgm:prSet presAssocID="{1530F76D-7D43-4ABF-A6BF-A3DE7E4B9865}" presName="negativeSpace" presStyleCnt="0"/>
      <dgm:spPr/>
    </dgm:pt>
    <dgm:pt modelId="{BC96B399-EEA8-4EF7-90C0-413E2B4AA7FA}" type="pres">
      <dgm:prSet presAssocID="{1530F76D-7D43-4ABF-A6BF-A3DE7E4B9865}" presName="childText" presStyleLbl="conFgAcc1" presStyleIdx="2" presStyleCnt="3">
        <dgm:presLayoutVars>
          <dgm:bulletEnabled val="1"/>
        </dgm:presLayoutVars>
      </dgm:prSet>
      <dgm:spPr/>
    </dgm:pt>
  </dgm:ptLst>
  <dgm:cxnLst>
    <dgm:cxn modelId="{6D13134D-0284-4902-A278-506DA662942A}" type="presOf" srcId="{EE6508B5-C1D9-4495-9A15-C4912C929EFF}" destId="{601C600D-338E-4AB8-8267-0AA72B186096}" srcOrd="1" destOrd="0" presId="urn:microsoft.com/office/officeart/2005/8/layout/list1"/>
    <dgm:cxn modelId="{863B2549-E9D2-4CCC-A65E-A9B2196ABDCA}" type="presOf" srcId="{1530F76D-7D43-4ABF-A6BF-A3DE7E4B9865}" destId="{F4F93AD9-5B67-4D22-85AF-81C7058E0B55}" srcOrd="1" destOrd="0" presId="urn:microsoft.com/office/officeart/2005/8/layout/list1"/>
    <dgm:cxn modelId="{786A0F7A-95A4-458A-A90E-0E40189041CE}" srcId="{0B3F0721-D68A-4254-93D5-979AAE30E57F}" destId="{C19BDC7A-CDC6-41A8-807B-80D068B32C38}" srcOrd="0" destOrd="0" parTransId="{01F84503-AF8B-40C7-BF52-8D8F713F9F3D}" sibTransId="{A8E529B0-4982-4345-8FAC-38B32E7D50D7}"/>
    <dgm:cxn modelId="{5E4CD046-FA4F-490F-9BFD-FAB01BB815D3}" type="presOf" srcId="{0B3F0721-D68A-4254-93D5-979AAE30E57F}" destId="{43691424-DC42-4C58-9098-0CE35BF58F33}" srcOrd="0" destOrd="0" presId="urn:microsoft.com/office/officeart/2005/8/layout/list1"/>
    <dgm:cxn modelId="{71E3D3EE-9D40-484B-BFAB-A1299A0E0F67}" type="presOf" srcId="{1530F76D-7D43-4ABF-A6BF-A3DE7E4B9865}" destId="{C10A8166-C0D9-41CA-8D62-8EC5A347D11C}" srcOrd="0" destOrd="0" presId="urn:microsoft.com/office/officeart/2005/8/layout/list1"/>
    <dgm:cxn modelId="{B93D25E5-3721-4BF9-B074-438C538A2B13}" type="presOf" srcId="{EE6508B5-C1D9-4495-9A15-C4912C929EFF}" destId="{2A1459DC-2F20-4225-9129-97E2FD973DA1}" srcOrd="0" destOrd="0" presId="urn:microsoft.com/office/officeart/2005/8/layout/list1"/>
    <dgm:cxn modelId="{FB9C2EBF-6D2B-48A2-98D5-B2A29E6F9B4D}" srcId="{0B3F0721-D68A-4254-93D5-979AAE30E57F}" destId="{1530F76D-7D43-4ABF-A6BF-A3DE7E4B9865}" srcOrd="2" destOrd="0" parTransId="{63BC6266-5536-4C4E-9462-49FBABD47BF6}" sibTransId="{2D14AF0D-1D5C-4353-AD89-F50953E9ABE9}"/>
    <dgm:cxn modelId="{126562C6-7C25-4727-ABE1-22593F763F58}" srcId="{0B3F0721-D68A-4254-93D5-979AAE30E57F}" destId="{EE6508B5-C1D9-4495-9A15-C4912C929EFF}" srcOrd="1" destOrd="0" parTransId="{679F71A6-6EEA-49C8-9D90-42D81EA59090}" sibTransId="{C37E4FCA-CD13-4FDA-8D6E-754603D697C1}"/>
    <dgm:cxn modelId="{FA7958F2-74D0-423E-A977-A95FD31339A5}" type="presOf" srcId="{C19BDC7A-CDC6-41A8-807B-80D068B32C38}" destId="{2068E588-6765-4E05-972D-4E7CC52B0541}" srcOrd="1" destOrd="0" presId="urn:microsoft.com/office/officeart/2005/8/layout/list1"/>
    <dgm:cxn modelId="{87C500FC-A10B-4DCB-8E95-B09FE1F930E3}" type="presOf" srcId="{C19BDC7A-CDC6-41A8-807B-80D068B32C38}" destId="{122218DE-EE75-43BF-A4F2-9BFF48202BFB}" srcOrd="0" destOrd="0" presId="urn:microsoft.com/office/officeart/2005/8/layout/list1"/>
    <dgm:cxn modelId="{0D6F73AC-ACC3-43D8-B44C-2ECB060A6A49}" type="presParOf" srcId="{43691424-DC42-4C58-9098-0CE35BF58F33}" destId="{DC727E7C-AD0D-4C0C-9B17-FD983A22EDFE}" srcOrd="0" destOrd="0" presId="urn:microsoft.com/office/officeart/2005/8/layout/list1"/>
    <dgm:cxn modelId="{38D88791-E151-490C-A786-0FEF43BF0AE9}" type="presParOf" srcId="{DC727E7C-AD0D-4C0C-9B17-FD983A22EDFE}" destId="{122218DE-EE75-43BF-A4F2-9BFF48202BFB}" srcOrd="0" destOrd="0" presId="urn:microsoft.com/office/officeart/2005/8/layout/list1"/>
    <dgm:cxn modelId="{C42B1BA9-7CD4-491A-97E1-DF3B8BD325F0}" type="presParOf" srcId="{DC727E7C-AD0D-4C0C-9B17-FD983A22EDFE}" destId="{2068E588-6765-4E05-972D-4E7CC52B0541}" srcOrd="1" destOrd="0" presId="urn:microsoft.com/office/officeart/2005/8/layout/list1"/>
    <dgm:cxn modelId="{C4EC981A-FC56-4D1C-B35D-52C0791CD882}" type="presParOf" srcId="{43691424-DC42-4C58-9098-0CE35BF58F33}" destId="{FF3BF52E-590B-462C-8842-06C86DCA4B52}" srcOrd="1" destOrd="0" presId="urn:microsoft.com/office/officeart/2005/8/layout/list1"/>
    <dgm:cxn modelId="{D153B840-335D-47F7-8484-DE429374C632}" type="presParOf" srcId="{43691424-DC42-4C58-9098-0CE35BF58F33}" destId="{E770464E-678A-49DF-9EA1-11C71C215F69}" srcOrd="2" destOrd="0" presId="urn:microsoft.com/office/officeart/2005/8/layout/list1"/>
    <dgm:cxn modelId="{716718D2-6328-48A7-A808-02E2E5C2CFA9}" type="presParOf" srcId="{43691424-DC42-4C58-9098-0CE35BF58F33}" destId="{A9B6A376-5595-489F-84AA-011B274B8BC8}" srcOrd="3" destOrd="0" presId="urn:microsoft.com/office/officeart/2005/8/layout/list1"/>
    <dgm:cxn modelId="{36A407E8-7F57-4887-B280-EB4E72A10D4A}" type="presParOf" srcId="{43691424-DC42-4C58-9098-0CE35BF58F33}" destId="{4B84A072-BAC1-4262-BB4E-BF71FDDEA5D6}" srcOrd="4" destOrd="0" presId="urn:microsoft.com/office/officeart/2005/8/layout/list1"/>
    <dgm:cxn modelId="{49F515E9-11CF-4A9B-965B-BD8C1FE14DF2}" type="presParOf" srcId="{4B84A072-BAC1-4262-BB4E-BF71FDDEA5D6}" destId="{2A1459DC-2F20-4225-9129-97E2FD973DA1}" srcOrd="0" destOrd="0" presId="urn:microsoft.com/office/officeart/2005/8/layout/list1"/>
    <dgm:cxn modelId="{253F4CF6-2E99-4D07-B517-2775EC4F9301}" type="presParOf" srcId="{4B84A072-BAC1-4262-BB4E-BF71FDDEA5D6}" destId="{601C600D-338E-4AB8-8267-0AA72B186096}" srcOrd="1" destOrd="0" presId="urn:microsoft.com/office/officeart/2005/8/layout/list1"/>
    <dgm:cxn modelId="{9E905A8D-20CA-40BE-B003-66F712402CF4}" type="presParOf" srcId="{43691424-DC42-4C58-9098-0CE35BF58F33}" destId="{B1C6108B-7D2D-49D9-A460-CC81A3867CB7}" srcOrd="5" destOrd="0" presId="urn:microsoft.com/office/officeart/2005/8/layout/list1"/>
    <dgm:cxn modelId="{9071620E-F17F-48DD-8E33-A7503043ABF8}" type="presParOf" srcId="{43691424-DC42-4C58-9098-0CE35BF58F33}" destId="{68BAA3A5-75AD-4073-A028-92F9F5085A70}" srcOrd="6" destOrd="0" presId="urn:microsoft.com/office/officeart/2005/8/layout/list1"/>
    <dgm:cxn modelId="{2008D0BF-8E64-4620-BEEA-ACFF505B94E1}" type="presParOf" srcId="{43691424-DC42-4C58-9098-0CE35BF58F33}" destId="{E8E6C3E4-30F4-49E3-9E65-EC8F08789DEE}" srcOrd="7" destOrd="0" presId="urn:microsoft.com/office/officeart/2005/8/layout/list1"/>
    <dgm:cxn modelId="{E00DBF52-FECB-402F-8BE1-908F9069126F}" type="presParOf" srcId="{43691424-DC42-4C58-9098-0CE35BF58F33}" destId="{6949BE43-7E1A-4DC8-9B32-60CC634BEC47}" srcOrd="8" destOrd="0" presId="urn:microsoft.com/office/officeart/2005/8/layout/list1"/>
    <dgm:cxn modelId="{7A208BBB-5F53-4211-9EFD-6174BD7CAD94}" type="presParOf" srcId="{6949BE43-7E1A-4DC8-9B32-60CC634BEC47}" destId="{C10A8166-C0D9-41CA-8D62-8EC5A347D11C}" srcOrd="0" destOrd="0" presId="urn:microsoft.com/office/officeart/2005/8/layout/list1"/>
    <dgm:cxn modelId="{53637A41-5C55-492C-94BB-4A2432E01CEE}" type="presParOf" srcId="{6949BE43-7E1A-4DC8-9B32-60CC634BEC47}" destId="{F4F93AD9-5B67-4D22-85AF-81C7058E0B55}" srcOrd="1" destOrd="0" presId="urn:microsoft.com/office/officeart/2005/8/layout/list1"/>
    <dgm:cxn modelId="{B7E4BEEC-0889-40B4-8033-02342FA45B60}" type="presParOf" srcId="{43691424-DC42-4C58-9098-0CE35BF58F33}" destId="{AC952ED4-82AD-409F-8F16-5AA89A326723}" srcOrd="9" destOrd="0" presId="urn:microsoft.com/office/officeart/2005/8/layout/list1"/>
    <dgm:cxn modelId="{FD2C6748-2E6B-485B-843B-71DADB7CCB6B}" type="presParOf" srcId="{43691424-DC42-4C58-9098-0CE35BF58F33}" destId="{BC96B399-EEA8-4EF7-90C0-413E2B4AA7F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87AF8E-0EB3-4240-9A38-5B8DC44AB85E}" type="doc">
      <dgm:prSet loTypeId="urn:microsoft.com/office/officeart/2005/8/layout/pyramid2" loCatId="list" qsTypeId="urn:microsoft.com/office/officeart/2005/8/quickstyle/simple1" qsCatId="simple" csTypeId="urn:microsoft.com/office/officeart/2005/8/colors/accent1_2" csCatId="accent1" phldr="1"/>
      <dgm:spPr/>
    </dgm:pt>
    <dgm:pt modelId="{178DBFCA-5696-4AA6-A531-9E23FD1D0468}">
      <dgm:prSet/>
      <dgm:spPr/>
      <dgm:t>
        <a:bodyPr/>
        <a:lstStyle/>
        <a:p>
          <a:r>
            <a:rPr lang="en-US" b="1" dirty="0"/>
            <a:t>Use your voice as party to a legally binding contract to provide care</a:t>
          </a:r>
        </a:p>
      </dgm:t>
    </dgm:pt>
    <dgm:pt modelId="{A19E6201-973D-4DBC-B195-917E092CF92B}" type="parTrans" cxnId="{B27A9C28-FD60-434B-9A17-B07DFD763CB9}">
      <dgm:prSet/>
      <dgm:spPr/>
      <dgm:t>
        <a:bodyPr/>
        <a:lstStyle/>
        <a:p>
          <a:endParaRPr lang="en-US"/>
        </a:p>
      </dgm:t>
    </dgm:pt>
    <dgm:pt modelId="{8CF1009F-A838-4B30-9454-FF328855BC7A}" type="sibTrans" cxnId="{B27A9C28-FD60-434B-9A17-B07DFD763CB9}">
      <dgm:prSet/>
      <dgm:spPr/>
      <dgm:t>
        <a:bodyPr/>
        <a:lstStyle/>
        <a:p>
          <a:endParaRPr lang="en-US"/>
        </a:p>
      </dgm:t>
    </dgm:pt>
    <dgm:pt modelId="{72A0CFEE-CF6D-45B1-8387-B055C462E77D}">
      <dgm:prSet/>
      <dgm:spPr/>
      <dgm:t>
        <a:bodyPr/>
        <a:lstStyle/>
        <a:p>
          <a:r>
            <a:rPr lang="en-US" b="1" dirty="0"/>
            <a:t>Anchor your appeal to third party resources like LOCUS, </a:t>
          </a:r>
          <a:r>
            <a:rPr lang="en-US" b="1"/>
            <a:t>research and Practice </a:t>
          </a:r>
          <a:r>
            <a:rPr lang="en-US" b="1" dirty="0"/>
            <a:t>Guidelines</a:t>
          </a:r>
        </a:p>
      </dgm:t>
    </dgm:pt>
    <dgm:pt modelId="{5E53D31B-5A47-470E-AEA9-BEB9017AA9FA}" type="parTrans" cxnId="{7AC2B97F-EE86-4BD9-98AD-F450188AF27F}">
      <dgm:prSet/>
      <dgm:spPr/>
      <dgm:t>
        <a:bodyPr/>
        <a:lstStyle/>
        <a:p>
          <a:endParaRPr lang="en-US"/>
        </a:p>
      </dgm:t>
    </dgm:pt>
    <dgm:pt modelId="{E9015AA6-5417-45B9-A9D3-DC4F259177E6}" type="sibTrans" cxnId="{7AC2B97F-EE86-4BD9-98AD-F450188AF27F}">
      <dgm:prSet/>
      <dgm:spPr/>
      <dgm:t>
        <a:bodyPr/>
        <a:lstStyle/>
        <a:p>
          <a:endParaRPr lang="en-US"/>
        </a:p>
      </dgm:t>
    </dgm:pt>
    <dgm:pt modelId="{DCF3CADC-0B1B-4A3A-B622-A5F9B862479F}">
      <dgm:prSet/>
      <dgm:spPr/>
      <dgm:t>
        <a:bodyPr/>
        <a:lstStyle/>
        <a:p>
          <a:r>
            <a:rPr lang="en-US" dirty="0"/>
            <a:t>Expect reviewers to follow the parity law and to use UR standards that comply with section 3.4.1 of the APA </a:t>
          </a:r>
          <a:r>
            <a:rPr lang="en-US" i="1" dirty="0"/>
            <a:t>Commentary on Ethics in Practice and chapter 10.1.1 of the AMA Principles of Medical Ethics</a:t>
          </a:r>
          <a:r>
            <a:rPr lang="en-US" b="1" dirty="0"/>
            <a:t> </a:t>
          </a:r>
        </a:p>
      </dgm:t>
    </dgm:pt>
    <dgm:pt modelId="{36C347A3-1149-4E71-BA25-BCBE386EE718}" type="parTrans" cxnId="{D2C17B34-E46B-49C9-8EEE-0A18B8665ECC}">
      <dgm:prSet/>
      <dgm:spPr/>
      <dgm:t>
        <a:bodyPr/>
        <a:lstStyle/>
        <a:p>
          <a:endParaRPr lang="en-US"/>
        </a:p>
      </dgm:t>
    </dgm:pt>
    <dgm:pt modelId="{E22F8FB8-6C0F-47B3-A195-0452FBFB9D31}" type="sibTrans" cxnId="{D2C17B34-E46B-49C9-8EEE-0A18B8665ECC}">
      <dgm:prSet/>
      <dgm:spPr/>
      <dgm:t>
        <a:bodyPr/>
        <a:lstStyle/>
        <a:p>
          <a:endParaRPr lang="en-US"/>
        </a:p>
      </dgm:t>
    </dgm:pt>
    <dgm:pt modelId="{F7256F71-B7E3-420D-9069-B48C3BB1C91A}" type="pres">
      <dgm:prSet presAssocID="{BE87AF8E-0EB3-4240-9A38-5B8DC44AB85E}" presName="compositeShape" presStyleCnt="0">
        <dgm:presLayoutVars>
          <dgm:dir/>
          <dgm:resizeHandles/>
        </dgm:presLayoutVars>
      </dgm:prSet>
      <dgm:spPr/>
    </dgm:pt>
    <dgm:pt modelId="{5A482FF2-DA8F-45C7-B002-6B9BF379B40C}" type="pres">
      <dgm:prSet presAssocID="{BE87AF8E-0EB3-4240-9A38-5B8DC44AB85E}" presName="pyramid" presStyleLbl="node1" presStyleIdx="0" presStyleCnt="1"/>
      <dgm:spPr/>
    </dgm:pt>
    <dgm:pt modelId="{01AFA3DB-20BB-4CC9-9C51-8FB939940329}" type="pres">
      <dgm:prSet presAssocID="{BE87AF8E-0EB3-4240-9A38-5B8DC44AB85E}" presName="theList" presStyleCnt="0"/>
      <dgm:spPr/>
    </dgm:pt>
    <dgm:pt modelId="{E3C9A756-4E8E-449E-930A-36AA99FB1C30}" type="pres">
      <dgm:prSet presAssocID="{178DBFCA-5696-4AA6-A531-9E23FD1D0468}" presName="aNode" presStyleLbl="fgAcc1" presStyleIdx="0" presStyleCnt="3" custScaleX="104232">
        <dgm:presLayoutVars>
          <dgm:bulletEnabled val="1"/>
        </dgm:presLayoutVars>
      </dgm:prSet>
      <dgm:spPr/>
    </dgm:pt>
    <dgm:pt modelId="{18FB1821-0A55-4C2B-B1AB-9BAA1E8C353F}" type="pres">
      <dgm:prSet presAssocID="{178DBFCA-5696-4AA6-A531-9E23FD1D0468}" presName="aSpace" presStyleCnt="0"/>
      <dgm:spPr/>
    </dgm:pt>
    <dgm:pt modelId="{2F0FB875-A69D-4A09-B1C9-42AB72B59A2E}" type="pres">
      <dgm:prSet presAssocID="{72A0CFEE-CF6D-45B1-8387-B055C462E77D}" presName="aNode" presStyleLbl="fgAcc1" presStyleIdx="1" presStyleCnt="3" custScaleX="105585">
        <dgm:presLayoutVars>
          <dgm:bulletEnabled val="1"/>
        </dgm:presLayoutVars>
      </dgm:prSet>
      <dgm:spPr/>
    </dgm:pt>
    <dgm:pt modelId="{F891D8C3-D9C9-448C-A56B-272DA166D8B1}" type="pres">
      <dgm:prSet presAssocID="{72A0CFEE-CF6D-45B1-8387-B055C462E77D}" presName="aSpace" presStyleCnt="0"/>
      <dgm:spPr/>
    </dgm:pt>
    <dgm:pt modelId="{A8DF0889-37A0-4BDB-9BEC-832459D669D1}" type="pres">
      <dgm:prSet presAssocID="{DCF3CADC-0B1B-4A3A-B622-A5F9B862479F}" presName="aNode" presStyleLbl="fgAcc1" presStyleIdx="2" presStyleCnt="3" custScaleX="112169" custScaleY="135040" custLinFactY="2694" custLinFactNeighborX="-862" custLinFactNeighborY="100000">
        <dgm:presLayoutVars>
          <dgm:bulletEnabled val="1"/>
        </dgm:presLayoutVars>
      </dgm:prSet>
      <dgm:spPr/>
    </dgm:pt>
    <dgm:pt modelId="{99E31BF0-A127-4726-AD78-648CC3ADEE7F}" type="pres">
      <dgm:prSet presAssocID="{DCF3CADC-0B1B-4A3A-B622-A5F9B862479F}" presName="aSpace" presStyleCnt="0"/>
      <dgm:spPr/>
    </dgm:pt>
  </dgm:ptLst>
  <dgm:cxnLst>
    <dgm:cxn modelId="{1F324940-3AEB-4F0D-ADE6-C39707556F85}" type="presOf" srcId="{72A0CFEE-CF6D-45B1-8387-B055C462E77D}" destId="{2F0FB875-A69D-4A09-B1C9-42AB72B59A2E}" srcOrd="0" destOrd="0" presId="urn:microsoft.com/office/officeart/2005/8/layout/pyramid2"/>
    <dgm:cxn modelId="{367ECC2F-A69E-487F-831E-6199879ACFD1}" type="presOf" srcId="{DCF3CADC-0B1B-4A3A-B622-A5F9B862479F}" destId="{A8DF0889-37A0-4BDB-9BEC-832459D669D1}" srcOrd="0" destOrd="0" presId="urn:microsoft.com/office/officeart/2005/8/layout/pyramid2"/>
    <dgm:cxn modelId="{B27A9C28-FD60-434B-9A17-B07DFD763CB9}" srcId="{BE87AF8E-0EB3-4240-9A38-5B8DC44AB85E}" destId="{178DBFCA-5696-4AA6-A531-9E23FD1D0468}" srcOrd="0" destOrd="0" parTransId="{A19E6201-973D-4DBC-B195-917E092CF92B}" sibTransId="{8CF1009F-A838-4B30-9454-FF328855BC7A}"/>
    <dgm:cxn modelId="{10536585-65B6-457F-B6A3-54437CE27E1A}" type="presOf" srcId="{178DBFCA-5696-4AA6-A531-9E23FD1D0468}" destId="{E3C9A756-4E8E-449E-930A-36AA99FB1C30}" srcOrd="0" destOrd="0" presId="urn:microsoft.com/office/officeart/2005/8/layout/pyramid2"/>
    <dgm:cxn modelId="{D2C17B34-E46B-49C9-8EEE-0A18B8665ECC}" srcId="{BE87AF8E-0EB3-4240-9A38-5B8DC44AB85E}" destId="{DCF3CADC-0B1B-4A3A-B622-A5F9B862479F}" srcOrd="2" destOrd="0" parTransId="{36C347A3-1149-4E71-BA25-BCBE386EE718}" sibTransId="{E22F8FB8-6C0F-47B3-A195-0452FBFB9D31}"/>
    <dgm:cxn modelId="{7AC2B97F-EE86-4BD9-98AD-F450188AF27F}" srcId="{BE87AF8E-0EB3-4240-9A38-5B8DC44AB85E}" destId="{72A0CFEE-CF6D-45B1-8387-B055C462E77D}" srcOrd="1" destOrd="0" parTransId="{5E53D31B-5A47-470E-AEA9-BEB9017AA9FA}" sibTransId="{E9015AA6-5417-45B9-A9D3-DC4F259177E6}"/>
    <dgm:cxn modelId="{1862829A-994B-4470-A349-6E12AD4BDC5B}" type="presOf" srcId="{BE87AF8E-0EB3-4240-9A38-5B8DC44AB85E}" destId="{F7256F71-B7E3-420D-9069-B48C3BB1C91A}" srcOrd="0" destOrd="0" presId="urn:microsoft.com/office/officeart/2005/8/layout/pyramid2"/>
    <dgm:cxn modelId="{5B544DA2-5E63-41E2-8623-B028E67F93FA}" type="presParOf" srcId="{F7256F71-B7E3-420D-9069-B48C3BB1C91A}" destId="{5A482FF2-DA8F-45C7-B002-6B9BF379B40C}" srcOrd="0" destOrd="0" presId="urn:microsoft.com/office/officeart/2005/8/layout/pyramid2"/>
    <dgm:cxn modelId="{BEBD6292-DCFA-47DF-BB26-F451F1DDA15E}" type="presParOf" srcId="{F7256F71-B7E3-420D-9069-B48C3BB1C91A}" destId="{01AFA3DB-20BB-4CC9-9C51-8FB939940329}" srcOrd="1" destOrd="0" presId="urn:microsoft.com/office/officeart/2005/8/layout/pyramid2"/>
    <dgm:cxn modelId="{296FDE8D-7DB0-4427-B513-AA7BC6A5FF30}" type="presParOf" srcId="{01AFA3DB-20BB-4CC9-9C51-8FB939940329}" destId="{E3C9A756-4E8E-449E-930A-36AA99FB1C30}" srcOrd="0" destOrd="0" presId="urn:microsoft.com/office/officeart/2005/8/layout/pyramid2"/>
    <dgm:cxn modelId="{459C7D1F-6AE2-4245-9E9F-961DD35DFE75}" type="presParOf" srcId="{01AFA3DB-20BB-4CC9-9C51-8FB939940329}" destId="{18FB1821-0A55-4C2B-B1AB-9BAA1E8C353F}" srcOrd="1" destOrd="0" presId="urn:microsoft.com/office/officeart/2005/8/layout/pyramid2"/>
    <dgm:cxn modelId="{10413F0F-E710-4F07-AE5C-4D856689DFF8}" type="presParOf" srcId="{01AFA3DB-20BB-4CC9-9C51-8FB939940329}" destId="{2F0FB875-A69D-4A09-B1C9-42AB72B59A2E}" srcOrd="2" destOrd="0" presId="urn:microsoft.com/office/officeart/2005/8/layout/pyramid2"/>
    <dgm:cxn modelId="{3E15C4C6-82BB-4AAD-B9FC-79BF5C8AF6FF}" type="presParOf" srcId="{01AFA3DB-20BB-4CC9-9C51-8FB939940329}" destId="{F891D8C3-D9C9-448C-A56B-272DA166D8B1}" srcOrd="3" destOrd="0" presId="urn:microsoft.com/office/officeart/2005/8/layout/pyramid2"/>
    <dgm:cxn modelId="{F294EBA3-DD6B-4EFB-ADE9-2872EE4FDC46}" type="presParOf" srcId="{01AFA3DB-20BB-4CC9-9C51-8FB939940329}" destId="{A8DF0889-37A0-4BDB-9BEC-832459D669D1}" srcOrd="4" destOrd="0" presId="urn:microsoft.com/office/officeart/2005/8/layout/pyramid2"/>
    <dgm:cxn modelId="{2455F8ED-6B49-4F7A-8E24-812A62C524B2}" type="presParOf" srcId="{01AFA3DB-20BB-4CC9-9C51-8FB939940329}" destId="{99E31BF0-A127-4726-AD78-648CC3ADEE7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82FF2-DA8F-45C7-B002-6B9BF379B40C}">
      <dsp:nvSpPr>
        <dsp:cNvPr id="0" name=""/>
        <dsp:cNvSpPr/>
      </dsp:nvSpPr>
      <dsp:spPr>
        <a:xfrm>
          <a:off x="22180" y="0"/>
          <a:ext cx="4351338" cy="435133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C9A756-4E8E-449E-930A-36AA99FB1C30}">
      <dsp:nvSpPr>
        <dsp:cNvPr id="0" name=""/>
        <dsp:cNvSpPr/>
      </dsp:nvSpPr>
      <dsp:spPr>
        <a:xfrm>
          <a:off x="2138000" y="437470"/>
          <a:ext cx="2948066" cy="10300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Use your voice as party to a legally binding contract to provide care</a:t>
          </a:r>
        </a:p>
      </dsp:txBody>
      <dsp:txXfrm>
        <a:off x="2188283" y="487753"/>
        <a:ext cx="2847500" cy="929477"/>
      </dsp:txXfrm>
    </dsp:sp>
    <dsp:sp modelId="{2F0FB875-A69D-4A09-B1C9-42AB72B59A2E}">
      <dsp:nvSpPr>
        <dsp:cNvPr id="0" name=""/>
        <dsp:cNvSpPr/>
      </dsp:nvSpPr>
      <dsp:spPr>
        <a:xfrm>
          <a:off x="2118866" y="1596269"/>
          <a:ext cx="2986334" cy="10300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Anchor your appeal to third party resources</a:t>
          </a:r>
        </a:p>
      </dsp:txBody>
      <dsp:txXfrm>
        <a:off x="2169149" y="1646552"/>
        <a:ext cx="2885768" cy="929477"/>
      </dsp:txXfrm>
    </dsp:sp>
    <dsp:sp modelId="{A8DF0889-37A0-4BDB-9BEC-832459D669D1}">
      <dsp:nvSpPr>
        <dsp:cNvPr id="0" name=""/>
        <dsp:cNvSpPr/>
      </dsp:nvSpPr>
      <dsp:spPr>
        <a:xfrm>
          <a:off x="2133673" y="2755068"/>
          <a:ext cx="2956721" cy="10300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Invoke the parity law to question the legality and/or ethics of UR standards that suggest QTLs or NQTLs</a:t>
          </a:r>
        </a:p>
      </dsp:txBody>
      <dsp:txXfrm>
        <a:off x="2183956" y="2805351"/>
        <a:ext cx="2856155" cy="929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0464E-678A-49DF-9EA1-11C71C215F69}">
      <dsp:nvSpPr>
        <dsp:cNvPr id="0" name=""/>
        <dsp:cNvSpPr/>
      </dsp:nvSpPr>
      <dsp:spPr>
        <a:xfrm>
          <a:off x="0" y="1259796"/>
          <a:ext cx="788670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68E588-6765-4E05-972D-4E7CC52B0541}">
      <dsp:nvSpPr>
        <dsp:cNvPr id="0" name=""/>
        <dsp:cNvSpPr/>
      </dsp:nvSpPr>
      <dsp:spPr>
        <a:xfrm>
          <a:off x="393949" y="210918"/>
          <a:ext cx="7127861" cy="11817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Defines 6 dimensions (safety, functional capacity, response to previous treatment, strengths, etc.) for assessing level of care needs</a:t>
          </a:r>
        </a:p>
      </dsp:txBody>
      <dsp:txXfrm>
        <a:off x="451636" y="268605"/>
        <a:ext cx="7012487" cy="1066344"/>
      </dsp:txXfrm>
    </dsp:sp>
    <dsp:sp modelId="{68BAA3A5-75AD-4073-A028-92F9F5085A70}">
      <dsp:nvSpPr>
        <dsp:cNvPr id="0" name=""/>
        <dsp:cNvSpPr/>
      </dsp:nvSpPr>
      <dsp:spPr>
        <a:xfrm>
          <a:off x="0" y="2550166"/>
          <a:ext cx="788670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1C600D-338E-4AB8-8267-0AA72B186096}">
      <dsp:nvSpPr>
        <dsp:cNvPr id="0" name=""/>
        <dsp:cNvSpPr/>
      </dsp:nvSpPr>
      <dsp:spPr>
        <a:xfrm>
          <a:off x="393949" y="1535196"/>
          <a:ext cx="7197354" cy="1147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Describes levels of care from outpatient through inpatient hospitalization </a:t>
          </a:r>
        </a:p>
      </dsp:txBody>
      <dsp:txXfrm>
        <a:off x="449980" y="1591227"/>
        <a:ext cx="7085292" cy="1035747"/>
      </dsp:txXfrm>
    </dsp:sp>
    <dsp:sp modelId="{BC96B399-EEA8-4EF7-90C0-413E2B4AA7FA}">
      <dsp:nvSpPr>
        <dsp:cNvPr id="0" name=""/>
        <dsp:cNvSpPr/>
      </dsp:nvSpPr>
      <dsp:spPr>
        <a:xfrm>
          <a:off x="0" y="4048555"/>
          <a:ext cx="788670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F93AD9-5B67-4D22-85AF-81C7058E0B55}">
      <dsp:nvSpPr>
        <dsp:cNvPr id="0" name=""/>
        <dsp:cNvSpPr/>
      </dsp:nvSpPr>
      <dsp:spPr>
        <a:xfrm>
          <a:off x="393949" y="2825566"/>
          <a:ext cx="7221732" cy="1355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Offers quantitative methodology to rate appropriate level of care based on </a:t>
          </a:r>
          <a:r>
            <a:rPr lang="en-US" sz="2400" b="1" kern="1200" dirty="0"/>
            <a:t>total score </a:t>
          </a:r>
          <a:r>
            <a:rPr lang="en-US" sz="2400" kern="1200" dirty="0"/>
            <a:t>across all 6 parameters or </a:t>
          </a:r>
          <a:r>
            <a:rPr lang="en-US" sz="2400" b="1" kern="1200" dirty="0"/>
            <a:t>override</a:t>
          </a:r>
          <a:r>
            <a:rPr lang="en-US" sz="2400" kern="1200" dirty="0"/>
            <a:t> scores</a:t>
          </a:r>
        </a:p>
      </dsp:txBody>
      <dsp:txXfrm>
        <a:off x="460135" y="2891752"/>
        <a:ext cx="7089360" cy="1223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82FF2-DA8F-45C7-B002-6B9BF379B40C}">
      <dsp:nvSpPr>
        <dsp:cNvPr id="0" name=""/>
        <dsp:cNvSpPr/>
      </dsp:nvSpPr>
      <dsp:spPr>
        <a:xfrm>
          <a:off x="-24374" y="0"/>
          <a:ext cx="4351338" cy="435133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C9A756-4E8E-449E-930A-36AA99FB1C30}">
      <dsp:nvSpPr>
        <dsp:cNvPr id="0" name=""/>
        <dsp:cNvSpPr/>
      </dsp:nvSpPr>
      <dsp:spPr>
        <a:xfrm>
          <a:off x="2091445" y="437475"/>
          <a:ext cx="2948066" cy="93315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Use your voice as party to a legally binding contract to provide care</a:t>
          </a:r>
        </a:p>
      </dsp:txBody>
      <dsp:txXfrm>
        <a:off x="2136998" y="483028"/>
        <a:ext cx="2856960" cy="842052"/>
      </dsp:txXfrm>
    </dsp:sp>
    <dsp:sp modelId="{2F0FB875-A69D-4A09-B1C9-42AB72B59A2E}">
      <dsp:nvSpPr>
        <dsp:cNvPr id="0" name=""/>
        <dsp:cNvSpPr/>
      </dsp:nvSpPr>
      <dsp:spPr>
        <a:xfrm>
          <a:off x="2072311" y="1487278"/>
          <a:ext cx="2986334" cy="93315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Anchor your appeal to third party resources like LOCUS, </a:t>
          </a:r>
          <a:r>
            <a:rPr lang="en-US" sz="1300" b="1" kern="1200"/>
            <a:t>research and Practice </a:t>
          </a:r>
          <a:r>
            <a:rPr lang="en-US" sz="1300" b="1" kern="1200" dirty="0"/>
            <a:t>Guidelines</a:t>
          </a:r>
        </a:p>
      </dsp:txBody>
      <dsp:txXfrm>
        <a:off x="2117864" y="1532831"/>
        <a:ext cx="2895228" cy="842052"/>
      </dsp:txXfrm>
    </dsp:sp>
    <dsp:sp modelId="{A8DF0889-37A0-4BDB-9BEC-832459D669D1}">
      <dsp:nvSpPr>
        <dsp:cNvPr id="0" name=""/>
        <dsp:cNvSpPr/>
      </dsp:nvSpPr>
      <dsp:spPr>
        <a:xfrm>
          <a:off x="1954821" y="2678865"/>
          <a:ext cx="3172554" cy="126013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Expect reviewers to follow the parity law and to use UR standards that comply with section 3.4.1 of the APA </a:t>
          </a:r>
          <a:r>
            <a:rPr lang="en-US" sz="1300" i="1" kern="1200" dirty="0"/>
            <a:t>Commentary on Ethics in Practice and chapter 10.1.1 of the AMA Principles of Medical Ethics</a:t>
          </a:r>
          <a:r>
            <a:rPr lang="en-US" sz="1300" b="1" kern="1200" dirty="0"/>
            <a:t> </a:t>
          </a:r>
        </a:p>
      </dsp:txBody>
      <dsp:txXfrm>
        <a:off x="2016336" y="2740380"/>
        <a:ext cx="3049524" cy="113710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B2804B-1EF5-4C06-BDD0-403D36EFB8F1}" type="datetimeFigureOut">
              <a:rPr lang="en-US" smtClean="0"/>
              <a:t>6/19/2017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0EB75C-F873-4EB0-BD1E-D1AD8964BE85}" type="slidenum">
              <a:rPr lang="en-US" smtClean="0"/>
              <a:t>‹#›</a:t>
            </a:fld>
            <a:endParaRPr lang="en-US"/>
          </a:p>
        </p:txBody>
      </p:sp>
    </p:spTree>
    <p:extLst>
      <p:ext uri="{BB962C8B-B14F-4D97-AF65-F5344CB8AC3E}">
        <p14:creationId xmlns:p14="http://schemas.microsoft.com/office/powerpoint/2010/main" val="30999604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819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153148"/>
            <a:ext cx="2057400" cy="365125"/>
          </a:xfrm>
          <a:prstGeom prst="rect">
            <a:avLst/>
          </a:prstGeom>
        </p:spPr>
        <p:txBody>
          <a:bodyPr/>
          <a:lstStyle/>
          <a:p>
            <a:fld id="{D4F49FE4-8ADD-964B-B673-E49F1F880E43}" type="datetimeFigureOut">
              <a:rPr lang="en-US" smtClean="0"/>
              <a:t>6/19/2017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144684"/>
            <a:ext cx="2057400" cy="365125"/>
          </a:xfrm>
          <a:prstGeom prst="rect">
            <a:avLst/>
          </a:prstGeom>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46132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153148"/>
            <a:ext cx="2057400" cy="365125"/>
          </a:xfrm>
          <a:prstGeom prst="rect">
            <a:avLst/>
          </a:prstGeom>
        </p:spPr>
        <p:txBody>
          <a:bodyPr/>
          <a:lstStyle/>
          <a:p>
            <a:fld id="{D4F49FE4-8ADD-964B-B673-E49F1F880E43}" type="datetimeFigureOut">
              <a:rPr lang="en-US" smtClean="0"/>
              <a:t>6/19/2017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144684"/>
            <a:ext cx="2057400" cy="365125"/>
          </a:xfrm>
          <a:prstGeom prst="rect">
            <a:avLst/>
          </a:prstGeom>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918389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800">
                <a:solidFill>
                  <a:srgbClr val="000000"/>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101B4A-08CF-4214-AC78-F712E56630E6}"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41AADE-A180-483F-B289-843262764B0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1554" y="61912"/>
            <a:ext cx="3560891" cy="411480"/>
          </a:xfrm>
          <a:prstGeom prst="rect">
            <a:avLst/>
          </a:prstGeom>
        </p:spPr>
      </p:pic>
      <p:sp>
        <p:nvSpPr>
          <p:cNvPr id="8" name="TextBox 7"/>
          <p:cNvSpPr txBox="1"/>
          <p:nvPr userDrawn="1"/>
        </p:nvSpPr>
        <p:spPr>
          <a:xfrm>
            <a:off x="127000" y="6462713"/>
            <a:ext cx="6514960" cy="276999"/>
          </a:xfrm>
          <a:prstGeom prst="rect">
            <a:avLst/>
          </a:prstGeom>
          <a:noFill/>
        </p:spPr>
        <p:txBody>
          <a:bodyPr wrap="square" rtlCol="0">
            <a:spAutoFit/>
          </a:bodyPr>
          <a:lstStyle/>
          <a:p>
            <a:r>
              <a:rPr lang="en-US" sz="1200" i="1" dirty="0">
                <a:solidFill>
                  <a:prstClr val="black"/>
                </a:solidFill>
              </a:rPr>
              <a:t>. . . where “treatment-resistant” patients become people taking charge of their lives. </a:t>
            </a:r>
          </a:p>
        </p:txBody>
      </p:sp>
      <p:sp>
        <p:nvSpPr>
          <p:cNvPr id="9" name="TextBox 8"/>
          <p:cNvSpPr txBox="1"/>
          <p:nvPr userDrawn="1"/>
        </p:nvSpPr>
        <p:spPr>
          <a:xfrm>
            <a:off x="7446571" y="6462713"/>
            <a:ext cx="1583129" cy="276999"/>
          </a:xfrm>
          <a:prstGeom prst="rect">
            <a:avLst/>
          </a:prstGeom>
          <a:noFill/>
        </p:spPr>
        <p:txBody>
          <a:bodyPr wrap="square" rtlCol="0">
            <a:spAutoFit/>
          </a:bodyPr>
          <a:lstStyle/>
          <a:p>
            <a:r>
              <a:rPr lang="en-US" sz="1200" b="1" dirty="0">
                <a:solidFill>
                  <a:prstClr val="black"/>
                </a:solidFill>
              </a:rPr>
              <a:t>www.austenriggs.org</a:t>
            </a:r>
          </a:p>
        </p:txBody>
      </p:sp>
    </p:spTree>
    <p:extLst>
      <p:ext uri="{BB962C8B-B14F-4D97-AF65-F5344CB8AC3E}">
        <p14:creationId xmlns:p14="http://schemas.microsoft.com/office/powerpoint/2010/main" val="2130861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16017"/>
            <a:ext cx="7886700" cy="1074672"/>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Clr>
                <a:schemeClr val="accent1"/>
              </a:buClr>
              <a:buFont typeface="Wingdings" panose="05000000000000000000" pitchFamily="2" charset="2"/>
              <a:buChar char="§"/>
              <a:defRPr/>
            </a:lvl1pPr>
            <a:lvl2pPr marL="685800" indent="-228600">
              <a:buClr>
                <a:schemeClr val="accent1"/>
              </a:buClr>
              <a:buFont typeface="Wingdings" panose="05000000000000000000" pitchFamily="2" charset="2"/>
              <a:buChar char="Ø"/>
              <a:defRPr/>
            </a:lvl2pPr>
            <a:lvl3pPr marL="1143000" indent="-228600">
              <a:buClr>
                <a:schemeClr val="accent1"/>
              </a:buClr>
              <a:buFont typeface="Wingdings" panose="05000000000000000000" pitchFamily="2" charset="2"/>
              <a:buChar char="§"/>
              <a:defRPr/>
            </a:lvl3pPr>
            <a:lvl4pPr marL="1600200" indent="-228600">
              <a:buClr>
                <a:schemeClr val="accent1"/>
              </a:buClr>
              <a:buFont typeface="Wingdings" panose="05000000000000000000" pitchFamily="2" charset="2"/>
              <a:buChar char="Ø"/>
              <a:defRPr/>
            </a:lvl4pPr>
            <a:lvl5pPr marL="2057400" indent="-228600">
              <a:buClr>
                <a:schemeClr val="accent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B101B4A-08CF-4214-AC78-F712E56630E6}"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41AADE-A180-483F-B289-843262764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1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101B4A-08CF-4214-AC78-F712E56630E6}"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41AADE-A180-483F-B289-843262764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1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596766"/>
            <a:ext cx="7886700" cy="1093923"/>
          </a:xfr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marL="228600" indent="-228600">
              <a:buClr>
                <a:schemeClr val="accent1"/>
              </a:buClr>
              <a:buFont typeface="Wingdings" panose="05000000000000000000" pitchFamily="2" charset="2"/>
              <a:buChar char="§"/>
              <a:defRPr/>
            </a:lvl1pPr>
            <a:lvl2pPr marL="685800" indent="-228600">
              <a:buClr>
                <a:schemeClr val="accent1"/>
              </a:buClr>
              <a:buFont typeface="Wingdings" panose="05000000000000000000" pitchFamily="2" charset="2"/>
              <a:buChar char="Ø"/>
              <a:defRPr/>
            </a:lvl2pPr>
            <a:lvl3pPr marL="1143000" indent="-228600">
              <a:buClr>
                <a:schemeClr val="accent1"/>
              </a:buClr>
              <a:buFont typeface="Wingdings" panose="05000000000000000000" pitchFamily="2" charset="2"/>
              <a:buChar char="§"/>
              <a:defRPr/>
            </a:lvl3pPr>
            <a:lvl4pPr marL="1600200" indent="-228600">
              <a:buClr>
                <a:schemeClr val="accent1"/>
              </a:buClr>
              <a:buFont typeface="Wingdings" panose="05000000000000000000" pitchFamily="2" charset="2"/>
              <a:buChar char="Ø"/>
              <a:defRPr/>
            </a:lvl4pPr>
            <a:lvl5pPr marL="2057400" indent="-228600">
              <a:buClr>
                <a:schemeClr val="accent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marL="228600" indent="-228600">
              <a:buClr>
                <a:schemeClr val="accent1"/>
              </a:buClr>
              <a:buFont typeface="Wingdings" panose="05000000000000000000" pitchFamily="2" charset="2"/>
              <a:buChar char="§"/>
              <a:defRPr/>
            </a:lvl1pPr>
            <a:lvl2pPr marL="685800" indent="-228600">
              <a:buClr>
                <a:schemeClr val="accent1"/>
              </a:buClr>
              <a:buFont typeface="Wingdings" panose="05000000000000000000" pitchFamily="2" charset="2"/>
              <a:buChar char="Ø"/>
              <a:defRPr/>
            </a:lvl2pPr>
            <a:lvl3pPr marL="1143000" indent="-228600">
              <a:buClr>
                <a:schemeClr val="accent1"/>
              </a:buClr>
              <a:buFont typeface="Wingdings" panose="05000000000000000000" pitchFamily="2" charset="2"/>
              <a:buChar char="§"/>
              <a:defRPr/>
            </a:lvl3pPr>
            <a:lvl4pPr marL="1600200" indent="-228600">
              <a:buClr>
                <a:schemeClr val="accent1"/>
              </a:buClr>
              <a:buFont typeface="Wingdings" panose="05000000000000000000" pitchFamily="2" charset="2"/>
              <a:buChar char="Ø"/>
              <a:defRPr/>
            </a:lvl4pPr>
            <a:lvl5pPr marL="2057400" indent="-228600">
              <a:buClr>
                <a:schemeClr val="accent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B101B4A-08CF-4214-AC78-F712E56630E6}" type="datetimeFigureOut">
              <a:rPr lang="en-US" smtClean="0">
                <a:solidFill>
                  <a:prstClr val="black">
                    <a:tint val="75000"/>
                  </a:prstClr>
                </a:solidFill>
              </a:rPr>
              <a:pPr/>
              <a:t>6/19/2017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41AADE-A180-483F-B289-843262764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934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577516"/>
            <a:ext cx="7886700" cy="1113173"/>
          </a:xfrm>
        </p:spPr>
        <p:txBody>
          <a:bodyPr>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marL="228600" indent="-228600">
              <a:buClr>
                <a:schemeClr val="accent1"/>
              </a:buClr>
              <a:buFont typeface="Wingdings" panose="05000000000000000000" pitchFamily="2" charset="2"/>
              <a:buChar char="§"/>
              <a:defRPr/>
            </a:lvl1pPr>
            <a:lvl2pPr marL="685800" indent="-228600">
              <a:buClr>
                <a:schemeClr val="accent1"/>
              </a:buClr>
              <a:buFont typeface="Wingdings" panose="05000000000000000000" pitchFamily="2" charset="2"/>
              <a:buChar char="Ø"/>
              <a:defRPr/>
            </a:lvl2pPr>
            <a:lvl3pPr marL="1143000" indent="-228600">
              <a:buClr>
                <a:schemeClr val="accent1"/>
              </a:buClr>
              <a:buFont typeface="Wingdings" panose="05000000000000000000" pitchFamily="2" charset="2"/>
              <a:buChar char="§"/>
              <a:defRPr/>
            </a:lvl3pPr>
            <a:lvl4pPr marL="1600200" indent="-228600">
              <a:buClr>
                <a:schemeClr val="accent1"/>
              </a:buClr>
              <a:buFont typeface="Wingdings" panose="05000000000000000000" pitchFamily="2" charset="2"/>
              <a:buChar char="Ø"/>
              <a:defRPr/>
            </a:lvl4pPr>
            <a:lvl5pPr marL="2057400" indent="-228600">
              <a:buClr>
                <a:schemeClr val="accent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marL="228600" indent="-228600">
              <a:buClr>
                <a:schemeClr val="accent1"/>
              </a:buClr>
              <a:buFont typeface="Wingdings" panose="05000000000000000000" pitchFamily="2" charset="2"/>
              <a:buChar char="§"/>
              <a:defRPr/>
            </a:lvl1pPr>
            <a:lvl2pPr marL="685800" indent="-228600">
              <a:buClr>
                <a:schemeClr val="accent1"/>
              </a:buClr>
              <a:buFont typeface="Wingdings" panose="05000000000000000000" pitchFamily="2" charset="2"/>
              <a:buChar char="Ø"/>
              <a:defRPr/>
            </a:lvl2pPr>
            <a:lvl3pPr marL="1143000" indent="-228600">
              <a:buClr>
                <a:schemeClr val="accent1"/>
              </a:buClr>
              <a:buFont typeface="Wingdings" panose="05000000000000000000" pitchFamily="2" charset="2"/>
              <a:buChar char="§"/>
              <a:defRPr/>
            </a:lvl3pPr>
            <a:lvl4pPr marL="1600200" indent="-228600">
              <a:buClr>
                <a:schemeClr val="accent1"/>
              </a:buClr>
              <a:buFont typeface="Wingdings" panose="05000000000000000000" pitchFamily="2" charset="2"/>
              <a:buChar char="Ø"/>
              <a:defRPr/>
            </a:lvl4pPr>
            <a:lvl5pPr marL="2057400" indent="-228600">
              <a:buClr>
                <a:schemeClr val="accent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B101B4A-08CF-4214-AC78-F712E56630E6}" type="datetimeFigureOut">
              <a:rPr lang="en-US" smtClean="0">
                <a:solidFill>
                  <a:prstClr val="black">
                    <a:tint val="75000"/>
                  </a:prstClr>
                </a:solidFill>
              </a:rPr>
              <a:pPr/>
              <a:t>6/19/2017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41AADE-A180-483F-B289-843262764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103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596766"/>
            <a:ext cx="7886700" cy="1093923"/>
          </a:xfrm>
        </p:spPr>
        <p:txBody>
          <a:bodyPr>
            <a:norm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FB101B4A-08CF-4214-AC78-F712E56630E6}" type="datetimeFigureOut">
              <a:rPr lang="en-US" smtClean="0">
                <a:solidFill>
                  <a:prstClr val="black">
                    <a:tint val="75000"/>
                  </a:prstClr>
                </a:solidFill>
              </a:rPr>
              <a:pPr/>
              <a:t>6/19/2017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41AADE-A180-483F-B289-843262764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65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01B4A-08CF-4214-AC78-F712E56630E6}" type="datetimeFigureOut">
              <a:rPr lang="en-US" smtClean="0">
                <a:solidFill>
                  <a:prstClr val="black">
                    <a:tint val="75000"/>
                  </a:prstClr>
                </a:solidFill>
              </a:rPr>
              <a:pPr/>
              <a:t>6/19/2017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41AADE-A180-483F-B289-843262764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794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606392"/>
            <a:ext cx="2949178" cy="1451008"/>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marL="228600" indent="-228600">
              <a:buClr>
                <a:schemeClr val="accent1"/>
              </a:buClr>
              <a:buFont typeface="Wingdings" panose="05000000000000000000" pitchFamily="2" charset="2"/>
              <a:buChar char="§"/>
              <a:defRPr sz="3200"/>
            </a:lvl1pPr>
            <a:lvl2pPr marL="685800" indent="-228600">
              <a:buClr>
                <a:schemeClr val="accent1"/>
              </a:buClr>
              <a:buFont typeface="Wingdings" panose="05000000000000000000" pitchFamily="2" charset="2"/>
              <a:buChar char="Ø"/>
              <a:defRPr sz="2800"/>
            </a:lvl2pPr>
            <a:lvl3pPr marL="1143000" indent="-228600">
              <a:buClr>
                <a:schemeClr val="accent1"/>
              </a:buClr>
              <a:buFont typeface="Wingdings" panose="05000000000000000000" pitchFamily="2" charset="2"/>
              <a:buChar char="§"/>
              <a:defRPr sz="2400"/>
            </a:lvl3pPr>
            <a:lvl4pPr marL="1600200" indent="-228600">
              <a:buClr>
                <a:schemeClr val="accent1"/>
              </a:buClr>
              <a:buFont typeface="Wingdings" panose="05000000000000000000" pitchFamily="2" charset="2"/>
              <a:buChar char="Ø"/>
              <a:defRPr sz="2000"/>
            </a:lvl4pPr>
            <a:lvl5pPr marL="2057400" indent="-228600">
              <a:buClr>
                <a:schemeClr val="accent1"/>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101B4A-08CF-4214-AC78-F712E56630E6}" type="datetimeFigureOut">
              <a:rPr lang="en-US" smtClean="0">
                <a:solidFill>
                  <a:prstClr val="black">
                    <a:tint val="75000"/>
                  </a:prstClr>
                </a:solidFill>
              </a:rPr>
              <a:pPr/>
              <a:t>6/19/2017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41AADE-A180-483F-B289-843262764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13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274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644892"/>
            <a:ext cx="2949178" cy="1412507"/>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101B4A-08CF-4214-AC78-F712E56630E6}" type="datetimeFigureOut">
              <a:rPr lang="en-US" smtClean="0">
                <a:solidFill>
                  <a:prstClr val="black">
                    <a:tint val="75000"/>
                  </a:prstClr>
                </a:solidFill>
              </a:rPr>
              <a:pPr/>
              <a:t>6/19/2017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41AADE-A180-483F-B289-843262764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665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635267"/>
            <a:ext cx="7886700" cy="1055422"/>
          </a:xfrm>
        </p:spPr>
        <p:txBody>
          <a:bodyPr>
            <a:normAutofit/>
          </a:bodyPr>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marL="228600" indent="-228600">
              <a:buClr>
                <a:schemeClr val="accent1"/>
              </a:buClr>
              <a:buFont typeface="Wingdings" panose="05000000000000000000" pitchFamily="2" charset="2"/>
              <a:buChar char="§"/>
              <a:defRPr/>
            </a:lvl1pPr>
            <a:lvl2pPr marL="685800" indent="-228600">
              <a:buClr>
                <a:schemeClr val="accent1"/>
              </a:buClr>
              <a:buFont typeface="Wingdings" panose="05000000000000000000" pitchFamily="2" charset="2"/>
              <a:buChar char="Ø"/>
              <a:defRPr/>
            </a:lvl2pPr>
            <a:lvl3pPr marL="1143000" indent="-228600">
              <a:buClr>
                <a:schemeClr val="accent1"/>
              </a:buClr>
              <a:buFont typeface="Wingdings" panose="05000000000000000000" pitchFamily="2" charset="2"/>
              <a:buChar char="§"/>
              <a:defRPr/>
            </a:lvl3pPr>
            <a:lvl4pPr marL="1600200" indent="-228600">
              <a:buClr>
                <a:schemeClr val="accent1"/>
              </a:buClr>
              <a:buFont typeface="Wingdings" panose="05000000000000000000" pitchFamily="2" charset="2"/>
              <a:buChar char="Ø"/>
              <a:defRPr/>
            </a:lvl4pPr>
            <a:lvl5pPr marL="2057400" indent="-228600">
              <a:buClr>
                <a:schemeClr val="accent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B101B4A-08CF-4214-AC78-F712E56630E6}"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41AADE-A180-483F-B289-843262764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626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73767"/>
            <a:ext cx="1971675" cy="5503195"/>
          </a:xfrm>
        </p:spPr>
        <p:txBody>
          <a:bodyPr vert="eaVert">
            <a:normAutofit/>
          </a:bodyPr>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a:xfrm>
            <a:off x="628650" y="673767"/>
            <a:ext cx="5800725" cy="5503196"/>
          </a:xfrm>
        </p:spPr>
        <p:txBody>
          <a:bodyPr vert="eaVert"/>
          <a:lstStyle>
            <a:lvl1pPr marL="228600" indent="-228600">
              <a:buClr>
                <a:schemeClr val="accent1"/>
              </a:buClr>
              <a:buFont typeface="Wingdings" panose="05000000000000000000" pitchFamily="2" charset="2"/>
              <a:buChar char="§"/>
              <a:defRPr/>
            </a:lvl1pPr>
            <a:lvl2pPr marL="685800" indent="-228600">
              <a:buClr>
                <a:schemeClr val="accent1"/>
              </a:buClr>
              <a:buFont typeface="Wingdings" panose="05000000000000000000" pitchFamily="2" charset="2"/>
              <a:buChar char="Ø"/>
              <a:defRPr/>
            </a:lvl2pPr>
            <a:lvl3pPr marL="1143000" indent="-228600">
              <a:buClr>
                <a:schemeClr val="accent1"/>
              </a:buClr>
              <a:buFont typeface="Wingdings" panose="05000000000000000000" pitchFamily="2" charset="2"/>
              <a:buChar char="§"/>
              <a:defRPr/>
            </a:lvl3pPr>
            <a:lvl4pPr marL="1600200" indent="-228600">
              <a:buClr>
                <a:schemeClr val="accent1"/>
              </a:buClr>
              <a:buFont typeface="Wingdings" panose="05000000000000000000" pitchFamily="2" charset="2"/>
              <a:buChar char="Ø"/>
              <a:defRPr/>
            </a:lvl4pPr>
            <a:lvl5pPr marL="2057400" indent="-228600">
              <a:buClr>
                <a:schemeClr val="accent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B101B4A-08CF-4214-AC78-F712E56630E6}"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41AADE-A180-483F-B289-843262764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15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153148"/>
            <a:ext cx="2057400" cy="365125"/>
          </a:xfrm>
          <a:prstGeom prst="rect">
            <a:avLst/>
          </a:prstGeom>
        </p:spPr>
        <p:txBody>
          <a:bodyPr/>
          <a:lstStyle/>
          <a:p>
            <a:fld id="{D4F49FE4-8ADD-964B-B673-E49F1F880E43}" type="datetimeFigureOut">
              <a:rPr lang="en-US" smtClean="0"/>
              <a:t>6/19/2017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144684"/>
            <a:ext cx="2057400" cy="365125"/>
          </a:xfrm>
          <a:prstGeom prst="rect">
            <a:avLst/>
          </a:prstGeom>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80861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153148"/>
            <a:ext cx="2057400" cy="365125"/>
          </a:xfrm>
          <a:prstGeom prst="rect">
            <a:avLst/>
          </a:prstGeom>
        </p:spPr>
        <p:txBody>
          <a:bodyPr/>
          <a:lstStyle/>
          <a:p>
            <a:fld id="{D4F49FE4-8ADD-964B-B673-E49F1F880E43}" type="datetimeFigureOut">
              <a:rPr lang="en-US" smtClean="0"/>
              <a:t>6/19/2017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144684"/>
            <a:ext cx="2057400" cy="365125"/>
          </a:xfrm>
          <a:prstGeom prst="rect">
            <a:avLst/>
          </a:prstGeom>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07518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153148"/>
            <a:ext cx="2057400" cy="365125"/>
          </a:xfrm>
          <a:prstGeom prst="rect">
            <a:avLst/>
          </a:prstGeom>
        </p:spPr>
        <p:txBody>
          <a:bodyPr/>
          <a:lstStyle/>
          <a:p>
            <a:fld id="{D4F49FE4-8ADD-964B-B673-E49F1F880E43}" type="datetimeFigureOut">
              <a:rPr lang="en-US" smtClean="0"/>
              <a:t>6/19/2017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144684"/>
            <a:ext cx="2057400" cy="365125"/>
          </a:xfrm>
          <a:prstGeom prst="rect">
            <a:avLst/>
          </a:prstGeom>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64087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153148"/>
            <a:ext cx="2057400" cy="365125"/>
          </a:xfrm>
          <a:prstGeom prst="rect">
            <a:avLst/>
          </a:prstGeom>
        </p:spPr>
        <p:txBody>
          <a:bodyPr/>
          <a:lstStyle/>
          <a:p>
            <a:fld id="{D4F49FE4-8ADD-964B-B673-E49F1F880E43}" type="datetimeFigureOut">
              <a:rPr lang="en-US" smtClean="0"/>
              <a:t>6/19/2017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144684"/>
            <a:ext cx="2057400" cy="365125"/>
          </a:xfrm>
          <a:prstGeom prst="rect">
            <a:avLst/>
          </a:prstGeom>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3803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153148"/>
            <a:ext cx="2057400" cy="365125"/>
          </a:xfrm>
          <a:prstGeom prst="rect">
            <a:avLst/>
          </a:prstGeom>
        </p:spPr>
        <p:txBody>
          <a:bodyPr/>
          <a:lstStyle/>
          <a:p>
            <a:fld id="{D4F49FE4-8ADD-964B-B673-E49F1F880E43}" type="datetimeFigureOut">
              <a:rPr lang="en-US" smtClean="0"/>
              <a:t>6/19/2017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144684"/>
            <a:ext cx="2057400" cy="365125"/>
          </a:xfrm>
          <a:prstGeom prst="rect">
            <a:avLst/>
          </a:prstGeom>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70128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153148"/>
            <a:ext cx="2057400" cy="365125"/>
          </a:xfrm>
          <a:prstGeom prst="rect">
            <a:avLst/>
          </a:prstGeom>
        </p:spPr>
        <p:txBody>
          <a:bodyPr/>
          <a:lstStyle/>
          <a:p>
            <a:fld id="{D4F49FE4-8ADD-964B-B673-E49F1F880E43}" type="datetimeFigureOut">
              <a:rPr lang="en-US" smtClean="0"/>
              <a:t>6/19/2017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144684"/>
            <a:ext cx="2057400" cy="365125"/>
          </a:xfrm>
          <a:prstGeom prst="rect">
            <a:avLst/>
          </a:prstGeom>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110465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153148"/>
            <a:ext cx="2057400" cy="365125"/>
          </a:xfrm>
          <a:prstGeom prst="rect">
            <a:avLst/>
          </a:prstGeom>
        </p:spPr>
        <p:txBody>
          <a:bodyPr/>
          <a:lstStyle/>
          <a:p>
            <a:fld id="{D4F49FE4-8ADD-964B-B673-E49F1F880E43}" type="datetimeFigureOut">
              <a:rPr lang="en-US" smtClean="0"/>
              <a:t>6/19/2017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144684"/>
            <a:ext cx="2057400" cy="365125"/>
          </a:xfrm>
          <a:prstGeom prst="rect">
            <a:avLst/>
          </a:prstGeom>
        </p:spPr>
        <p:txBody>
          <a:bodyPr/>
          <a:lstStyle/>
          <a:p>
            <a:fld id="{F8055B2D-3FD9-2E48-99D0-C732FBD75709}" type="slidenum">
              <a:rPr lang="en-US" smtClean="0"/>
              <a:t>‹#›</a:t>
            </a:fld>
            <a:endParaRPr lang="en-US"/>
          </a:p>
        </p:txBody>
      </p:sp>
    </p:spTree>
    <p:extLst>
      <p:ext uri="{BB962C8B-B14F-4D97-AF65-F5344CB8AC3E}">
        <p14:creationId xmlns:p14="http://schemas.microsoft.com/office/powerpoint/2010/main" val="96055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899783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95631"/>
            <a:ext cx="7886700" cy="10950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01B4A-08CF-4214-AC78-F712E56630E6}"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1AADE-A180-483F-B289-843262764B06}"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144000" cy="548640"/>
          </a:xfrm>
          <a:prstGeom prst="rect">
            <a:avLst/>
          </a:prstGeom>
          <a:solidFill>
            <a:srgbClr val="9C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6309360"/>
            <a:ext cx="9144000" cy="548640"/>
          </a:xfrm>
          <a:prstGeom prst="rect">
            <a:avLst/>
          </a:prstGeom>
          <a:solidFill>
            <a:srgbClr val="9C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655871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b="1" kern="1200">
          <a:solidFill>
            <a:srgbClr val="000000"/>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ama-assn.org/sites/default/files/media-browser/code-of-medical-ethics-chapter-10.pdf"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3.gif"/><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Advocating for recommended clinical care when coverage is denied</a:t>
            </a:r>
          </a:p>
        </p:txBody>
      </p:sp>
      <p:sp>
        <p:nvSpPr>
          <p:cNvPr id="3" name="Subtitle 2"/>
          <p:cNvSpPr>
            <a:spLocks noGrp="1"/>
          </p:cNvSpPr>
          <p:nvPr>
            <p:ph type="subTitle" idx="1"/>
          </p:nvPr>
        </p:nvSpPr>
        <p:spPr>
          <a:xfrm>
            <a:off x="1143000" y="4059238"/>
            <a:ext cx="6858000" cy="1655762"/>
          </a:xfrm>
        </p:spPr>
        <p:txBody>
          <a:bodyPr/>
          <a:lstStyle/>
          <a:p>
            <a:r>
              <a:rPr lang="en-US" dirty="0"/>
              <a:t>Eric M. Plakun, MD</a:t>
            </a:r>
          </a:p>
          <a:p>
            <a:r>
              <a:rPr lang="en-US" dirty="0"/>
              <a:t>Andrew Gerber, MD, PhD</a:t>
            </a:r>
          </a:p>
          <a:p>
            <a:r>
              <a:rPr lang="en-US" dirty="0"/>
              <a:t>The Austen Riggs Center</a:t>
            </a:r>
          </a:p>
        </p:txBody>
      </p:sp>
    </p:spTree>
    <p:extLst>
      <p:ext uri="{BB962C8B-B14F-4D97-AF65-F5344CB8AC3E}">
        <p14:creationId xmlns:p14="http://schemas.microsoft.com/office/powerpoint/2010/main" val="2422106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stable split of managed care utilization review since 1990s</a:t>
            </a:r>
          </a:p>
        </p:txBody>
      </p:sp>
      <p:sp>
        <p:nvSpPr>
          <p:cNvPr id="3" name="Text Placeholder 2"/>
          <p:cNvSpPr>
            <a:spLocks noGrp="1"/>
          </p:cNvSpPr>
          <p:nvPr>
            <p:ph type="body" idx="1"/>
          </p:nvPr>
        </p:nvSpPr>
        <p:spPr/>
        <p:txBody>
          <a:bodyPr>
            <a:normAutofit fontScale="92500" lnSpcReduction="20000"/>
          </a:bodyPr>
          <a:lstStyle/>
          <a:p>
            <a:r>
              <a:rPr lang="en-US" dirty="0"/>
              <a:t>The UR psychiatrist/clinician owes primary obligation to business</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40605" y="2836985"/>
            <a:ext cx="3314085" cy="2796259"/>
          </a:xfrm>
        </p:spPr>
      </p:pic>
      <p:sp>
        <p:nvSpPr>
          <p:cNvPr id="5" name="Text Placeholder 4"/>
          <p:cNvSpPr>
            <a:spLocks noGrp="1"/>
          </p:cNvSpPr>
          <p:nvPr>
            <p:ph type="body" sz="quarter" idx="3"/>
          </p:nvPr>
        </p:nvSpPr>
        <p:spPr>
          <a:xfrm>
            <a:off x="4629150" y="1539649"/>
            <a:ext cx="3887391" cy="823912"/>
          </a:xfrm>
        </p:spPr>
        <p:txBody>
          <a:bodyPr>
            <a:normAutofit fontScale="92500"/>
          </a:bodyPr>
          <a:lstStyle/>
          <a:p>
            <a:r>
              <a:rPr lang="en-US" dirty="0"/>
              <a:t>The treating psychiatrist owes primary obligation to patient</a:t>
            </a:r>
          </a:p>
        </p:txBody>
      </p:sp>
      <p:sp>
        <p:nvSpPr>
          <p:cNvPr id="6" name="Content Placeholder 5"/>
          <p:cNvSpPr>
            <a:spLocks noGrp="1"/>
          </p:cNvSpPr>
          <p:nvPr>
            <p:ph sz="quarter" idx="4"/>
          </p:nvPr>
        </p:nvSpPr>
        <p:spPr>
          <a:xfrm>
            <a:off x="4498182" y="2505075"/>
            <a:ext cx="4018359" cy="3684588"/>
          </a:xfrm>
        </p:spPr>
        <p:txBody>
          <a:bodyPr/>
          <a:lstStyle/>
          <a:p>
            <a:r>
              <a:rPr lang="en-US" dirty="0"/>
              <a:t>UR standards were developed as insurers saw fit.</a:t>
            </a:r>
          </a:p>
          <a:p>
            <a:r>
              <a:rPr lang="en-US" dirty="0"/>
              <a:t>Faced with a denial the unhappy choice is </a:t>
            </a:r>
          </a:p>
          <a:p>
            <a:pPr lvl="1"/>
            <a:r>
              <a:rPr lang="en-US" dirty="0"/>
              <a:t>no care</a:t>
            </a:r>
          </a:p>
          <a:p>
            <a:pPr lvl="1"/>
            <a:r>
              <a:rPr lang="en-US" dirty="0"/>
              <a:t>free care</a:t>
            </a:r>
          </a:p>
          <a:p>
            <a:pPr lvl="1"/>
            <a:r>
              <a:rPr lang="en-US" dirty="0"/>
              <a:t>alternate funding</a:t>
            </a:r>
          </a:p>
        </p:txBody>
      </p:sp>
    </p:spTree>
    <p:extLst>
      <p:ext uri="{BB962C8B-B14F-4D97-AF65-F5344CB8AC3E}">
        <p14:creationId xmlns:p14="http://schemas.microsoft.com/office/powerpoint/2010/main" val="377796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2008 Mental Health Parity and Addiction Equity Act (MHPAEA or parity law)</a:t>
            </a:r>
          </a:p>
        </p:txBody>
      </p:sp>
      <p:sp>
        <p:nvSpPr>
          <p:cNvPr id="3" name="Content Placeholder 2"/>
          <p:cNvSpPr>
            <a:spLocks noGrp="1"/>
          </p:cNvSpPr>
          <p:nvPr>
            <p:ph sz="half" idx="1"/>
          </p:nvPr>
        </p:nvSpPr>
        <p:spPr>
          <a:xfrm>
            <a:off x="628649" y="1825625"/>
            <a:ext cx="4727121" cy="4351338"/>
          </a:xfrm>
        </p:spPr>
        <p:txBody>
          <a:bodyPr>
            <a:normAutofit/>
          </a:bodyPr>
          <a:lstStyle/>
          <a:p>
            <a:r>
              <a:rPr lang="en-US" dirty="0"/>
              <a:t>Barriers to access MH and SUD treatment cannot be more stringent than those for medical/surgical, including:</a:t>
            </a:r>
          </a:p>
          <a:p>
            <a:r>
              <a:rPr lang="en-US" u="sng" dirty="0"/>
              <a:t>NO Quantitative Limits (</a:t>
            </a:r>
            <a:r>
              <a:rPr lang="en-US" b="1" u="sng" dirty="0"/>
              <a:t>QTLs</a:t>
            </a:r>
            <a:r>
              <a:rPr lang="en-US" u="sng" dirty="0"/>
              <a:t>) </a:t>
            </a:r>
            <a:r>
              <a:rPr lang="en-US" dirty="0"/>
              <a:t>like lifetime dollars or days</a:t>
            </a:r>
          </a:p>
          <a:p>
            <a:r>
              <a:rPr lang="en-US" u="sng" dirty="0"/>
              <a:t>NO Non-Quantitative Limits </a:t>
            </a:r>
            <a:r>
              <a:rPr lang="en-US" dirty="0"/>
              <a:t>(</a:t>
            </a:r>
            <a:r>
              <a:rPr lang="en-US" b="1" dirty="0"/>
              <a:t>NQTLs</a:t>
            </a:r>
            <a:r>
              <a:rPr lang="en-US" dirty="0"/>
              <a:t>) like UR hurdles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0274" y="2177142"/>
            <a:ext cx="2911326" cy="2922395"/>
          </a:xfrm>
        </p:spPr>
      </p:pic>
    </p:spTree>
    <p:extLst>
      <p:ext uri="{BB962C8B-B14F-4D97-AF65-F5344CB8AC3E}">
        <p14:creationId xmlns:p14="http://schemas.microsoft.com/office/powerpoint/2010/main" val="400458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Affordable Care Act strengthens parity</a:t>
            </a:r>
          </a:p>
        </p:txBody>
      </p:sp>
      <p:sp>
        <p:nvSpPr>
          <p:cNvPr id="3" name="Content Placeholder 2"/>
          <p:cNvSpPr>
            <a:spLocks noGrp="1"/>
          </p:cNvSpPr>
          <p:nvPr>
            <p:ph sz="half" idx="1"/>
          </p:nvPr>
        </p:nvSpPr>
        <p:spPr>
          <a:xfrm>
            <a:off x="363415" y="1825625"/>
            <a:ext cx="4559649" cy="4351338"/>
          </a:xfrm>
        </p:spPr>
        <p:txBody>
          <a:bodyPr>
            <a:normAutofit/>
          </a:bodyPr>
          <a:lstStyle/>
          <a:p>
            <a:r>
              <a:rPr lang="en-US" dirty="0"/>
              <a:t>MH and SUD treatment part of essential benefit package</a:t>
            </a:r>
          </a:p>
          <a:p>
            <a:r>
              <a:rPr lang="en-US" dirty="0"/>
              <a:t>Reinforces parity</a:t>
            </a:r>
          </a:p>
          <a:p>
            <a:r>
              <a:rPr lang="en-US" dirty="0"/>
              <a:t>Disclosed UR guidelines</a:t>
            </a:r>
          </a:p>
          <a:p>
            <a:r>
              <a:rPr lang="en-US" dirty="0"/>
              <a:t>BUT minimal enforcement of QTLs and NQTLs because</a:t>
            </a:r>
          </a:p>
          <a:p>
            <a:r>
              <a:rPr lang="en-US" dirty="0"/>
              <a:t>Gov’t needed alliance with insurance industry for ACA exchanges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23064" y="2427137"/>
            <a:ext cx="3886200" cy="3148313"/>
          </a:xfrm>
        </p:spPr>
      </p:pic>
    </p:spTree>
    <p:extLst>
      <p:ext uri="{BB962C8B-B14F-4D97-AF65-F5344CB8AC3E}">
        <p14:creationId xmlns:p14="http://schemas.microsoft.com/office/powerpoint/2010/main" val="3779105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Parity enforcement unlikely to be </a:t>
            </a:r>
            <a:br>
              <a:rPr lang="en-US" dirty="0"/>
            </a:br>
            <a:r>
              <a:rPr lang="en-US" dirty="0"/>
              <a:t>“top down,” so it is “bottom up”</a:t>
            </a:r>
          </a:p>
        </p:txBody>
      </p:sp>
      <p:sp>
        <p:nvSpPr>
          <p:cNvPr id="3" name="Content Placeholder 2"/>
          <p:cNvSpPr>
            <a:spLocks noGrp="1"/>
          </p:cNvSpPr>
          <p:nvPr>
            <p:ph sz="half" idx="1"/>
          </p:nvPr>
        </p:nvSpPr>
        <p:spPr/>
        <p:txBody>
          <a:bodyPr>
            <a:normAutofit fontScale="92500"/>
          </a:bodyPr>
          <a:lstStyle/>
          <a:p>
            <a:r>
              <a:rPr lang="en-US" dirty="0"/>
              <a:t>Trump administration? “</a:t>
            </a:r>
            <a:r>
              <a:rPr lang="en-US" i="1" dirty="0"/>
              <a:t>Repeal and Replace. No never mind. Well, maybe, but it’s a secret</a:t>
            </a:r>
            <a:r>
              <a:rPr lang="en-US" dirty="0"/>
              <a:t>.”</a:t>
            </a:r>
          </a:p>
          <a:p>
            <a:r>
              <a:rPr lang="en-US" dirty="0"/>
              <a:t>1--Class action lawsuits against large insurers</a:t>
            </a:r>
          </a:p>
          <a:p>
            <a:r>
              <a:rPr lang="en-US" dirty="0"/>
              <a:t>2--Does recent clarification of psychiatric ethics change the landscape under parity law?</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7749" y="2547257"/>
            <a:ext cx="3937907" cy="2819400"/>
          </a:xfrm>
        </p:spPr>
      </p:pic>
    </p:spTree>
    <p:extLst>
      <p:ext uri="{BB962C8B-B14F-4D97-AF65-F5344CB8AC3E}">
        <p14:creationId xmlns:p14="http://schemas.microsoft.com/office/powerpoint/2010/main" val="260871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 things to have in your tool kit when faced with denial of medically necessary services </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779570069"/>
              </p:ext>
            </p:extLst>
          </p:nvPr>
        </p:nvGraphicFramePr>
        <p:xfrm>
          <a:off x="628649" y="1825625"/>
          <a:ext cx="512738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5967047" y="3784237"/>
            <a:ext cx="3072912" cy="2309805"/>
          </a:xfrm>
        </p:spPr>
      </p:pic>
    </p:spTree>
    <p:extLst>
      <p:ext uri="{BB962C8B-B14F-4D97-AF65-F5344CB8AC3E}">
        <p14:creationId xmlns:p14="http://schemas.microsoft.com/office/powerpoint/2010/main" val="1478217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your voice as party to a legally binding contract</a:t>
            </a:r>
          </a:p>
        </p:txBody>
      </p:sp>
      <p:sp>
        <p:nvSpPr>
          <p:cNvPr id="3" name="Content Placeholder 2"/>
          <p:cNvSpPr>
            <a:spLocks noGrp="1"/>
          </p:cNvSpPr>
          <p:nvPr>
            <p:ph sz="half" idx="1"/>
          </p:nvPr>
        </p:nvSpPr>
        <p:spPr>
          <a:xfrm>
            <a:off x="628650" y="1825625"/>
            <a:ext cx="4330212" cy="4351338"/>
          </a:xfrm>
        </p:spPr>
        <p:txBody>
          <a:bodyPr>
            <a:normAutofit fontScale="92500" lnSpcReduction="20000"/>
          </a:bodyPr>
          <a:lstStyle/>
          <a:p>
            <a:r>
              <a:rPr lang="en-US" dirty="0"/>
              <a:t>Read your contract</a:t>
            </a:r>
          </a:p>
          <a:p>
            <a:r>
              <a:rPr lang="en-US" dirty="0"/>
              <a:t>50% have ERISA (employer) insurance</a:t>
            </a:r>
          </a:p>
          <a:p>
            <a:r>
              <a:rPr lang="en-US" dirty="0"/>
              <a:t>Does it offer medically necessary care within generally accepted standards?</a:t>
            </a:r>
          </a:p>
          <a:p>
            <a:r>
              <a:rPr lang="en-US" dirty="0"/>
              <a:t>Follow up with agent, insurance grievance process, ombudsperson, lawyer, state insurance review boards</a:t>
            </a:r>
          </a:p>
          <a:p>
            <a:r>
              <a:rPr lang="en-US" dirty="0"/>
              <a:t>Document contacts, hold times, recurrent phone loops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8862" y="2039815"/>
            <a:ext cx="4133479" cy="3383577"/>
          </a:xfrm>
        </p:spPr>
      </p:pic>
    </p:spTree>
    <p:extLst>
      <p:ext uri="{BB962C8B-B14F-4D97-AF65-F5344CB8AC3E}">
        <p14:creationId xmlns:p14="http://schemas.microsoft.com/office/powerpoint/2010/main" val="3556498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Anchor your appeal to third party resources</a:t>
            </a:r>
            <a:br>
              <a:rPr lang="en-US" dirty="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9685" y="1825625"/>
            <a:ext cx="2992438" cy="1665790"/>
          </a:xfrm>
        </p:spPr>
      </p:pic>
      <p:sp>
        <p:nvSpPr>
          <p:cNvPr id="4" name="Content Placeholder 3"/>
          <p:cNvSpPr>
            <a:spLocks noGrp="1"/>
          </p:cNvSpPr>
          <p:nvPr>
            <p:ph sz="half" idx="2"/>
          </p:nvPr>
        </p:nvSpPr>
        <p:spPr>
          <a:xfrm>
            <a:off x="3212123" y="1825625"/>
            <a:ext cx="5556739" cy="4351338"/>
          </a:xfrm>
        </p:spPr>
        <p:txBody>
          <a:bodyPr>
            <a:normAutofit lnSpcReduction="10000"/>
          </a:bodyPr>
          <a:lstStyle/>
          <a:p>
            <a:r>
              <a:rPr lang="en-US" dirty="0"/>
              <a:t>Several instruments have been developed to facilitate level of care assignments using objective methodology</a:t>
            </a:r>
          </a:p>
          <a:p>
            <a:r>
              <a:rPr lang="en-US" dirty="0"/>
              <a:t>One is the </a:t>
            </a:r>
            <a:r>
              <a:rPr lang="en-US" b="1" dirty="0"/>
              <a:t>Level of Care Utilization System (LOCUS </a:t>
            </a:r>
            <a:r>
              <a:rPr lang="en-US" dirty="0"/>
              <a:t>and</a:t>
            </a:r>
            <a:r>
              <a:rPr lang="en-US" b="1" dirty="0"/>
              <a:t> CALOCUS)</a:t>
            </a:r>
            <a:r>
              <a:rPr lang="en-US" dirty="0"/>
              <a:t> developed by the American Association of Community Psychiatrists (AACP)</a:t>
            </a:r>
          </a:p>
          <a:p>
            <a:r>
              <a:rPr lang="en-US" dirty="0"/>
              <a:t>Intentionally conservative and cautious</a:t>
            </a:r>
          </a:p>
          <a:p>
            <a:endParaRPr lang="en-US" dirty="0"/>
          </a:p>
        </p:txBody>
      </p:sp>
    </p:spTree>
    <p:extLst>
      <p:ext uri="{BB962C8B-B14F-4D97-AF65-F5344CB8AC3E}">
        <p14:creationId xmlns:p14="http://schemas.microsoft.com/office/powerpoint/2010/main" val="4099304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Objectives of LOCUS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0861862"/>
              </p:ext>
            </p:extLst>
          </p:nvPr>
        </p:nvGraphicFramePr>
        <p:xfrm>
          <a:off x="628650" y="1690689"/>
          <a:ext cx="7886700" cy="4486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8229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Anchor your appeal to third party resources</a:t>
            </a:r>
          </a:p>
        </p:txBody>
      </p:sp>
      <p:sp>
        <p:nvSpPr>
          <p:cNvPr id="3" name="Content Placeholder 2"/>
          <p:cNvSpPr>
            <a:spLocks noGrp="1"/>
          </p:cNvSpPr>
          <p:nvPr>
            <p:ph sz="half" idx="1"/>
          </p:nvPr>
        </p:nvSpPr>
        <p:spPr>
          <a:xfrm>
            <a:off x="628649" y="1825625"/>
            <a:ext cx="4611565" cy="4351338"/>
          </a:xfrm>
        </p:spPr>
        <p:txBody>
          <a:bodyPr/>
          <a:lstStyle/>
          <a:p>
            <a:r>
              <a:rPr lang="en-US" dirty="0"/>
              <a:t>Clinical Practice Guidelines focus on more than acute presenting problem</a:t>
            </a:r>
          </a:p>
          <a:p>
            <a:r>
              <a:rPr lang="en-US" dirty="0"/>
              <a:t>Often address phases of treatment for a  disorder over time</a:t>
            </a:r>
          </a:p>
          <a:p>
            <a:r>
              <a:rPr lang="en-US" dirty="0"/>
              <a:t>However, may not address “comorbidity”</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03985" y="1825625"/>
            <a:ext cx="3257550" cy="4362996"/>
          </a:xfrm>
        </p:spPr>
      </p:pic>
    </p:spTree>
    <p:extLst>
      <p:ext uri="{BB962C8B-B14F-4D97-AF65-F5344CB8AC3E}">
        <p14:creationId xmlns:p14="http://schemas.microsoft.com/office/powerpoint/2010/main" val="2344150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Anchor your appeal to scientific research</a:t>
            </a:r>
          </a:p>
        </p:txBody>
      </p:sp>
      <p:sp>
        <p:nvSpPr>
          <p:cNvPr id="3" name="Content Placeholder 2"/>
          <p:cNvSpPr>
            <a:spLocks noGrp="1"/>
          </p:cNvSpPr>
          <p:nvPr>
            <p:ph sz="half" idx="1"/>
          </p:nvPr>
        </p:nvSpPr>
        <p:spPr>
          <a:xfrm>
            <a:off x="293077" y="1825625"/>
            <a:ext cx="4454769" cy="4351338"/>
          </a:xfrm>
        </p:spPr>
        <p:txBody>
          <a:bodyPr>
            <a:normAutofit lnSpcReduction="10000"/>
          </a:bodyPr>
          <a:lstStyle/>
          <a:p>
            <a:r>
              <a:rPr lang="en-US" dirty="0"/>
              <a:t>Your clinician should be a resource in knowing relevant research</a:t>
            </a:r>
          </a:p>
          <a:p>
            <a:r>
              <a:rPr lang="en-US" dirty="0"/>
              <a:t>Be wary of insurance companies that “cherry pick” the data</a:t>
            </a:r>
          </a:p>
          <a:p>
            <a:r>
              <a:rPr lang="en-US" dirty="0"/>
              <a:t>Be wary of biases in the field</a:t>
            </a:r>
          </a:p>
          <a:p>
            <a:r>
              <a:rPr lang="en-US" dirty="0"/>
              <a:t>Treatment research by single disorder, but &gt;75% are “comorbid”</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47846" y="1825625"/>
            <a:ext cx="4236427" cy="1403411"/>
          </a:xfrm>
        </p:spPr>
      </p:pic>
    </p:spTree>
    <p:extLst>
      <p:ext uri="{BB962C8B-B14F-4D97-AF65-F5344CB8AC3E}">
        <p14:creationId xmlns:p14="http://schemas.microsoft.com/office/powerpoint/2010/main" val="258277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story of Susie</a:t>
            </a:r>
          </a:p>
        </p:txBody>
      </p:sp>
      <p:sp>
        <p:nvSpPr>
          <p:cNvPr id="3" name="Content Placeholder 2"/>
          <p:cNvSpPr>
            <a:spLocks noGrp="1"/>
          </p:cNvSpPr>
          <p:nvPr>
            <p:ph sz="half" idx="1"/>
          </p:nvPr>
        </p:nvSpPr>
        <p:spPr/>
        <p:txBody>
          <a:bodyPr/>
          <a:lstStyle/>
          <a:p>
            <a:r>
              <a:rPr lang="en-US" i="1" dirty="0"/>
              <a:t>Susie is a 22 y/o woman</a:t>
            </a:r>
          </a:p>
          <a:p>
            <a:r>
              <a:rPr lang="en-US" i="1" dirty="0"/>
              <a:t>Parents divorced age 12</a:t>
            </a:r>
          </a:p>
          <a:p>
            <a:r>
              <a:rPr lang="en-US" i="1" dirty="0"/>
              <a:t>After this and bullying in grade school Susie struggles with depression</a:t>
            </a:r>
          </a:p>
          <a:p>
            <a:r>
              <a:rPr lang="en-US" i="1" dirty="0"/>
              <a:t>Susie goes to state college at age 18</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2548827"/>
            <a:ext cx="3886200" cy="2904934"/>
          </a:xfrm>
        </p:spPr>
      </p:pic>
    </p:spTree>
    <p:extLst>
      <p:ext uri="{BB962C8B-B14F-4D97-AF65-F5344CB8AC3E}">
        <p14:creationId xmlns:p14="http://schemas.microsoft.com/office/powerpoint/2010/main" val="2952934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712621"/>
            <a:ext cx="7886700" cy="1113173"/>
          </a:xfrm>
        </p:spPr>
        <p:txBody>
          <a:bodyPr>
            <a:noAutofit/>
          </a:bodyPr>
          <a:lstStyle/>
          <a:p>
            <a:r>
              <a:rPr lang="en-US" sz="2800" dirty="0"/>
              <a:t>Does the parity law raise questions about the UR standards (QTLs or NQTLs) based on comparable situations in medical coverage?</a:t>
            </a:r>
          </a:p>
        </p:txBody>
      </p:sp>
      <p:sp>
        <p:nvSpPr>
          <p:cNvPr id="3" name="Text Placeholder 2"/>
          <p:cNvSpPr>
            <a:spLocks noGrp="1"/>
          </p:cNvSpPr>
          <p:nvPr>
            <p:ph type="body" idx="1"/>
          </p:nvPr>
        </p:nvSpPr>
        <p:spPr/>
        <p:txBody>
          <a:bodyPr/>
          <a:lstStyle/>
          <a:p>
            <a:r>
              <a:rPr lang="en-US" dirty="0"/>
              <a:t>Susie’s mental disorder</a:t>
            </a:r>
          </a:p>
        </p:txBody>
      </p:sp>
      <p:sp>
        <p:nvSpPr>
          <p:cNvPr id="4" name="Content Placeholder 3"/>
          <p:cNvSpPr>
            <a:spLocks noGrp="1"/>
          </p:cNvSpPr>
          <p:nvPr>
            <p:ph sz="half" idx="2"/>
          </p:nvPr>
        </p:nvSpPr>
        <p:spPr/>
        <p:txBody>
          <a:bodyPr>
            <a:normAutofit fontScale="92500"/>
          </a:bodyPr>
          <a:lstStyle/>
          <a:p>
            <a:r>
              <a:rPr lang="en-US" dirty="0"/>
              <a:t>No more coverage unless she stops drinking</a:t>
            </a:r>
          </a:p>
          <a:p>
            <a:r>
              <a:rPr lang="en-US" dirty="0"/>
              <a:t>No coverage for nutritional counseling for eating disorder</a:t>
            </a:r>
          </a:p>
          <a:p>
            <a:r>
              <a:rPr lang="en-US" dirty="0"/>
              <a:t>Exclude RTC except as alternative to brief acute hospital—</a:t>
            </a:r>
            <a:r>
              <a:rPr lang="en-US" dirty="0" err="1"/>
              <a:t>inpt</a:t>
            </a:r>
            <a:r>
              <a:rPr lang="en-US" dirty="0"/>
              <a:t> or </a:t>
            </a:r>
            <a:r>
              <a:rPr lang="en-US" dirty="0" err="1"/>
              <a:t>outpt</a:t>
            </a:r>
            <a:endParaRPr lang="en-US" dirty="0"/>
          </a:p>
        </p:txBody>
      </p:sp>
      <p:sp>
        <p:nvSpPr>
          <p:cNvPr id="5" name="Text Placeholder 4"/>
          <p:cNvSpPr>
            <a:spLocks noGrp="1"/>
          </p:cNvSpPr>
          <p:nvPr>
            <p:ph type="body" sz="quarter" idx="3"/>
          </p:nvPr>
        </p:nvSpPr>
        <p:spPr/>
        <p:txBody>
          <a:bodyPr/>
          <a:lstStyle/>
          <a:p>
            <a:r>
              <a:rPr lang="en-US" dirty="0"/>
              <a:t>Compared to medical illness</a:t>
            </a:r>
          </a:p>
        </p:txBody>
      </p:sp>
      <p:sp>
        <p:nvSpPr>
          <p:cNvPr id="6" name="Content Placeholder 5"/>
          <p:cNvSpPr>
            <a:spLocks noGrp="1"/>
          </p:cNvSpPr>
          <p:nvPr>
            <p:ph sz="quarter" idx="4"/>
          </p:nvPr>
        </p:nvSpPr>
        <p:spPr/>
        <p:txBody>
          <a:bodyPr/>
          <a:lstStyle/>
          <a:p>
            <a:r>
              <a:rPr lang="en-US" dirty="0"/>
              <a:t>Covers diabetic not following diet</a:t>
            </a:r>
          </a:p>
          <a:p>
            <a:r>
              <a:rPr lang="en-US" dirty="0"/>
              <a:t>Covers nutritional counseling for diabetes</a:t>
            </a:r>
          </a:p>
          <a:p>
            <a:r>
              <a:rPr lang="en-US" dirty="0"/>
              <a:t>Covers intermediate level of care for stroke </a:t>
            </a:r>
            <a:r>
              <a:rPr lang="en-US" dirty="0" err="1"/>
              <a:t>pt</a:t>
            </a:r>
            <a:r>
              <a:rPr lang="en-US" dirty="0"/>
              <a:t> who cannot walk, talk or dress herself </a:t>
            </a:r>
          </a:p>
        </p:txBody>
      </p:sp>
    </p:spTree>
    <p:extLst>
      <p:ext uri="{BB962C8B-B14F-4D97-AF65-F5344CB8AC3E}">
        <p14:creationId xmlns:p14="http://schemas.microsoft.com/office/powerpoint/2010/main" val="2743282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616017"/>
            <a:ext cx="8628184" cy="1074672"/>
          </a:xfrm>
        </p:spPr>
        <p:txBody>
          <a:bodyPr>
            <a:normAutofit/>
          </a:bodyPr>
          <a:lstStyle/>
          <a:p>
            <a:r>
              <a:rPr lang="en-US" sz="3200" dirty="0"/>
              <a:t>Ethical obligations of Managed Care Psychiatrists</a:t>
            </a:r>
          </a:p>
        </p:txBody>
      </p:sp>
      <p:pic>
        <p:nvPicPr>
          <p:cNvPr id="7"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8686" y="1382557"/>
            <a:ext cx="6344953" cy="4757018"/>
          </a:xfrm>
          <a:prstGeom prst="rect">
            <a:avLst/>
          </a:prstGeom>
        </p:spPr>
      </p:pic>
    </p:spTree>
    <p:extLst>
      <p:ext uri="{BB962C8B-B14F-4D97-AF65-F5344CB8AC3E}">
        <p14:creationId xmlns:p14="http://schemas.microsoft.com/office/powerpoint/2010/main" val="5994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 physicians, psychiatrists’ ethics are governed by 2 relevant ethical codes</a:t>
            </a:r>
          </a:p>
        </p:txBody>
      </p:sp>
      <p:sp>
        <p:nvSpPr>
          <p:cNvPr id="3" name="Content Placeholder 2"/>
          <p:cNvSpPr>
            <a:spLocks noGrp="1"/>
          </p:cNvSpPr>
          <p:nvPr>
            <p:ph sz="half" idx="1"/>
          </p:nvPr>
        </p:nvSpPr>
        <p:spPr/>
        <p:txBody>
          <a:bodyPr/>
          <a:lstStyle/>
          <a:p>
            <a:r>
              <a:rPr lang="en-US" dirty="0"/>
              <a:t>The Principles of Medical Ethics of the American Medical Association, last revised in 2016</a:t>
            </a:r>
          </a:p>
        </p:txBody>
      </p:sp>
      <p:sp>
        <p:nvSpPr>
          <p:cNvPr id="4" name="Content Placeholder 3"/>
          <p:cNvSpPr>
            <a:spLocks noGrp="1"/>
          </p:cNvSpPr>
          <p:nvPr>
            <p:ph sz="half" idx="2"/>
          </p:nvPr>
        </p:nvSpPr>
        <p:spPr/>
        <p:txBody>
          <a:bodyPr/>
          <a:lstStyle/>
          <a:p>
            <a:r>
              <a:rPr lang="en-US" dirty="0"/>
              <a:t>The Principles of Medical Ethics With Annotations Especially Applicable to Psychiatry</a:t>
            </a:r>
          </a:p>
          <a:p>
            <a:r>
              <a:rPr lang="en-US" dirty="0"/>
              <a:t>In 2015 these were summarized in an APA document entitled </a:t>
            </a:r>
            <a:r>
              <a:rPr lang="en-US" i="1" u="sng" dirty="0"/>
              <a:t>Commentary on Ethics in Practice</a:t>
            </a:r>
          </a:p>
        </p:txBody>
      </p:sp>
    </p:spTree>
    <p:extLst>
      <p:ext uri="{BB962C8B-B14F-4D97-AF65-F5344CB8AC3E}">
        <p14:creationId xmlns:p14="http://schemas.microsoft.com/office/powerpoint/2010/main" val="237692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 </a:t>
            </a:r>
            <a:r>
              <a:rPr lang="en-US" i="1" u="sng" dirty="0"/>
              <a:t>Commentary on Ethics in Practice</a:t>
            </a:r>
            <a:r>
              <a:rPr lang="en-US" i="1" dirty="0"/>
              <a:t>, </a:t>
            </a:r>
            <a:r>
              <a:rPr lang="en-US" dirty="0"/>
              <a:t>2015</a:t>
            </a:r>
          </a:p>
        </p:txBody>
      </p:sp>
      <p:sp>
        <p:nvSpPr>
          <p:cNvPr id="3" name="Content Placeholder 2"/>
          <p:cNvSpPr>
            <a:spLocks noGrp="1"/>
          </p:cNvSpPr>
          <p:nvPr>
            <p:ph sz="half" idx="1"/>
          </p:nvPr>
        </p:nvSpPr>
        <p:spPr>
          <a:xfrm>
            <a:off x="628650" y="1825625"/>
            <a:ext cx="3497873" cy="4351338"/>
          </a:xfrm>
        </p:spPr>
        <p:txBody>
          <a:bodyPr>
            <a:normAutofit fontScale="85000" lnSpcReduction="20000"/>
          </a:bodyPr>
          <a:lstStyle/>
          <a:p>
            <a:r>
              <a:rPr lang="en-US" dirty="0"/>
              <a:t>Developed by Ad Hoc Work Group based on Principles of Medical Ethics With Annotations Especially Applicable to Psychiatry (psychiatry’s ethical code)</a:t>
            </a:r>
          </a:p>
          <a:p>
            <a:r>
              <a:rPr lang="en-US" dirty="0"/>
              <a:t>Practical guidance for managing ethical dilemmas in day-to-day practice. </a:t>
            </a:r>
          </a:p>
        </p:txBody>
      </p:sp>
      <p:sp>
        <p:nvSpPr>
          <p:cNvPr id="4" name="Content Placeholder 3"/>
          <p:cNvSpPr>
            <a:spLocks noGrp="1"/>
          </p:cNvSpPr>
          <p:nvPr>
            <p:ph sz="half" idx="2"/>
          </p:nvPr>
        </p:nvSpPr>
        <p:spPr>
          <a:xfrm>
            <a:off x="4126523" y="1825625"/>
            <a:ext cx="4630615" cy="4351338"/>
          </a:xfrm>
        </p:spPr>
        <p:txBody>
          <a:bodyPr>
            <a:normAutofit fontScale="85000" lnSpcReduction="20000"/>
          </a:bodyPr>
          <a:lstStyle/>
          <a:p>
            <a:r>
              <a:rPr lang="en-US" dirty="0"/>
              <a:t>Topic 3.4.1 “</a:t>
            </a:r>
            <a:r>
              <a:rPr lang="en-US" i="1" dirty="0"/>
              <a:t>Working within organized systems of care</a:t>
            </a:r>
            <a:r>
              <a:rPr lang="en-US" dirty="0"/>
              <a:t>,” including “</a:t>
            </a:r>
            <a:r>
              <a:rPr lang="en-US" b="1" i="1" u="sng" dirty="0"/>
              <a:t>third party </a:t>
            </a:r>
            <a:r>
              <a:rPr lang="en-US" b="1" i="1" u="sng" dirty="0" err="1"/>
              <a:t>payors</a:t>
            </a:r>
            <a:r>
              <a:rPr lang="en-US" i="1" dirty="0"/>
              <a:t>” </a:t>
            </a:r>
          </a:p>
          <a:p>
            <a:r>
              <a:rPr lang="en-US" i="1" dirty="0"/>
              <a:t>“In these systems, other values often compete with the interests of the individual patient. </a:t>
            </a:r>
            <a:r>
              <a:rPr lang="en-US" b="1" i="1" dirty="0"/>
              <a:t>The fundamental tension of psychiatrists working in organized settings</a:t>
            </a:r>
            <a:r>
              <a:rPr lang="en-US" i="1" dirty="0"/>
              <a:t>, then, is that the terms of employment relate to the needs of the venture, but as physicians, </a:t>
            </a:r>
            <a:r>
              <a:rPr lang="en-US" b="1" i="1" u="sng" dirty="0"/>
              <a:t>psychiatrists working in organized systems of care cannot wholly ignore the needs of patients</a:t>
            </a:r>
            <a:r>
              <a:rPr lang="en-US" i="1" dirty="0"/>
              <a:t>.</a:t>
            </a:r>
            <a:r>
              <a:rPr lang="en-US" dirty="0"/>
              <a:t>” </a:t>
            </a:r>
          </a:p>
          <a:p>
            <a:endParaRPr lang="en-US" dirty="0"/>
          </a:p>
        </p:txBody>
      </p:sp>
    </p:spTree>
    <p:extLst>
      <p:ext uri="{BB962C8B-B14F-4D97-AF65-F5344CB8AC3E}">
        <p14:creationId xmlns:p14="http://schemas.microsoft.com/office/powerpoint/2010/main" val="206657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564" y="909932"/>
            <a:ext cx="7886700" cy="1074672"/>
          </a:xfrm>
        </p:spPr>
        <p:txBody>
          <a:bodyPr>
            <a:normAutofit fontScale="90000"/>
          </a:bodyPr>
          <a:lstStyle/>
          <a:p>
            <a:pPr algn="ctr"/>
            <a:r>
              <a:rPr lang="en-US" dirty="0"/>
              <a:t>Principles of Medical Ethics of the </a:t>
            </a:r>
            <a:r>
              <a:rPr lang="en-US" u="sng" dirty="0"/>
              <a:t>AMA</a:t>
            </a:r>
            <a:r>
              <a:rPr lang="en-US" dirty="0"/>
              <a:t>, 2016. Section 10.1.1 Ethical Obligations of Medical Directors</a:t>
            </a:r>
            <a:br>
              <a:rPr lang="en-US" dirty="0"/>
            </a:br>
            <a:r>
              <a:rPr lang="en-US" sz="1600" u="sng" dirty="0">
                <a:hlinkClick r:id="rId2"/>
              </a:rPr>
              <a:t>https://www.ama-assn.org/sites/default/files/media-browser/code-of-medical-ethics-chapter-10.pdf</a:t>
            </a:r>
            <a:r>
              <a:rPr lang="en-US" sz="1600" u="sng" dirty="0"/>
              <a:t>.</a:t>
            </a:r>
            <a:br>
              <a:rPr lang="en-US" sz="1600" dirty="0"/>
            </a:br>
            <a:endParaRPr lang="en-US" dirty="0"/>
          </a:p>
        </p:txBody>
      </p:sp>
      <p:sp>
        <p:nvSpPr>
          <p:cNvPr id="3" name="Content Placeholder 2"/>
          <p:cNvSpPr>
            <a:spLocks noGrp="1"/>
          </p:cNvSpPr>
          <p:nvPr>
            <p:ph idx="1"/>
          </p:nvPr>
        </p:nvSpPr>
        <p:spPr>
          <a:xfrm>
            <a:off x="628650" y="1984604"/>
            <a:ext cx="7886700" cy="4351338"/>
          </a:xfrm>
        </p:spPr>
        <p:txBody>
          <a:bodyPr>
            <a:normAutofit fontScale="62500" lnSpcReduction="20000"/>
          </a:bodyPr>
          <a:lstStyle/>
          <a:p>
            <a:r>
              <a:rPr lang="en-US" sz="2400" dirty="0"/>
              <a:t>Physicians’ </a:t>
            </a:r>
            <a:r>
              <a:rPr lang="en-US" sz="2400" b="1" dirty="0"/>
              <a:t>core professional obligations </a:t>
            </a:r>
            <a:r>
              <a:rPr lang="en-US" sz="2400" dirty="0"/>
              <a:t>include . . . </a:t>
            </a:r>
            <a:r>
              <a:rPr lang="en-US" sz="2400" b="1" dirty="0"/>
              <a:t>advocating for patients’ best interests</a:t>
            </a:r>
            <a:r>
              <a:rPr lang="en-US" sz="2400" dirty="0"/>
              <a:t>.</a:t>
            </a:r>
          </a:p>
          <a:p>
            <a:r>
              <a:rPr lang="en-US" b="1" u="sng" dirty="0"/>
              <a:t>When physicians accept the role of medical director and must make benefit coverage determinations on behalf of health plans</a:t>
            </a:r>
            <a:r>
              <a:rPr lang="en-US" dirty="0"/>
              <a:t> </a:t>
            </a:r>
            <a:r>
              <a:rPr lang="en-US" sz="2400" dirty="0"/>
              <a:t>or other third parties or determinations about individuals’ fitness to engage in an activity or need for medical care, </a:t>
            </a:r>
            <a:r>
              <a:rPr lang="en-US" b="1" u="sng" dirty="0"/>
              <a:t>they should</a:t>
            </a:r>
            <a:r>
              <a:rPr lang="en-US" sz="2400" dirty="0"/>
              <a:t>: </a:t>
            </a:r>
          </a:p>
          <a:p>
            <a:r>
              <a:rPr lang="en-US" sz="2400" dirty="0"/>
              <a:t>	(a) </a:t>
            </a:r>
            <a:r>
              <a:rPr lang="en-US" dirty="0"/>
              <a:t>Use their professional expertise to help craft plan guidelines to ensure that all enrollees receive </a:t>
            </a:r>
            <a:r>
              <a:rPr lang="en-US" b="1" u="sng" dirty="0"/>
              <a:t>fair</a:t>
            </a:r>
            <a:r>
              <a:rPr lang="en-US" dirty="0"/>
              <a:t>, equal consideration</a:t>
            </a:r>
            <a:r>
              <a:rPr lang="en-US" sz="2400" dirty="0"/>
              <a:t>.</a:t>
            </a:r>
          </a:p>
          <a:p>
            <a:r>
              <a:rPr lang="en-US" sz="2400" dirty="0"/>
              <a:t>	(b</a:t>
            </a:r>
            <a:r>
              <a:rPr lang="en-US" dirty="0"/>
              <a:t>) Review plan policies and guidelines to ensure that decision-making mechanisms</a:t>
            </a:r>
            <a:r>
              <a:rPr lang="en-US" sz="2400" dirty="0"/>
              <a:t>:</a:t>
            </a:r>
          </a:p>
          <a:p>
            <a:r>
              <a:rPr lang="en-US" sz="2400" dirty="0"/>
              <a:t>		(</a:t>
            </a:r>
            <a:r>
              <a:rPr lang="en-US" sz="2400" dirty="0" err="1"/>
              <a:t>i</a:t>
            </a:r>
            <a:r>
              <a:rPr lang="en-US" sz="2400" dirty="0"/>
              <a:t>) are objective, flexible, and consistent;</a:t>
            </a:r>
          </a:p>
          <a:p>
            <a:r>
              <a:rPr lang="en-US" sz="2400" dirty="0"/>
              <a:t>		(ii) </a:t>
            </a:r>
            <a:r>
              <a:rPr lang="en-US" sz="2600" b="1" u="sng" dirty="0"/>
              <a:t>rest on appropriate criteria for allocating medical resources in </a:t>
            </a:r>
            <a:r>
              <a:rPr lang="en-US" sz="2600" b="1" dirty="0"/>
              <a:t>		</a:t>
            </a:r>
            <a:r>
              <a:rPr lang="en-US" sz="2600" b="1" u="sng" dirty="0"/>
              <a:t>accordance with ethics guidance</a:t>
            </a:r>
            <a:r>
              <a:rPr lang="en-US" sz="2400" dirty="0"/>
              <a:t>.</a:t>
            </a:r>
          </a:p>
          <a:p>
            <a:r>
              <a:rPr lang="en-US" sz="2400" dirty="0"/>
              <a:t>	(c) Apply plan policies and guidelines evenhandedly to all patients.</a:t>
            </a:r>
          </a:p>
          <a:p>
            <a:r>
              <a:rPr lang="en-US" sz="2400" dirty="0"/>
              <a:t>	(d) Encourage third-party payers to provide needed medical services to all plan enrollees and to 	promote access to services by the community at large.</a:t>
            </a:r>
          </a:p>
          <a:p>
            <a:r>
              <a:rPr lang="en-US" sz="2400" b="1" dirty="0"/>
              <a:t>	</a:t>
            </a:r>
            <a:r>
              <a:rPr lang="en-US" sz="3200" b="1" u="sng" dirty="0"/>
              <a:t>(e) Put patient interests over personal interests (financial or other) created by the nonclinical role</a:t>
            </a:r>
            <a:r>
              <a:rPr lang="en-US" b="1" u="sng" dirty="0"/>
              <a:t>.</a:t>
            </a:r>
            <a:endParaRPr lang="en-US" dirty="0"/>
          </a:p>
          <a:p>
            <a:endParaRPr lang="en-US" dirty="0"/>
          </a:p>
        </p:txBody>
      </p:sp>
    </p:spTree>
    <p:extLst>
      <p:ext uri="{BB962C8B-B14F-4D97-AF65-F5344CB8AC3E}">
        <p14:creationId xmlns:p14="http://schemas.microsoft.com/office/powerpoint/2010/main" val="3879696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Patient’s needs not just the clinician’s obligation any more</a:t>
            </a:r>
          </a:p>
        </p:txBody>
      </p:sp>
      <p:sp>
        <p:nvSpPr>
          <p:cNvPr id="3" name="Content Placeholder 2"/>
          <p:cNvSpPr>
            <a:spLocks noGrp="1"/>
          </p:cNvSpPr>
          <p:nvPr>
            <p:ph sz="half" idx="1"/>
          </p:nvPr>
        </p:nvSpPr>
        <p:spPr>
          <a:xfrm>
            <a:off x="628650" y="1825625"/>
            <a:ext cx="4635012" cy="4351338"/>
          </a:xfrm>
        </p:spPr>
        <p:txBody>
          <a:bodyPr>
            <a:normAutofit/>
          </a:bodyPr>
          <a:lstStyle/>
          <a:p>
            <a:r>
              <a:rPr lang="en-US" sz="3200" dirty="0"/>
              <a:t>Undoes the stable split</a:t>
            </a:r>
          </a:p>
          <a:p>
            <a:r>
              <a:rPr lang="en-US" sz="3200" dirty="0"/>
              <a:t>UR psychiatrist has obligation to patient . . . and parity law</a:t>
            </a:r>
          </a:p>
          <a:p>
            <a:r>
              <a:rPr lang="en-US" sz="3200" dirty="0"/>
              <a:t>AKA “Skin in the game”</a:t>
            </a:r>
          </a:p>
          <a:p>
            <a:r>
              <a:rPr lang="en-US" sz="3200" dirty="0"/>
              <a:t>Working within the APA to take a clear stand on this issue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96942" y="1929512"/>
            <a:ext cx="3393546" cy="3556888"/>
          </a:xfrm>
        </p:spPr>
      </p:pic>
    </p:spTree>
    <p:extLst>
      <p:ext uri="{BB962C8B-B14F-4D97-AF65-F5344CB8AC3E}">
        <p14:creationId xmlns:p14="http://schemas.microsoft.com/office/powerpoint/2010/main" val="3692165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Susie?</a:t>
            </a:r>
          </a:p>
        </p:txBody>
      </p:sp>
      <p:sp>
        <p:nvSpPr>
          <p:cNvPr id="3" name="Content Placeholder 2"/>
          <p:cNvSpPr>
            <a:spLocks noGrp="1"/>
          </p:cNvSpPr>
          <p:nvPr>
            <p:ph sz="half" idx="1"/>
          </p:nvPr>
        </p:nvSpPr>
        <p:spPr>
          <a:xfrm>
            <a:off x="628649" y="1825625"/>
            <a:ext cx="4740519" cy="4351338"/>
          </a:xfrm>
        </p:spPr>
        <p:txBody>
          <a:bodyPr>
            <a:normAutofit/>
          </a:bodyPr>
          <a:lstStyle/>
          <a:p>
            <a:r>
              <a:rPr lang="en-US" dirty="0"/>
              <a:t>Parents complained to employer and policy sales agent</a:t>
            </a:r>
          </a:p>
          <a:p>
            <a:r>
              <a:rPr lang="en-US" dirty="0"/>
              <a:t>Appeal letter cited research</a:t>
            </a:r>
          </a:p>
          <a:p>
            <a:r>
              <a:rPr lang="en-US" dirty="0"/>
              <a:t>Appeal letter noted Susie’s LOCUS score indicated residential treatment</a:t>
            </a:r>
          </a:p>
          <a:p>
            <a:r>
              <a:rPr lang="en-US" dirty="0"/>
              <a:t>You win some and lose some</a:t>
            </a:r>
          </a:p>
          <a:p>
            <a:r>
              <a:rPr lang="en-US" dirty="0"/>
              <a:t>Court precedents will matter</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74677" y="1825625"/>
            <a:ext cx="3221841" cy="2761578"/>
          </a:xfrm>
        </p:spPr>
      </p:pic>
    </p:spTree>
    <p:extLst>
      <p:ext uri="{BB962C8B-B14F-4D97-AF65-F5344CB8AC3E}">
        <p14:creationId xmlns:p14="http://schemas.microsoft.com/office/powerpoint/2010/main" val="2797227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Take home message: For a patient, family member, advocate or provider faced with denial of care</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105631260"/>
              </p:ext>
            </p:extLst>
          </p:nvPr>
        </p:nvGraphicFramePr>
        <p:xfrm>
          <a:off x="405911" y="1845896"/>
          <a:ext cx="512738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5662246" y="2365786"/>
            <a:ext cx="3376246" cy="2931130"/>
          </a:xfrm>
        </p:spPr>
      </p:pic>
    </p:spTree>
    <p:extLst>
      <p:ext uri="{BB962C8B-B14F-4D97-AF65-F5344CB8AC3E}">
        <p14:creationId xmlns:p14="http://schemas.microsoft.com/office/powerpoint/2010/main" val="1193893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Thank you. Interested in more? Join us in Stockbridge September 23</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25624"/>
            <a:ext cx="7631723" cy="4493113"/>
          </a:xfrm>
        </p:spPr>
      </p:pic>
    </p:spTree>
    <p:extLst>
      <p:ext uri="{BB962C8B-B14F-4D97-AF65-F5344CB8AC3E}">
        <p14:creationId xmlns:p14="http://schemas.microsoft.com/office/powerpoint/2010/main" val="331847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Susie goes to State</a:t>
            </a:r>
          </a:p>
        </p:txBody>
      </p:sp>
      <p:sp>
        <p:nvSpPr>
          <p:cNvPr id="3" name="Content Placeholder 2"/>
          <p:cNvSpPr>
            <a:spLocks noGrp="1"/>
          </p:cNvSpPr>
          <p:nvPr>
            <p:ph sz="half" idx="1"/>
          </p:nvPr>
        </p:nvSpPr>
        <p:spPr>
          <a:xfrm>
            <a:off x="628649" y="1825625"/>
            <a:ext cx="5369169" cy="4351338"/>
          </a:xfrm>
        </p:spPr>
        <p:txBody>
          <a:bodyPr>
            <a:normAutofit fontScale="85000" lnSpcReduction="20000"/>
          </a:bodyPr>
          <a:lstStyle/>
          <a:p>
            <a:r>
              <a:rPr lang="en-US" i="1" dirty="0"/>
              <a:t>Social anxiety, binge drinking and regular pot use</a:t>
            </a:r>
          </a:p>
          <a:p>
            <a:r>
              <a:rPr lang="en-US" i="1" dirty="0"/>
              <a:t>Traumatic date rape led to intrusive recollection of previous molestation by gymnastics coach at age 11 that she had tried to forget. </a:t>
            </a:r>
            <a:endParaRPr lang="en-US" dirty="0"/>
          </a:p>
          <a:p>
            <a:r>
              <a:rPr lang="en-US" i="1" dirty="0"/>
              <a:t>Depressed, trouble sleeping, poor concentration, suicidal ideation, developed bulimia to control her weight, symptoms of PTSD and marked social anxiety, stopped going to class and socializing, while continuing to use. </a:t>
            </a:r>
          </a:p>
          <a:p>
            <a:r>
              <a:rPr lang="en-US" i="1" dirty="0"/>
              <a:t>College counseling center offered 12 sessions with a therapist who focused on getting work done for classes. </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97819" y="1825625"/>
            <a:ext cx="2517531" cy="3314761"/>
          </a:xfrm>
        </p:spPr>
      </p:pic>
    </p:spTree>
    <p:extLst>
      <p:ext uri="{BB962C8B-B14F-4D97-AF65-F5344CB8AC3E}">
        <p14:creationId xmlns:p14="http://schemas.microsoft.com/office/powerpoint/2010/main" val="1357257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Susie attempts suicide</a:t>
            </a:r>
          </a:p>
        </p:txBody>
      </p:sp>
      <p:sp>
        <p:nvSpPr>
          <p:cNvPr id="7" name="Content Placeholder 6"/>
          <p:cNvSpPr>
            <a:spLocks noGrp="1"/>
          </p:cNvSpPr>
          <p:nvPr>
            <p:ph sz="half" idx="1"/>
          </p:nvPr>
        </p:nvSpPr>
        <p:spPr>
          <a:xfrm>
            <a:off x="257907" y="1395046"/>
            <a:ext cx="5380892" cy="4781917"/>
          </a:xfrm>
        </p:spPr>
        <p:txBody>
          <a:bodyPr>
            <a:noAutofit/>
          </a:bodyPr>
          <a:lstStyle/>
          <a:p>
            <a:r>
              <a:rPr lang="en-US" sz="1600" dirty="0"/>
              <a:t>Struggling and unable to cope, Susie overdoses in a suicide attempt, leading to 5 inpatient days, then left State College.</a:t>
            </a:r>
          </a:p>
          <a:p>
            <a:r>
              <a:rPr lang="en-US" sz="1600" dirty="0"/>
              <a:t>Outpatient treatment, unable to work, remained isolated—partly by choice, partly because friends away at school, binged and purged with weight loss, and SI continued. She insisted </a:t>
            </a:r>
            <a:r>
              <a:rPr lang="en-US" sz="1600" dirty="0" err="1"/>
              <a:t>etoh</a:t>
            </a:r>
            <a:r>
              <a:rPr lang="en-US" sz="1600" dirty="0"/>
              <a:t> and pot helped anxiety, and continued sporadic use. </a:t>
            </a:r>
          </a:p>
          <a:p>
            <a:r>
              <a:rPr lang="en-US" sz="1600" dirty="0"/>
              <a:t>Diagnosed with MDE in PDD—r/o bipolar, PTSD, BN, AUD, CUD, and SAD; treated with antidepressant, antianxiety agent and prazosin for flashbacks. After 20 sessions over 12 weeks her insurance company called the therapist to report 20 sessions made him an “outlier.”</a:t>
            </a:r>
          </a:p>
          <a:p>
            <a:r>
              <a:rPr lang="en-US" sz="1600" dirty="0"/>
              <a:t>“No further coverage if drinking continued”</a:t>
            </a:r>
          </a:p>
          <a:p>
            <a:r>
              <a:rPr lang="en-US" sz="1600" dirty="0"/>
              <a:t>“Pay for 6 more weekly sessions” </a:t>
            </a:r>
          </a:p>
          <a:p>
            <a:r>
              <a:rPr lang="en-US" sz="1600" dirty="0"/>
              <a:t>“Wanted a plan for reduction of therapy to monthly visits”</a:t>
            </a:r>
          </a:p>
          <a:p>
            <a:r>
              <a:rPr lang="en-US" sz="1600" dirty="0"/>
              <a:t>Reduction of therapy led to increased depression, another suicide attempt and second inpatient stay</a:t>
            </a:r>
            <a:r>
              <a:rPr lang="en-US" sz="1400" dirty="0"/>
              <a:t>. </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38799" y="1825625"/>
            <a:ext cx="3228243" cy="2788504"/>
          </a:xfrm>
        </p:spPr>
      </p:pic>
    </p:spTree>
    <p:extLst>
      <p:ext uri="{BB962C8B-B14F-4D97-AF65-F5344CB8AC3E}">
        <p14:creationId xmlns:p14="http://schemas.microsoft.com/office/powerpoint/2010/main" val="239976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Referred to residential treatment</a:t>
            </a:r>
          </a:p>
        </p:txBody>
      </p:sp>
      <p:sp>
        <p:nvSpPr>
          <p:cNvPr id="3" name="Content Placeholder 2"/>
          <p:cNvSpPr>
            <a:spLocks noGrp="1"/>
          </p:cNvSpPr>
          <p:nvPr>
            <p:ph sz="half" idx="1"/>
          </p:nvPr>
        </p:nvSpPr>
        <p:spPr>
          <a:xfrm>
            <a:off x="128953" y="1690689"/>
            <a:ext cx="5751505" cy="4486274"/>
          </a:xfrm>
        </p:spPr>
        <p:txBody>
          <a:bodyPr>
            <a:noAutofit/>
          </a:bodyPr>
          <a:lstStyle/>
          <a:p>
            <a:r>
              <a:rPr lang="en-US" sz="1600" i="1" dirty="0"/>
              <a:t>Longer inpatient stay recommended by inpatient and outpatient clinicians because of persistent SI and functional incapacity, but insurance declined coverage beyond 7 days. Referred to Residential Treatment Center, but insurance approved only PHP. </a:t>
            </a:r>
            <a:endParaRPr lang="en-US" sz="1600" dirty="0"/>
          </a:p>
          <a:p>
            <a:r>
              <a:rPr lang="en-US" sz="1600" i="1" dirty="0"/>
              <a:t>Expedited appeal noted the difference between 20 hours/week in PHP and immersion in 168 hour/week RTC</a:t>
            </a:r>
          </a:p>
          <a:p>
            <a:r>
              <a:rPr lang="en-US" sz="1600" i="1" dirty="0"/>
              <a:t>Denial of RTC was overturned, insurance supported 10 RTC days, then 7 more as Susie settled into the RTC program, began with RTC therapist and began family work. In individual and group therapy Susie began to grapple with underlying issues—not just SI and depression. As SI decreased, she began to socialize and leave her room more. </a:t>
            </a:r>
            <a:endParaRPr lang="en-US" sz="1600" dirty="0"/>
          </a:p>
          <a:p>
            <a:r>
              <a:rPr lang="en-US" sz="1600" i="1" dirty="0"/>
              <a:t>After 17 days insurance company said she no longer met criteria for acute RTC, offered 7 days of coverage for discharge planning, expecting discharge and return to weekly outpatient treatment. </a:t>
            </a:r>
          </a:p>
          <a:p>
            <a:r>
              <a:rPr lang="en-US" sz="1600" i="1" dirty="0"/>
              <a:t>Susie felt she had found what she needed to take charge of her life, but now it was being taken away.</a:t>
            </a:r>
            <a:endParaRPr lang="en-US" sz="16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80459" y="1957754"/>
            <a:ext cx="3056922" cy="2592328"/>
          </a:xfrm>
        </p:spPr>
      </p:pic>
    </p:spTree>
    <p:extLst>
      <p:ext uri="{BB962C8B-B14F-4D97-AF65-F5344CB8AC3E}">
        <p14:creationId xmlns:p14="http://schemas.microsoft.com/office/powerpoint/2010/main" val="13570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511" y="944263"/>
            <a:ext cx="7886700" cy="1074672"/>
          </a:xfrm>
        </p:spPr>
        <p:txBody>
          <a:bodyPr>
            <a:normAutofit fontScale="90000"/>
          </a:bodyPr>
          <a:lstStyle/>
          <a:p>
            <a:r>
              <a:rPr lang="en-US" dirty="0"/>
              <a:t>Susie, her parents and her clinicians are left feeling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845" y="2253822"/>
            <a:ext cx="5756032" cy="3237768"/>
          </a:xfrm>
        </p:spPr>
      </p:pic>
    </p:spTree>
    <p:extLst>
      <p:ext uri="{BB962C8B-B14F-4D97-AF65-F5344CB8AC3E}">
        <p14:creationId xmlns:p14="http://schemas.microsoft.com/office/powerpoint/2010/main" val="427041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going on here? 2 things are in conflict:</a:t>
            </a:r>
          </a:p>
        </p:txBody>
      </p:sp>
      <p:sp>
        <p:nvSpPr>
          <p:cNvPr id="3" name="Text Placeholder 2"/>
          <p:cNvSpPr>
            <a:spLocks noGrp="1"/>
          </p:cNvSpPr>
          <p:nvPr>
            <p:ph type="body" idx="1"/>
          </p:nvPr>
        </p:nvSpPr>
        <p:spPr/>
        <p:txBody>
          <a:bodyPr/>
          <a:lstStyle/>
          <a:p>
            <a:r>
              <a:rPr lang="en-US" dirty="0"/>
              <a:t>The nature of mental disorders</a:t>
            </a:r>
          </a:p>
        </p:txBody>
      </p:sp>
      <p:sp>
        <p:nvSpPr>
          <p:cNvPr id="4" name="Content Placeholder 3"/>
          <p:cNvSpPr>
            <a:spLocks noGrp="1"/>
          </p:cNvSpPr>
          <p:nvPr>
            <p:ph sz="half" idx="2"/>
          </p:nvPr>
        </p:nvSpPr>
        <p:spPr/>
        <p:txBody>
          <a:bodyPr>
            <a:normAutofit fontScale="92500" lnSpcReduction="20000"/>
          </a:bodyPr>
          <a:lstStyle/>
          <a:p>
            <a:r>
              <a:rPr lang="en-US" dirty="0"/>
              <a:t>Mental disorders are usually not discrete, single episodes of a single disorder</a:t>
            </a:r>
          </a:p>
          <a:p>
            <a:r>
              <a:rPr lang="en-US" dirty="0"/>
              <a:t>Often chronic, “comorbid” and recurrent </a:t>
            </a:r>
          </a:p>
          <a:p>
            <a:r>
              <a:rPr lang="en-US" dirty="0"/>
              <a:t>With acute problems superimposed on underlying issues related to early adversity</a:t>
            </a:r>
          </a:p>
          <a:p>
            <a:endParaRPr lang="en-US" dirty="0"/>
          </a:p>
        </p:txBody>
      </p:sp>
      <p:sp>
        <p:nvSpPr>
          <p:cNvPr id="5" name="Text Placeholder 4"/>
          <p:cNvSpPr>
            <a:spLocks noGrp="1"/>
          </p:cNvSpPr>
          <p:nvPr>
            <p:ph type="body" sz="quarter" idx="3"/>
          </p:nvPr>
        </p:nvSpPr>
        <p:spPr/>
        <p:txBody>
          <a:bodyPr>
            <a:noAutofit/>
          </a:bodyPr>
          <a:lstStyle/>
          <a:p>
            <a:r>
              <a:rPr lang="en-US" dirty="0"/>
              <a:t>The nature of insurance coverage for them</a:t>
            </a:r>
          </a:p>
        </p:txBody>
      </p:sp>
      <p:sp>
        <p:nvSpPr>
          <p:cNvPr id="6" name="Content Placeholder 5"/>
          <p:cNvSpPr>
            <a:spLocks noGrp="1"/>
          </p:cNvSpPr>
          <p:nvPr>
            <p:ph sz="quarter" idx="4"/>
          </p:nvPr>
        </p:nvSpPr>
        <p:spPr/>
        <p:txBody>
          <a:bodyPr>
            <a:normAutofit/>
          </a:bodyPr>
          <a:lstStyle/>
          <a:p>
            <a:r>
              <a:rPr lang="en-US" dirty="0"/>
              <a:t>Tends to focus on the acute presenting problem</a:t>
            </a:r>
          </a:p>
          <a:p>
            <a:r>
              <a:rPr lang="en-US" dirty="0"/>
              <a:t>With an incentive to “kick the can down the road” because the average American stays with insurance plan for under 2 years</a:t>
            </a:r>
          </a:p>
          <a:p>
            <a:endParaRPr lang="en-US" dirty="0"/>
          </a:p>
        </p:txBody>
      </p:sp>
    </p:spTree>
    <p:extLst>
      <p:ext uri="{BB962C8B-B14F-4D97-AF65-F5344CB8AC3E}">
        <p14:creationId xmlns:p14="http://schemas.microsoft.com/office/powerpoint/2010/main" val="6355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569182"/>
          </a:xfrm>
        </p:spPr>
        <p:txBody>
          <a:bodyPr>
            <a:normAutofit fontScale="90000"/>
          </a:bodyPr>
          <a:lstStyle/>
          <a:p>
            <a:pPr algn="ctr"/>
            <a:r>
              <a:rPr lang="en-US" dirty="0"/>
              <a:t>Incentive to “kick the can down the road” means Single Payer may be ultimate solution</a:t>
            </a:r>
          </a:p>
        </p:txBody>
      </p:sp>
      <p:sp>
        <p:nvSpPr>
          <p:cNvPr id="3" name="Content Placeholder 2"/>
          <p:cNvSpPr>
            <a:spLocks noGrp="1"/>
          </p:cNvSpPr>
          <p:nvPr>
            <p:ph sz="half" idx="1"/>
          </p:nvPr>
        </p:nvSpPr>
        <p:spPr>
          <a:xfrm>
            <a:off x="628650" y="2719753"/>
            <a:ext cx="3886200" cy="3457209"/>
          </a:xfrm>
        </p:spPr>
        <p:txBody>
          <a:bodyPr/>
          <a:lstStyle/>
          <a:p>
            <a:r>
              <a:rPr lang="en-US" dirty="0"/>
              <a:t>What is the priority?</a:t>
            </a:r>
          </a:p>
          <a:p>
            <a:r>
              <a:rPr lang="en-US" dirty="0"/>
              <a:t>Lifetime health and wellness?</a:t>
            </a:r>
          </a:p>
          <a:p>
            <a:r>
              <a:rPr lang="en-US" dirty="0"/>
              <a:t>Minimizing “losses” for 2 years?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58102" y="2235933"/>
            <a:ext cx="4198327" cy="4118769"/>
          </a:xfrm>
        </p:spPr>
      </p:pic>
    </p:spTree>
    <p:extLst>
      <p:ext uri="{BB962C8B-B14F-4D97-AF65-F5344CB8AC3E}">
        <p14:creationId xmlns:p14="http://schemas.microsoft.com/office/powerpoint/2010/main" val="201983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Let’s be clear: Managed care operates with the same moral imperative as the environmental movement</a:t>
            </a:r>
          </a:p>
        </p:txBody>
      </p:sp>
      <p:sp>
        <p:nvSpPr>
          <p:cNvPr id="3" name="Content Placeholder 2"/>
          <p:cNvSpPr>
            <a:spLocks noGrp="1"/>
          </p:cNvSpPr>
          <p:nvPr>
            <p:ph sz="half" idx="1"/>
          </p:nvPr>
        </p:nvSpPr>
        <p:spPr/>
        <p:txBody>
          <a:bodyPr>
            <a:normAutofit fontScale="85000" lnSpcReduction="10000"/>
          </a:bodyPr>
          <a:lstStyle/>
          <a:p>
            <a:r>
              <a:rPr lang="en-US" dirty="0"/>
              <a:t>We face a world of resource limitation </a:t>
            </a:r>
          </a:p>
          <a:p>
            <a:r>
              <a:rPr lang="en-US" dirty="0"/>
              <a:t>Whether this is the amount of greenhouse gas the earth can absorb without manmade climate change</a:t>
            </a:r>
          </a:p>
          <a:p>
            <a:r>
              <a:rPr lang="en-US" dirty="0"/>
              <a:t>Or the costs of health insurance</a:t>
            </a:r>
          </a:p>
          <a:p>
            <a:r>
              <a:rPr lang="en-US" dirty="0"/>
              <a:t>We must recognize the problem and manage limited resources—legally, morally and ethically</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00649" y="2492829"/>
            <a:ext cx="3235779" cy="2596601"/>
          </a:xfrm>
        </p:spPr>
      </p:pic>
    </p:spTree>
    <p:extLst>
      <p:ext uri="{BB962C8B-B14F-4D97-AF65-F5344CB8AC3E}">
        <p14:creationId xmlns:p14="http://schemas.microsoft.com/office/powerpoint/2010/main" val="1575432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Riggs 2017">
      <a:dk1>
        <a:sysClr val="windowText" lastClr="000000"/>
      </a:dk1>
      <a:lt1>
        <a:sysClr val="window" lastClr="FFFFFF"/>
      </a:lt1>
      <a:dk2>
        <a:srgbClr val="535252"/>
      </a:dk2>
      <a:lt2>
        <a:srgbClr val="AAB5C2"/>
      </a:lt2>
      <a:accent1>
        <a:srgbClr val="9CAF88"/>
      </a:accent1>
      <a:accent2>
        <a:srgbClr val="4D76A5"/>
      </a:accent2>
      <a:accent3>
        <a:srgbClr val="5C1E67"/>
      </a:accent3>
      <a:accent4>
        <a:srgbClr val="D98A5E"/>
      </a:accent4>
      <a:accent5>
        <a:srgbClr val="9CAF88"/>
      </a:accent5>
      <a:accent6>
        <a:srgbClr val="4D76A5"/>
      </a:accent6>
      <a:hlink>
        <a:srgbClr val="D98A5E"/>
      </a:hlink>
      <a:folHlink>
        <a:srgbClr val="282828"/>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3115</TotalTime>
  <Words>1679</Words>
  <Application>Microsoft Office PowerPoint</Application>
  <PresentationFormat>On-screen Show (4:3)</PresentationFormat>
  <Paragraphs>140</Paragraphs>
  <Slides>28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Wingdings</vt:lpstr>
      <vt:lpstr>Office Theme</vt:lpstr>
      <vt:lpstr>1_Office Theme</vt:lpstr>
      <vt:lpstr>Advocating for recommended clinical care when coverage is denied</vt:lpstr>
      <vt:lpstr>The story of Susie</vt:lpstr>
      <vt:lpstr>Susie goes to State</vt:lpstr>
      <vt:lpstr>Susie attempts suicide</vt:lpstr>
      <vt:lpstr>Referred to residential treatment</vt:lpstr>
      <vt:lpstr>Susie, her parents and her clinicians are left feeling </vt:lpstr>
      <vt:lpstr>What’s going on here? 2 things are in conflict:</vt:lpstr>
      <vt:lpstr>Incentive to “kick the can down the road” means Single Payer may be ultimate solution</vt:lpstr>
      <vt:lpstr>Let’s be clear: Managed care operates with the same moral imperative as the environmental movement</vt:lpstr>
      <vt:lpstr>The stable split of managed care utilization review since 1990s</vt:lpstr>
      <vt:lpstr>2008 Mental Health Parity and Addiction Equity Act (MHPAEA or parity law)</vt:lpstr>
      <vt:lpstr>Affordable Care Act strengthens parity</vt:lpstr>
      <vt:lpstr>Parity enforcement unlikely to be  “top down,” so it is “bottom up”</vt:lpstr>
      <vt:lpstr>3 things to have in your tool kit when faced with denial of medically necessary services </vt:lpstr>
      <vt:lpstr>Use your voice as party to a legally binding contract</vt:lpstr>
      <vt:lpstr>Anchor your appeal to third party resources </vt:lpstr>
      <vt:lpstr>3 Objectives of LOCUS</vt:lpstr>
      <vt:lpstr>Anchor your appeal to third party resources</vt:lpstr>
      <vt:lpstr>Anchor your appeal to scientific research</vt:lpstr>
      <vt:lpstr>Does the parity law raise questions about the UR standards (QTLs or NQTLs) based on comparable situations in medical coverage?</vt:lpstr>
      <vt:lpstr>Ethical obligations of Managed Care Psychiatrists</vt:lpstr>
      <vt:lpstr>As physicians, psychiatrists’ ethics are governed by 2 relevant ethical codes</vt:lpstr>
      <vt:lpstr>APA Commentary on Ethics in Practice, 2015</vt:lpstr>
      <vt:lpstr>Principles of Medical Ethics of the AMA, 2016. Section 10.1.1 Ethical Obligations of Medical Directors https://www.ama-assn.org/sites/default/files/media-browser/code-of-medical-ethics-chapter-10.pdf. </vt:lpstr>
      <vt:lpstr>Patient’s needs not just the clinician’s obligation any more</vt:lpstr>
      <vt:lpstr>What about Susie?</vt:lpstr>
      <vt:lpstr>Take home message: For a patient, family member, advocate or provider faced with denial of care</vt:lpstr>
      <vt:lpstr>Thank you. Interested in more? Join us in Stockbridge September 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Lemon</dc:creator>
  <cp:lastModifiedBy>Dawn Brown</cp:lastModifiedBy>
  <cp:revision>40</cp:revision>
  <cp:lastPrinted>2017-06-15T15:22:22Z</cp:lastPrinted>
  <dcterms:created xsi:type="dcterms:W3CDTF">2016-04-19T21:18:15Z</dcterms:created>
  <dcterms:modified xsi:type="dcterms:W3CDTF">2017-06-19T22:14:42Z</dcterms:modified>
</cp:coreProperties>
</file>