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0"/>
  </p:notesMasterIdLst>
  <p:sldIdLst>
    <p:sldId id="256" r:id="rId2"/>
    <p:sldId id="257" r:id="rId3"/>
    <p:sldId id="269" r:id="rId4"/>
    <p:sldId id="271" r:id="rId5"/>
    <p:sldId id="273" r:id="rId6"/>
    <p:sldId id="272" r:id="rId7"/>
    <p:sldId id="274" r:id="rId8"/>
    <p:sldId id="276" r:id="rId9"/>
    <p:sldId id="263" r:id="rId10"/>
    <p:sldId id="277" r:id="rId11"/>
    <p:sldId id="278" r:id="rId12"/>
    <p:sldId id="279" r:id="rId13"/>
    <p:sldId id="280" r:id="rId14"/>
    <p:sldId id="281" r:id="rId15"/>
    <p:sldId id="282" r:id="rId16"/>
    <p:sldId id="283" r:id="rId17"/>
    <p:sldId id="289" r:id="rId18"/>
    <p:sldId id="284" r:id="rId19"/>
    <p:sldId id="285" r:id="rId20"/>
    <p:sldId id="286" r:id="rId21"/>
    <p:sldId id="287" r:id="rId22"/>
    <p:sldId id="292" r:id="rId23"/>
    <p:sldId id="288" r:id="rId24"/>
    <p:sldId id="290" r:id="rId25"/>
    <p:sldId id="293" r:id="rId26"/>
    <p:sldId id="294" r:id="rId27"/>
    <p:sldId id="295" r:id="rId28"/>
    <p:sldId id="296" r:id="rId29"/>
    <p:sldId id="297" r:id="rId30"/>
    <p:sldId id="298" r:id="rId31"/>
    <p:sldId id="299" r:id="rId32"/>
    <p:sldId id="300" r:id="rId33"/>
    <p:sldId id="291" r:id="rId34"/>
    <p:sldId id="301" r:id="rId35"/>
    <p:sldId id="302" r:id="rId36"/>
    <p:sldId id="303" r:id="rId37"/>
    <p:sldId id="305" r:id="rId38"/>
    <p:sldId id="306" r:id="rId39"/>
    <p:sldId id="307" r:id="rId40"/>
    <p:sldId id="308" r:id="rId41"/>
    <p:sldId id="304" r:id="rId42"/>
    <p:sldId id="309" r:id="rId43"/>
    <p:sldId id="310" r:id="rId44"/>
    <p:sldId id="311" r:id="rId45"/>
    <p:sldId id="312" r:id="rId46"/>
    <p:sldId id="313" r:id="rId47"/>
    <p:sldId id="314" r:id="rId48"/>
    <p:sldId id="25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AE2A"/>
    <a:srgbClr val="92038F"/>
    <a:srgbClr val="F7A700"/>
    <a:srgbClr val="FF661B"/>
    <a:srgbClr val="45ABE0"/>
    <a:srgbClr val="0B3A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70609" autoAdjust="0"/>
  </p:normalViewPr>
  <p:slideViewPr>
    <p:cSldViewPr snapToGrid="0" snapToObjects="1">
      <p:cViewPr varScale="1">
        <p:scale>
          <a:sx n="59" d="100"/>
          <a:sy n="59" d="100"/>
        </p:scale>
        <p:origin x="166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9F361-DE7F-4881-9BAC-F0C986F3D2BC}" type="datetimeFigureOut">
              <a:rPr lang="en-US" smtClean="0"/>
              <a:t>7/12/2017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0699A-712F-4805-98BB-8A08423DA9ED}" type="slidenum">
              <a:rPr lang="en-US" smtClean="0"/>
              <a:t>‹#›</a:t>
            </a:fld>
            <a:endParaRPr lang="en-US"/>
          </a:p>
        </p:txBody>
      </p:sp>
    </p:spTree>
    <p:extLst>
      <p:ext uri="{BB962C8B-B14F-4D97-AF65-F5344CB8AC3E}">
        <p14:creationId xmlns:p14="http://schemas.microsoft.com/office/powerpoint/2010/main" val="21406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pPr>
            <a:r>
              <a:rPr lang="en-US" dirty="0"/>
              <a:t>Military and veterans’ mental health</a:t>
            </a:r>
          </a:p>
          <a:p>
            <a:pPr lvl="1">
              <a:spcAft>
                <a:spcPts val="600"/>
              </a:spcAft>
            </a:pPr>
            <a:r>
              <a:rPr lang="en-US" dirty="0"/>
              <a:t>Mental health family caregivers</a:t>
            </a:r>
          </a:p>
          <a:p>
            <a:pPr lvl="1">
              <a:spcAft>
                <a:spcPts val="600"/>
              </a:spcAft>
            </a:pPr>
            <a:r>
              <a:rPr lang="en-US" dirty="0"/>
              <a:t>Early intervention for psychosis</a:t>
            </a:r>
          </a:p>
          <a:p>
            <a:pPr lvl="1">
              <a:spcAft>
                <a:spcPts val="600"/>
              </a:spcAft>
            </a:pPr>
            <a:r>
              <a:rPr lang="en-US" dirty="0"/>
              <a:t>Decriminalizing mental illness</a:t>
            </a:r>
          </a:p>
          <a:p>
            <a:pPr lvl="1">
              <a:spcAft>
                <a:spcPts val="600"/>
              </a:spcAft>
            </a:pPr>
            <a:r>
              <a:rPr lang="en-US" dirty="0"/>
              <a:t>Research and innovation</a:t>
            </a:r>
          </a:p>
          <a:p>
            <a:endParaRPr lang="en-US" dirty="0"/>
          </a:p>
        </p:txBody>
      </p:sp>
      <p:sp>
        <p:nvSpPr>
          <p:cNvPr id="4" name="Slide Number Placeholder 3"/>
          <p:cNvSpPr>
            <a:spLocks noGrp="1"/>
          </p:cNvSpPr>
          <p:nvPr>
            <p:ph type="sldNum" sz="quarter" idx="10"/>
          </p:nvPr>
        </p:nvSpPr>
        <p:spPr/>
        <p:txBody>
          <a:bodyPr/>
          <a:lstStyle/>
          <a:p>
            <a:fld id="{3C60699A-712F-4805-98BB-8A08423DA9ED}" type="slidenum">
              <a:rPr lang="en-US" smtClean="0"/>
              <a:t>2</a:t>
            </a:fld>
            <a:endParaRPr lang="en-US"/>
          </a:p>
        </p:txBody>
      </p:sp>
    </p:spTree>
    <p:extLst>
      <p:ext uri="{BB962C8B-B14F-4D97-AF65-F5344CB8AC3E}">
        <p14:creationId xmlns:p14="http://schemas.microsoft.com/office/powerpoint/2010/main" val="178821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0699A-712F-4805-98BB-8A08423DA9ED}" type="slidenum">
              <a:rPr lang="en-US" smtClean="0"/>
              <a:t>11</a:t>
            </a:fld>
            <a:endParaRPr lang="en-US"/>
          </a:p>
        </p:txBody>
      </p:sp>
    </p:spTree>
    <p:extLst>
      <p:ext uri="{BB962C8B-B14F-4D97-AF65-F5344CB8AC3E}">
        <p14:creationId xmlns:p14="http://schemas.microsoft.com/office/powerpoint/2010/main" val="3200816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0699A-712F-4805-98BB-8A08423DA9ED}" type="slidenum">
              <a:rPr lang="en-US" smtClean="0"/>
              <a:t>12</a:t>
            </a:fld>
            <a:endParaRPr lang="en-US"/>
          </a:p>
        </p:txBody>
      </p:sp>
    </p:spTree>
    <p:extLst>
      <p:ext uri="{BB962C8B-B14F-4D97-AF65-F5344CB8AC3E}">
        <p14:creationId xmlns:p14="http://schemas.microsoft.com/office/powerpoint/2010/main" val="132103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785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191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09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67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130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20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78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06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0699A-712F-4805-98BB-8A08423DA9ED}" type="slidenum">
              <a:rPr lang="en-US" smtClean="0"/>
              <a:t>3</a:t>
            </a:fld>
            <a:endParaRPr lang="en-US"/>
          </a:p>
        </p:txBody>
      </p:sp>
    </p:spTree>
    <p:extLst>
      <p:ext uri="{BB962C8B-B14F-4D97-AF65-F5344CB8AC3E}">
        <p14:creationId xmlns:p14="http://schemas.microsoft.com/office/powerpoint/2010/main" val="40842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201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EC76-69FB-4123-B68C-D95059427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262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967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044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EC76-69FB-4123-B68C-D95059427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821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EC76-69FB-4123-B68C-D95059427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680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221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091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34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62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Advocacy is a core element</a:t>
            </a:r>
            <a:r>
              <a:rPr lang="en-US" baseline="0" dirty="0"/>
              <a:t> of NAMI.</a:t>
            </a:r>
          </a:p>
          <a:p>
            <a:endParaRPr lang="en-US" baseline="0" dirty="0"/>
          </a:p>
          <a:p>
            <a:r>
              <a:rPr lang="en-US" baseline="0" dirty="0"/>
              <a:t>While everyone with a mental health condition deserves the opportunity for recovery, many don’t get the care that they need.</a:t>
            </a:r>
          </a:p>
          <a:p>
            <a:endParaRPr lang="en-US" baseline="0" dirty="0"/>
          </a:p>
          <a:p>
            <a:r>
              <a:rPr lang="en-US" baseline="0" dirty="0"/>
              <a:t>Without mental health care, America pays a high price in:</a:t>
            </a:r>
          </a:p>
          <a:p>
            <a:r>
              <a:rPr lang="en-US" baseline="0" dirty="0"/>
              <a:t>-School failure</a:t>
            </a:r>
          </a:p>
          <a:p>
            <a:r>
              <a:rPr lang="en-US" baseline="0" dirty="0"/>
              <a:t>-Unemployment</a:t>
            </a:r>
          </a:p>
          <a:p>
            <a:r>
              <a:rPr lang="en-US" baseline="0" dirty="0"/>
              <a:t>-Homelessness</a:t>
            </a:r>
          </a:p>
          <a:p>
            <a:r>
              <a:rPr lang="en-US" baseline="0" dirty="0"/>
              <a:t>-Criminalization</a:t>
            </a:r>
          </a:p>
          <a:p>
            <a:r>
              <a:rPr lang="en-US" baseline="0" dirty="0"/>
              <a:t>-Suicide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EC76-69FB-4123-B68C-D95059427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202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28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EC76-69FB-4123-B68C-D95059427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649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063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498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048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EC76-69FB-4123-B68C-D95059427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550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219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39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843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30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Advocacy is a core element</a:t>
            </a:r>
            <a:r>
              <a:rPr lang="en-US" baseline="0" dirty="0"/>
              <a:t> of NAMI.</a:t>
            </a:r>
          </a:p>
          <a:p>
            <a:endParaRPr lang="en-US" baseline="0" dirty="0"/>
          </a:p>
          <a:p>
            <a:r>
              <a:rPr lang="en-US" baseline="0" dirty="0"/>
              <a:t>While everyone with a mental health condition deserves the opportunity for recovery, many don’t get the care that they need.</a:t>
            </a:r>
          </a:p>
          <a:p>
            <a:endParaRPr lang="en-US" baseline="0" dirty="0"/>
          </a:p>
          <a:p>
            <a:r>
              <a:rPr lang="en-US" baseline="0" dirty="0"/>
              <a:t>Without mental health care, America pays a high price in:</a:t>
            </a:r>
          </a:p>
          <a:p>
            <a:r>
              <a:rPr lang="en-US" baseline="0" dirty="0"/>
              <a:t>-School failure</a:t>
            </a:r>
          </a:p>
          <a:p>
            <a:r>
              <a:rPr lang="en-US" baseline="0" dirty="0"/>
              <a:t>-Unemployment</a:t>
            </a:r>
          </a:p>
          <a:p>
            <a:r>
              <a:rPr lang="en-US" baseline="0" dirty="0"/>
              <a:t>-Homelessness</a:t>
            </a:r>
          </a:p>
          <a:p>
            <a:r>
              <a:rPr lang="en-US" baseline="0" dirty="0"/>
              <a:t>-Criminalization</a:t>
            </a:r>
          </a:p>
          <a:p>
            <a:r>
              <a:rPr lang="en-US" baseline="0" dirty="0"/>
              <a:t>-Suicide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EC76-69FB-4123-B68C-D95059427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081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78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303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792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EC76-69FB-4123-B68C-D95059427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764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546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660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0699A-712F-4805-98BB-8A08423DA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7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Senators and Representatives are</a:t>
            </a:r>
            <a:r>
              <a:rPr lang="en-US" sz="1200" kern="1200" baseline="0" dirty="0">
                <a:solidFill>
                  <a:schemeClr val="tx1"/>
                </a:solidFill>
                <a:effectLst/>
                <a:latin typeface="+mn-lt"/>
                <a:ea typeface="+mn-ea"/>
                <a:cs typeface="+mn-cs"/>
              </a:rPr>
              <a:t> elected to serve as the voice of their constituents in Congress. </a:t>
            </a:r>
            <a:r>
              <a:rPr lang="en-US" sz="1200" kern="1200" dirty="0">
                <a:solidFill>
                  <a:schemeClr val="tx1"/>
                </a:solidFill>
                <a:effectLst/>
                <a:latin typeface="+mn-lt"/>
                <a:ea typeface="+mn-ea"/>
                <a:cs typeface="+mn-cs"/>
              </a:rPr>
              <a:t>They are responsible to their constituents because what they do, say and how they vote impact constituents’ lives. In between elections, American citizens have the right to voice their opinion and tell legislators how they want their elected officials to vote and hold them accountable to the people to whom they serve.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politics</a:t>
            </a:r>
            <a:r>
              <a:rPr lang="en-US" baseline="0" dirty="0"/>
              <a:t> is extremely personal.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Legislators cannot help our communities if they don’t know about our issues and why they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Meetings with legislators puts a face on mental illness, which helps build support for our issues. As they decide on the issues that impact our community, legislators need to hear from our advocates about the impact of their decisions.</a:t>
            </a:r>
          </a:p>
          <a:p>
            <a:endParaRPr lang="en-US" baseline="0" dirty="0"/>
          </a:p>
          <a:p>
            <a:r>
              <a:rPr lang="en-US" baseline="0" dirty="0"/>
              <a:t>Effective meetings leave legislators and their staff with a greater connection to NAMI and a better understanding of what legislation will do to people with mental illness.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EC76-69FB-4123-B68C-D95059427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03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Empowering advocates to speak directly to their members of Congress is important to change</a:t>
            </a:r>
            <a:r>
              <a:rPr lang="en-US" baseline="0" dirty="0"/>
              <a:t> minds about mental illness and reduce the stigma around mental health.</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Advocates can be people with mental health conditions, family members, mental health professionals and other allies.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When advocates deliver an effective story and share supporting facts about the impact of legislation, they can change the outcome of legislative decisions.</a:t>
            </a:r>
          </a:p>
          <a:p>
            <a:endParaRPr lang="en-US" baseline="0" dirty="0"/>
          </a:p>
          <a:p>
            <a:r>
              <a:rPr lang="en-US" baseline="0" dirty="0"/>
              <a:t>This is more important now than ever, as health reform threatens access to mental health care and budget cuts could jeopardize important progress that has been made on key areas, such as research, criminal justice reform and early intervention for psychosis.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EC76-69FB-4123-B68C-D95059427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73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Empowering advocates to speak directly to their members of Congress is important to change</a:t>
            </a:r>
            <a:r>
              <a:rPr lang="en-US" baseline="0" dirty="0"/>
              <a:t> minds about mental illness and reduce the stigma around mental health.</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Advocates can be people with mental health conditions, family members, mental health professionals and other allies.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When advocates deliver an effective story and share supporting facts about the impact of legislation, they can change the outcome of legislative decisions.</a:t>
            </a:r>
          </a:p>
          <a:p>
            <a:endParaRPr lang="en-US" baseline="0" dirty="0"/>
          </a:p>
          <a:p>
            <a:r>
              <a:rPr lang="en-US" baseline="0" dirty="0"/>
              <a:t>This is more important now than ever, as health reform threatens access to mental health care and budget cuts could jeopardize important progress that has been made on key areas, such as research, criminal justice reform and early intervention for psychosis.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EC76-69FB-4123-B68C-D95059427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17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Make reminder about leave behind folders:</a:t>
            </a:r>
          </a:p>
          <a:p>
            <a:pPr lvl="2"/>
            <a:r>
              <a:rPr lang="en-US" sz="1200" kern="1200" dirty="0">
                <a:solidFill>
                  <a:schemeClr val="tx1"/>
                </a:solidFill>
                <a:effectLst/>
                <a:latin typeface="+mn-lt"/>
                <a:ea typeface="+mn-ea"/>
                <a:cs typeface="+mn-cs"/>
              </a:rPr>
              <a:t>1 green folder per legislator meeting</a:t>
            </a:r>
          </a:p>
          <a:p>
            <a:pPr lvl="2"/>
            <a:r>
              <a:rPr lang="en-US" sz="1200" kern="1200" dirty="0">
                <a:solidFill>
                  <a:schemeClr val="tx1"/>
                </a:solidFill>
                <a:effectLst/>
                <a:latin typeface="+mn-lt"/>
                <a:ea typeface="+mn-ea"/>
                <a:cs typeface="+mn-cs"/>
              </a:rPr>
              <a:t>These folders will be given to the volunteer assigned to your state.</a:t>
            </a:r>
          </a:p>
          <a:p>
            <a:pPr lvl="2"/>
            <a:r>
              <a:rPr lang="en-US" sz="1200" kern="1200" dirty="0">
                <a:solidFill>
                  <a:schemeClr val="tx1"/>
                </a:solidFill>
                <a:effectLst/>
                <a:latin typeface="+mn-lt"/>
                <a:ea typeface="+mn-ea"/>
                <a:cs typeface="+mn-cs"/>
              </a:rPr>
              <a:t>Folders will be distributed tomorrow morning at the legislative plenary session.</a:t>
            </a:r>
          </a:p>
          <a:p>
            <a:pPr lvl="2"/>
            <a:r>
              <a:rPr lang="en-US" sz="1200" kern="1200" dirty="0">
                <a:solidFill>
                  <a:schemeClr val="tx1"/>
                </a:solidFill>
                <a:effectLst/>
                <a:latin typeface="+mn-lt"/>
                <a:ea typeface="+mn-ea"/>
                <a:cs typeface="+mn-cs"/>
              </a:rPr>
              <a:t>Each attendee should have a Hill Day Guide in front of them (available on their tables).</a:t>
            </a:r>
          </a:p>
          <a:p>
            <a:pPr lvl="2"/>
            <a:r>
              <a:rPr lang="en-US" sz="1200" kern="1200" dirty="0">
                <a:solidFill>
                  <a:schemeClr val="tx1"/>
                </a:solidFill>
                <a:effectLst/>
                <a:latin typeface="+mn-lt"/>
                <a:ea typeface="+mn-ea"/>
                <a:cs typeface="+mn-cs"/>
              </a:rPr>
              <a:t>Also on your tables are legislative backgrounders with legislator bios and additional information, which we’ll review a little later.</a:t>
            </a:r>
          </a:p>
          <a:p>
            <a:endParaRPr lang="en-US" dirty="0"/>
          </a:p>
        </p:txBody>
      </p:sp>
      <p:sp>
        <p:nvSpPr>
          <p:cNvPr id="4" name="Slide Number Placeholder 3"/>
          <p:cNvSpPr>
            <a:spLocks noGrp="1"/>
          </p:cNvSpPr>
          <p:nvPr>
            <p:ph type="sldNum" sz="quarter" idx="10"/>
          </p:nvPr>
        </p:nvSpPr>
        <p:spPr/>
        <p:txBody>
          <a:bodyPr/>
          <a:lstStyle/>
          <a:p>
            <a:fld id="{3C60699A-712F-4805-98BB-8A08423DA9ED}" type="slidenum">
              <a:rPr lang="en-US" smtClean="0"/>
              <a:t>9</a:t>
            </a:fld>
            <a:endParaRPr lang="en-US"/>
          </a:p>
        </p:txBody>
      </p:sp>
    </p:spTree>
    <p:extLst>
      <p:ext uri="{BB962C8B-B14F-4D97-AF65-F5344CB8AC3E}">
        <p14:creationId xmlns:p14="http://schemas.microsoft.com/office/powerpoint/2010/main" val="103947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0699A-712F-4805-98BB-8A08423DA9ED}" type="slidenum">
              <a:rPr lang="en-US" smtClean="0"/>
              <a:t>10</a:t>
            </a:fld>
            <a:endParaRPr lang="en-US"/>
          </a:p>
        </p:txBody>
      </p:sp>
    </p:spTree>
    <p:extLst>
      <p:ext uri="{BB962C8B-B14F-4D97-AF65-F5344CB8AC3E}">
        <p14:creationId xmlns:p14="http://schemas.microsoft.com/office/powerpoint/2010/main" val="334219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5819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46132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91838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20627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49FE4-8ADD-964B-B673-E49F1F880E43}"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80861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49FE4-8ADD-964B-B673-E49F1F880E43}"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07518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49FE4-8ADD-964B-B673-E49F1F880E43}"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64087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F49FE4-8ADD-964B-B673-E49F1F880E43}"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3803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49FE4-8ADD-964B-B673-E49F1F880E43}"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70128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49FE4-8ADD-964B-B673-E49F1F880E43}"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10465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49FE4-8ADD-964B-B673-E49F1F880E43}"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96055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49FE4-8ADD-964B-B673-E49F1F880E43}" type="datetimeFigureOut">
              <a:rPr lang="en-US" smtClean="0"/>
              <a:t>7/12/2017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55B2D-3FD9-2E48-99D0-C732FBD75709}" type="slidenum">
              <a:rPr lang="en-US" smtClean="0"/>
              <a:t>‹#›</a:t>
            </a:fld>
            <a:endParaRPr lang="en-US"/>
          </a:p>
        </p:txBody>
      </p:sp>
    </p:spTree>
    <p:extLst>
      <p:ext uri="{BB962C8B-B14F-4D97-AF65-F5344CB8AC3E}">
        <p14:creationId xmlns:p14="http://schemas.microsoft.com/office/powerpoint/2010/main" val="13989978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F2E016-B651-4147-957F-469D75D265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5483" y="2681055"/>
            <a:ext cx="3556584" cy="3663681"/>
          </a:xfrm>
          <a:prstGeom prst="rect">
            <a:avLst/>
          </a:prstGeom>
        </p:spPr>
      </p:pic>
      <p:sp>
        <p:nvSpPr>
          <p:cNvPr id="2" name="Title 1"/>
          <p:cNvSpPr>
            <a:spLocks noGrp="1"/>
          </p:cNvSpPr>
          <p:nvPr>
            <p:ph type="ctrTitle"/>
          </p:nvPr>
        </p:nvSpPr>
        <p:spPr>
          <a:xfrm>
            <a:off x="363984" y="1162973"/>
            <a:ext cx="8451542" cy="1192890"/>
          </a:xfrm>
        </p:spPr>
        <p:txBody>
          <a:bodyPr>
            <a:normAutofit/>
          </a:bodyPr>
          <a:lstStyle/>
          <a:p>
            <a:r>
              <a:rPr lang="en-US" b="1" dirty="0"/>
              <a:t>Hill Day Meeting Prep</a:t>
            </a:r>
          </a:p>
        </p:txBody>
      </p:sp>
    </p:spTree>
    <p:extLst>
      <p:ext uri="{BB962C8B-B14F-4D97-AF65-F5344CB8AC3E}">
        <p14:creationId xmlns:p14="http://schemas.microsoft.com/office/powerpoint/2010/main" val="119730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295906"/>
            <a:ext cx="8142488" cy="842237"/>
          </a:xfrm>
          <a:noFill/>
          <a:ln>
            <a:noFill/>
          </a:ln>
        </p:spPr>
        <p:txBody>
          <a:bodyPr>
            <a:normAutofit/>
          </a:bodyPr>
          <a:lstStyle/>
          <a:p>
            <a:r>
              <a:rPr lang="en-US" sz="5400" dirty="0"/>
              <a:t>Getting To Capitol Hill</a:t>
            </a:r>
          </a:p>
        </p:txBody>
      </p:sp>
      <p:pic>
        <p:nvPicPr>
          <p:cNvPr id="6" name="Picture 5">
            <a:extLst>
              <a:ext uri="{FF2B5EF4-FFF2-40B4-BE49-F238E27FC236}">
                <a16:creationId xmlns:a16="http://schemas.microsoft.com/office/drawing/2014/main" id="{883469F4-5BD1-42E1-9994-1610563708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899" y="1306285"/>
            <a:ext cx="4101841" cy="4932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35F15671-6362-40F1-A208-E5F069DE1233}"/>
              </a:ext>
            </a:extLst>
          </p:cNvPr>
          <p:cNvSpPr txBox="1"/>
          <p:nvPr/>
        </p:nvSpPr>
        <p:spPr>
          <a:xfrm>
            <a:off x="4678878" y="1985434"/>
            <a:ext cx="4465122" cy="4401205"/>
          </a:xfrm>
          <a:prstGeom prst="rect">
            <a:avLst/>
          </a:prstGeom>
          <a:noFill/>
        </p:spPr>
        <p:txBody>
          <a:bodyPr wrap="square" rtlCol="0">
            <a:spAutoFit/>
          </a:bodyPr>
          <a:lstStyle/>
          <a:p>
            <a:r>
              <a:rPr lang="en-US" sz="2600" dirty="0"/>
              <a:t>See </a:t>
            </a:r>
            <a:r>
              <a:rPr lang="en-US" sz="2600" b="1" dirty="0"/>
              <a:t>page 2-3</a:t>
            </a:r>
            <a:r>
              <a:rPr lang="en-US" sz="2600" dirty="0"/>
              <a:t> of Hill Day Guide.</a:t>
            </a:r>
          </a:p>
          <a:p>
            <a:endParaRPr lang="en-US" sz="2600" dirty="0"/>
          </a:p>
          <a:p>
            <a:r>
              <a:rPr lang="en-US" sz="2600" dirty="0"/>
              <a:t>Two waves of buses: </a:t>
            </a:r>
          </a:p>
          <a:p>
            <a:pPr marL="342900" indent="-342900">
              <a:buFont typeface="Arial" panose="020B0604020202020204" pitchFamily="34" charset="0"/>
              <a:buChar char="•"/>
            </a:pPr>
            <a:r>
              <a:rPr lang="en-US" sz="2600" dirty="0"/>
              <a:t>9 AM </a:t>
            </a:r>
          </a:p>
          <a:p>
            <a:pPr marL="342900" indent="-342900">
              <a:buFont typeface="Arial" panose="020B0604020202020204" pitchFamily="34" charset="0"/>
              <a:buChar char="•"/>
            </a:pPr>
            <a:r>
              <a:rPr lang="en-US" sz="2600" dirty="0"/>
              <a:t>11 AM</a:t>
            </a:r>
          </a:p>
          <a:p>
            <a:pPr marL="342900" indent="-342900">
              <a:buFont typeface="Arial" panose="020B0604020202020204" pitchFamily="34" charset="0"/>
              <a:buChar char="•"/>
            </a:pPr>
            <a:endParaRPr lang="en-US" sz="2400" dirty="0"/>
          </a:p>
          <a:p>
            <a:r>
              <a:rPr lang="en-US" sz="2600" dirty="0"/>
              <a:t>Stay with your state delegation and your state volunteer </a:t>
            </a:r>
            <a:br>
              <a:rPr lang="en-US" sz="2600" dirty="0"/>
            </a:br>
            <a:r>
              <a:rPr lang="en-US" sz="2600" dirty="0"/>
              <a:t>(in the </a:t>
            </a:r>
            <a:r>
              <a:rPr lang="en-US" sz="2600" b="1" dirty="0"/>
              <a:t>green </a:t>
            </a:r>
            <a:r>
              <a:rPr lang="en-US" sz="2600" dirty="0"/>
              <a:t>shirt).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50419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295906"/>
            <a:ext cx="8142488" cy="842237"/>
          </a:xfrm>
          <a:noFill/>
          <a:ln>
            <a:noFill/>
          </a:ln>
        </p:spPr>
        <p:txBody>
          <a:bodyPr>
            <a:normAutofit/>
          </a:bodyPr>
          <a:lstStyle/>
          <a:p>
            <a:r>
              <a:rPr lang="en-US" sz="5400" dirty="0"/>
              <a:t>Getting To Capitol Hill</a:t>
            </a:r>
          </a:p>
        </p:txBody>
      </p:sp>
      <p:sp>
        <p:nvSpPr>
          <p:cNvPr id="7" name="TextBox 6">
            <a:extLst>
              <a:ext uri="{FF2B5EF4-FFF2-40B4-BE49-F238E27FC236}">
                <a16:creationId xmlns:a16="http://schemas.microsoft.com/office/drawing/2014/main" id="{35F15671-6362-40F1-A208-E5F069DE1233}"/>
              </a:ext>
            </a:extLst>
          </p:cNvPr>
          <p:cNvSpPr txBox="1"/>
          <p:nvPr/>
        </p:nvSpPr>
        <p:spPr>
          <a:xfrm>
            <a:off x="368135" y="2092312"/>
            <a:ext cx="8609611" cy="4031873"/>
          </a:xfrm>
          <a:prstGeom prst="rect">
            <a:avLst/>
          </a:prstGeom>
          <a:noFill/>
        </p:spPr>
        <p:txBody>
          <a:bodyPr wrap="square" rtlCol="0">
            <a:spAutoFit/>
          </a:bodyPr>
          <a:lstStyle/>
          <a:p>
            <a:r>
              <a:rPr lang="en-US" sz="3200" dirty="0"/>
              <a:t>Drop-off point:</a:t>
            </a:r>
          </a:p>
          <a:p>
            <a:endParaRPr lang="en-US" sz="3200" dirty="0"/>
          </a:p>
          <a:p>
            <a:r>
              <a:rPr lang="en-US" sz="3200" dirty="0"/>
              <a:t>Garfield Circle, SW</a:t>
            </a:r>
          </a:p>
          <a:p>
            <a:endParaRPr lang="en-US" sz="3200" dirty="0"/>
          </a:p>
          <a:p>
            <a:endParaRPr lang="en-US" sz="3200" dirty="0"/>
          </a:p>
          <a:p>
            <a:endParaRPr lang="en-US" sz="3200" dirty="0"/>
          </a:p>
          <a:p>
            <a:pPr algn="ctr"/>
            <a:r>
              <a:rPr lang="en-US" sz="3200" dirty="0"/>
              <a:t>This is a 5-10 minute walk to all Senate and House office buildings.</a:t>
            </a:r>
          </a:p>
        </p:txBody>
      </p:sp>
      <p:pic>
        <p:nvPicPr>
          <p:cNvPr id="1026" name="Picture 2" descr="https://ak5.picdn.net/shutterstock/videos/22303750/thumb/1.jpg">
            <a:extLst>
              <a:ext uri="{FF2B5EF4-FFF2-40B4-BE49-F238E27FC236}">
                <a16:creationId xmlns:a16="http://schemas.microsoft.com/office/drawing/2014/main" id="{3ED7B1FD-C0C6-4019-93FF-EB10468D929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86292" y="1332291"/>
            <a:ext cx="5075446" cy="3370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9966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177153"/>
            <a:ext cx="8142488" cy="842237"/>
          </a:xfrm>
          <a:noFill/>
          <a:ln>
            <a:noFill/>
          </a:ln>
        </p:spPr>
        <p:txBody>
          <a:bodyPr>
            <a:normAutofit/>
          </a:bodyPr>
          <a:lstStyle/>
          <a:p>
            <a:r>
              <a:rPr lang="en-US" sz="5400" dirty="0"/>
              <a:t>Getting To Capitol Hill</a:t>
            </a:r>
          </a:p>
        </p:txBody>
      </p:sp>
      <p:pic>
        <p:nvPicPr>
          <p:cNvPr id="6" name="Picture 5">
            <a:extLst>
              <a:ext uri="{FF2B5EF4-FFF2-40B4-BE49-F238E27FC236}">
                <a16:creationId xmlns:a16="http://schemas.microsoft.com/office/drawing/2014/main" id="{883469F4-5BD1-42E1-9994-1610563708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1903" y="1138143"/>
            <a:ext cx="4241673" cy="5100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a:extLst>
              <a:ext uri="{FF2B5EF4-FFF2-40B4-BE49-F238E27FC236}">
                <a16:creationId xmlns:a16="http://schemas.microsoft.com/office/drawing/2014/main" id="{414457FA-DBCB-4570-8852-6467E192DEE7}"/>
              </a:ext>
            </a:extLst>
          </p:cNvPr>
          <p:cNvCxnSpPr/>
          <p:nvPr/>
        </p:nvCxnSpPr>
        <p:spPr>
          <a:xfrm>
            <a:off x="1662546" y="2778826"/>
            <a:ext cx="1864426" cy="153191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64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295906"/>
            <a:ext cx="8665002" cy="842237"/>
          </a:xfrm>
          <a:noFill/>
          <a:ln>
            <a:noFill/>
          </a:ln>
        </p:spPr>
        <p:txBody>
          <a:bodyPr>
            <a:normAutofit/>
          </a:bodyPr>
          <a:lstStyle/>
          <a:p>
            <a:r>
              <a:rPr lang="en-US" sz="5400" dirty="0"/>
              <a:t>Getting Back From Capitol Hill</a:t>
            </a:r>
          </a:p>
        </p:txBody>
      </p:sp>
      <p:sp>
        <p:nvSpPr>
          <p:cNvPr id="7" name="TextBox 6">
            <a:extLst>
              <a:ext uri="{FF2B5EF4-FFF2-40B4-BE49-F238E27FC236}">
                <a16:creationId xmlns:a16="http://schemas.microsoft.com/office/drawing/2014/main" id="{35F15671-6362-40F1-A208-E5F069DE1233}"/>
              </a:ext>
            </a:extLst>
          </p:cNvPr>
          <p:cNvSpPr txBox="1"/>
          <p:nvPr/>
        </p:nvSpPr>
        <p:spPr>
          <a:xfrm>
            <a:off x="534389" y="1546047"/>
            <a:ext cx="8609611"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Pick-up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Peace Circle, NW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Calibri" panose="020F0502020204030204"/>
              </a:rPr>
              <a:t>(adjacent to drop off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Calibri" panose="020F0502020204030204"/>
              </a:rPr>
              <a:t>Pick-up </a:t>
            </a:r>
            <a:r>
              <a:rPr lang="en-US" sz="3200" b="1" dirty="0">
                <a:solidFill>
                  <a:prstClr val="white"/>
                </a:solidFill>
                <a:latin typeface="Calibri" panose="020F0502020204030204"/>
              </a:rPr>
              <a:t>starts </a:t>
            </a:r>
            <a:r>
              <a:rPr lang="en-US" sz="3200" dirty="0">
                <a:solidFill>
                  <a:prstClr val="white"/>
                </a:solidFill>
                <a:latin typeface="Calibri" panose="020F0502020204030204"/>
              </a:rPr>
              <a:t>at 12:30 p.m.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Calibri" panose="020F0502020204030204"/>
              </a:rPr>
              <a:t>Continuous loop to hotel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prstClr val="white"/>
                </a:solidFill>
                <a:latin typeface="Calibri" panose="020F0502020204030204"/>
              </a:rPr>
              <a:t>Last pick-up is 3:30 p.m.</a:t>
            </a:r>
            <a:endParaRPr lang="en-US" sz="3200" dirty="0">
              <a:solidFill>
                <a:prstClr val="white"/>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US" sz="2400" i="1" dirty="0">
              <a:solidFill>
                <a:prstClr val="white"/>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2400" i="1" dirty="0">
                <a:solidFill>
                  <a:prstClr val="white"/>
                </a:solidFill>
                <a:latin typeface="Calibri" panose="020F0502020204030204"/>
              </a:rPr>
              <a:t>(See alternative return options on page 3 of Hill Day Guide.)</a:t>
            </a:r>
          </a:p>
        </p:txBody>
      </p:sp>
      <p:pic>
        <p:nvPicPr>
          <p:cNvPr id="2050" name="Picture 2" descr="http://cdn.loc.gov/service/pnp/highsm/10100/10184v.jpg">
            <a:extLst>
              <a:ext uri="{FF2B5EF4-FFF2-40B4-BE49-F238E27FC236}">
                <a16:creationId xmlns:a16="http://schemas.microsoft.com/office/drawing/2014/main" id="{B5D5C107-3A89-45A5-902F-846F3F3A879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27578" y="1223159"/>
            <a:ext cx="3078491" cy="4548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7388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177153"/>
            <a:ext cx="8712928" cy="842237"/>
          </a:xfrm>
          <a:noFill/>
          <a:ln>
            <a:noFill/>
          </a:ln>
        </p:spPr>
        <p:txBody>
          <a:bodyPr>
            <a:normAutofit/>
          </a:bodyPr>
          <a:lstStyle/>
          <a:p>
            <a:r>
              <a:rPr lang="en-US" sz="5400" dirty="0"/>
              <a:t>Getting Back From Capitol Hill</a:t>
            </a:r>
          </a:p>
        </p:txBody>
      </p:sp>
      <p:pic>
        <p:nvPicPr>
          <p:cNvPr id="6" name="Picture 5">
            <a:extLst>
              <a:ext uri="{FF2B5EF4-FFF2-40B4-BE49-F238E27FC236}">
                <a16:creationId xmlns:a16="http://schemas.microsoft.com/office/drawing/2014/main" id="{883469F4-5BD1-42E1-9994-1610563708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1903" y="1138143"/>
            <a:ext cx="4241673" cy="5100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a:extLst>
              <a:ext uri="{FF2B5EF4-FFF2-40B4-BE49-F238E27FC236}">
                <a16:creationId xmlns:a16="http://schemas.microsoft.com/office/drawing/2014/main" id="{414457FA-DBCB-4570-8852-6467E192DEE7}"/>
              </a:ext>
            </a:extLst>
          </p:cNvPr>
          <p:cNvCxnSpPr>
            <a:cxnSpLocks/>
          </p:cNvCxnSpPr>
          <p:nvPr/>
        </p:nvCxnSpPr>
        <p:spPr>
          <a:xfrm>
            <a:off x="1204058" y="2472275"/>
            <a:ext cx="2315689" cy="124205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CCAB842-D4FF-4FC2-B3F7-DBA30B776A17}"/>
              </a:ext>
            </a:extLst>
          </p:cNvPr>
          <p:cNvCxnSpPr>
            <a:cxnSpLocks/>
          </p:cNvCxnSpPr>
          <p:nvPr/>
        </p:nvCxnSpPr>
        <p:spPr>
          <a:xfrm flipV="1">
            <a:off x="1070758" y="4333100"/>
            <a:ext cx="2456214" cy="98466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B3A8E9-6325-43D2-9E4D-EDF0FB061AD1}"/>
              </a:ext>
            </a:extLst>
          </p:cNvPr>
          <p:cNvSpPr txBox="1"/>
          <p:nvPr/>
        </p:nvSpPr>
        <p:spPr>
          <a:xfrm>
            <a:off x="451262" y="2072165"/>
            <a:ext cx="1710047" cy="400110"/>
          </a:xfrm>
          <a:prstGeom prst="rect">
            <a:avLst/>
          </a:prstGeom>
          <a:noFill/>
        </p:spPr>
        <p:txBody>
          <a:bodyPr wrap="square" rtlCol="0">
            <a:spAutoFit/>
          </a:bodyPr>
          <a:lstStyle/>
          <a:p>
            <a:r>
              <a:rPr lang="en-US" sz="2000" b="1" dirty="0"/>
              <a:t>Pick-up point</a:t>
            </a:r>
          </a:p>
        </p:txBody>
      </p:sp>
      <p:sp>
        <p:nvSpPr>
          <p:cNvPr id="9" name="TextBox 8">
            <a:extLst>
              <a:ext uri="{FF2B5EF4-FFF2-40B4-BE49-F238E27FC236}">
                <a16:creationId xmlns:a16="http://schemas.microsoft.com/office/drawing/2014/main" id="{977C2340-A4E4-4749-834F-BBEFC755FD0B}"/>
              </a:ext>
            </a:extLst>
          </p:cNvPr>
          <p:cNvSpPr txBox="1"/>
          <p:nvPr/>
        </p:nvSpPr>
        <p:spPr>
          <a:xfrm>
            <a:off x="451261" y="5317762"/>
            <a:ext cx="1710047" cy="400110"/>
          </a:xfrm>
          <a:prstGeom prst="rect">
            <a:avLst/>
          </a:prstGeom>
          <a:noFill/>
        </p:spPr>
        <p:txBody>
          <a:bodyPr wrap="square" rtlCol="0">
            <a:spAutoFit/>
          </a:bodyPr>
          <a:lstStyle/>
          <a:p>
            <a:r>
              <a:rPr lang="en-US" sz="2000" b="1" dirty="0"/>
              <a:t>Drop-off point</a:t>
            </a:r>
          </a:p>
        </p:txBody>
      </p:sp>
    </p:spTree>
    <p:extLst>
      <p:ext uri="{BB962C8B-B14F-4D97-AF65-F5344CB8AC3E}">
        <p14:creationId xmlns:p14="http://schemas.microsoft.com/office/powerpoint/2010/main" val="3086495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177153"/>
            <a:ext cx="8142488" cy="842237"/>
          </a:xfrm>
          <a:noFill/>
          <a:ln>
            <a:noFill/>
          </a:ln>
        </p:spPr>
        <p:txBody>
          <a:bodyPr>
            <a:normAutofit/>
          </a:bodyPr>
          <a:lstStyle/>
          <a:p>
            <a:r>
              <a:rPr lang="en-US" sz="5400" dirty="0"/>
              <a:t>House Office Buildings</a:t>
            </a:r>
          </a:p>
        </p:txBody>
      </p:sp>
      <p:pic>
        <p:nvPicPr>
          <p:cNvPr id="3" name="Picture 2">
            <a:extLst>
              <a:ext uri="{FF2B5EF4-FFF2-40B4-BE49-F238E27FC236}">
                <a16:creationId xmlns:a16="http://schemas.microsoft.com/office/drawing/2014/main" id="{11AB0EE4-A029-4CDE-83FF-9DB6DDCB6EC4}"/>
              </a:ext>
            </a:extLst>
          </p:cNvPr>
          <p:cNvPicPr>
            <a:picLocks noChangeAspect="1"/>
          </p:cNvPicPr>
          <p:nvPr/>
        </p:nvPicPr>
        <p:blipFill>
          <a:blip r:embed="rId4"/>
          <a:stretch>
            <a:fillRect/>
          </a:stretch>
        </p:blipFill>
        <p:spPr>
          <a:xfrm>
            <a:off x="407321" y="1767197"/>
            <a:ext cx="4541915" cy="33985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1A32D68C-22CF-4A94-97AF-4DD4B346ABAA}"/>
              </a:ext>
            </a:extLst>
          </p:cNvPr>
          <p:cNvSpPr txBox="1"/>
          <p:nvPr/>
        </p:nvSpPr>
        <p:spPr>
          <a:xfrm>
            <a:off x="5165766" y="1502688"/>
            <a:ext cx="3978234"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Rayburn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libri" panose="020F0502020204030204"/>
              </a:rPr>
              <a:t>Longworth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lvl="1"/>
            <a:r>
              <a:rPr lang="en-US" sz="2800" i="1" dirty="0">
                <a:solidFill>
                  <a:prstClr val="white"/>
                </a:solidFill>
                <a:latin typeface="Calibri" panose="020F0502020204030204"/>
              </a:rPr>
              <a:t>*Office #1223 would be on the 2nd floor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Cannon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lvl="1"/>
            <a:r>
              <a:rPr lang="en-US" sz="2800" i="1" dirty="0">
                <a:solidFill>
                  <a:prstClr val="white"/>
                </a:solidFill>
                <a:latin typeface="Calibri" panose="020F0502020204030204"/>
              </a:rPr>
              <a:t>*Office #327 would be on 3</a:t>
            </a:r>
            <a:r>
              <a:rPr lang="en-US" sz="2800" i="1" baseline="30000" dirty="0">
                <a:solidFill>
                  <a:prstClr val="white"/>
                </a:solidFill>
                <a:latin typeface="Calibri" panose="020F0502020204030204"/>
              </a:rPr>
              <a:t>rd</a:t>
            </a:r>
            <a:r>
              <a:rPr lang="en-US" sz="2800" i="1" dirty="0">
                <a:solidFill>
                  <a:prstClr val="white"/>
                </a:solidFill>
                <a:latin typeface="Calibri" panose="020F0502020204030204"/>
              </a:rPr>
              <a:t> floor</a:t>
            </a:r>
            <a:endParaRPr kumimoji="0" lang="en-US" sz="28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221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177153"/>
            <a:ext cx="8142488" cy="842237"/>
          </a:xfrm>
          <a:noFill/>
          <a:ln>
            <a:noFill/>
          </a:ln>
        </p:spPr>
        <p:txBody>
          <a:bodyPr>
            <a:normAutofit/>
          </a:bodyPr>
          <a:lstStyle/>
          <a:p>
            <a:r>
              <a:rPr lang="en-US" sz="5400" dirty="0"/>
              <a:t>Senate Office Buildings</a:t>
            </a:r>
          </a:p>
        </p:txBody>
      </p:sp>
      <p:sp>
        <p:nvSpPr>
          <p:cNvPr id="10" name="TextBox 9">
            <a:extLst>
              <a:ext uri="{FF2B5EF4-FFF2-40B4-BE49-F238E27FC236}">
                <a16:creationId xmlns:a16="http://schemas.microsoft.com/office/drawing/2014/main" id="{1A32D68C-22CF-4A94-97AF-4DD4B346ABAA}"/>
              </a:ext>
            </a:extLst>
          </p:cNvPr>
          <p:cNvSpPr txBox="1"/>
          <p:nvPr/>
        </p:nvSpPr>
        <p:spPr>
          <a:xfrm>
            <a:off x="5355771" y="1988535"/>
            <a:ext cx="361010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Russell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libri" panose="020F0502020204030204"/>
              </a:rPr>
              <a:t>Dirksen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libri" panose="020F0502020204030204"/>
              </a:rPr>
              <a:t>Hart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lvl="1"/>
            <a:r>
              <a:rPr lang="en-US" sz="2800" i="1" dirty="0">
                <a:solidFill>
                  <a:prstClr val="white"/>
                </a:solidFill>
                <a:latin typeface="Calibri" panose="020F0502020204030204"/>
              </a:rPr>
              <a:t>*Office #204 would be on the 2nd floor</a:t>
            </a:r>
            <a:endParaRPr kumimoji="0" lang="en-US" sz="28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4AA1543-7D0C-4ED3-92E8-05B0BC1CB72C}"/>
              </a:ext>
            </a:extLst>
          </p:cNvPr>
          <p:cNvPicPr>
            <a:picLocks noChangeAspect="1"/>
          </p:cNvPicPr>
          <p:nvPr/>
        </p:nvPicPr>
        <p:blipFill>
          <a:blip r:embed="rId4"/>
          <a:stretch>
            <a:fillRect/>
          </a:stretch>
        </p:blipFill>
        <p:spPr>
          <a:xfrm>
            <a:off x="383570" y="1998157"/>
            <a:ext cx="4668397" cy="3002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656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141527"/>
            <a:ext cx="8142488" cy="842237"/>
          </a:xfrm>
          <a:noFill/>
          <a:ln>
            <a:noFill/>
          </a:ln>
        </p:spPr>
        <p:txBody>
          <a:bodyPr>
            <a:normAutofit/>
          </a:bodyPr>
          <a:lstStyle/>
          <a:p>
            <a:r>
              <a:rPr lang="en-US" sz="5400" dirty="0"/>
              <a:t>Capitol Hill Security</a:t>
            </a:r>
          </a:p>
        </p:txBody>
      </p:sp>
      <p:sp>
        <p:nvSpPr>
          <p:cNvPr id="10" name="TextBox 9">
            <a:extLst>
              <a:ext uri="{FF2B5EF4-FFF2-40B4-BE49-F238E27FC236}">
                <a16:creationId xmlns:a16="http://schemas.microsoft.com/office/drawing/2014/main" id="{1A32D68C-22CF-4A94-97AF-4DD4B346ABAA}"/>
              </a:ext>
            </a:extLst>
          </p:cNvPr>
          <p:cNvSpPr txBox="1"/>
          <p:nvPr/>
        </p:nvSpPr>
        <p:spPr>
          <a:xfrm>
            <a:off x="641269" y="1303035"/>
            <a:ext cx="8063116" cy="36625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Calibri" panose="020F0502020204030204"/>
              </a:rPr>
              <a:t>Items Not Allowed:</a:t>
            </a:r>
          </a:p>
          <a:p>
            <a:pPr marL="2628900" lvl="5" indent="-342900">
              <a:buFont typeface="Arial" panose="020B0604020202020204" pitchFamily="34" charset="0"/>
              <a:buChar char="•"/>
              <a:defRPr/>
            </a:pPr>
            <a:r>
              <a:rPr lang="en-US" sz="3200" dirty="0">
                <a:solidFill>
                  <a:prstClr val="white"/>
                </a:solidFill>
                <a:latin typeface="Calibri" panose="020F0502020204030204"/>
              </a:rPr>
              <a:t>Weapons</a:t>
            </a:r>
          </a:p>
          <a:p>
            <a:pPr marL="2628900" lvl="5" indent="-342900">
              <a:buFont typeface="Arial" panose="020B0604020202020204" pitchFamily="34" charset="0"/>
              <a:buChar char="•"/>
              <a:defRPr/>
            </a:pPr>
            <a:r>
              <a:rPr lang="en-US" sz="3200" dirty="0">
                <a:solidFill>
                  <a:prstClr val="white"/>
                </a:solidFill>
                <a:latin typeface="Calibri" panose="020F0502020204030204"/>
              </a:rPr>
              <a:t>Sharp objects</a:t>
            </a:r>
          </a:p>
          <a:p>
            <a:pPr marL="2628900" lvl="5" indent="-342900">
              <a:buFont typeface="Arial" panose="020B0604020202020204" pitchFamily="34" charset="0"/>
              <a:buChar char="•"/>
              <a:defRPr/>
            </a:pPr>
            <a:r>
              <a:rPr lang="en-US" sz="3200" dirty="0">
                <a:solidFill>
                  <a:prstClr val="white"/>
                </a:solidFill>
                <a:latin typeface="Calibri" panose="020F0502020204030204"/>
              </a:rPr>
              <a:t>Aerosol containers</a:t>
            </a:r>
          </a:p>
          <a:p>
            <a:pPr marL="2628900" lvl="5" indent="-342900">
              <a:buFont typeface="Arial" panose="020B0604020202020204" pitchFamily="34" charset="0"/>
              <a:buChar char="•"/>
              <a:defRPr/>
            </a:pPr>
            <a:r>
              <a:rPr lang="en-US" sz="3200" dirty="0">
                <a:solidFill>
                  <a:prstClr val="white"/>
                </a:solidFill>
                <a:latin typeface="Calibri" panose="020F0502020204030204"/>
              </a:rPr>
              <a:t>Non-aerosol sprays </a:t>
            </a:r>
            <a:br>
              <a:rPr lang="en-US" sz="3200" dirty="0">
                <a:solidFill>
                  <a:prstClr val="white"/>
                </a:solidFill>
                <a:latin typeface="Calibri" panose="020F0502020204030204"/>
              </a:rPr>
            </a:br>
            <a:r>
              <a:rPr lang="en-US" sz="3200" dirty="0">
                <a:solidFill>
                  <a:prstClr val="white"/>
                </a:solidFill>
                <a:latin typeface="Calibri" panose="020F0502020204030204"/>
              </a:rPr>
              <a:t>(except for prescriptions)</a:t>
            </a:r>
          </a:p>
          <a:p>
            <a:pPr marL="2628900" lvl="5" indent="-342900">
              <a:buFont typeface="Arial" panose="020B0604020202020204" pitchFamily="34" charset="0"/>
              <a:buChar char="•"/>
              <a:defRPr/>
            </a:pPr>
            <a:r>
              <a:rPr lang="en-US" sz="3200" dirty="0">
                <a:solidFill>
                  <a:prstClr val="white"/>
                </a:solidFill>
                <a:latin typeface="Calibri" panose="020F0502020204030204"/>
              </a:rPr>
              <a:t>Sealed envelopes or packages</a:t>
            </a:r>
          </a:p>
        </p:txBody>
      </p:sp>
      <p:pic>
        <p:nvPicPr>
          <p:cNvPr id="2052" name="Picture 4" descr="https://upload.wikimedia.org/wikipedia/commons/thumb/5/55/Simple_Prohibited.svg/2000px-Simple_Prohibited.svg.png">
            <a:extLst>
              <a:ext uri="{FF2B5EF4-FFF2-40B4-BE49-F238E27FC236}">
                <a16:creationId xmlns:a16="http://schemas.microsoft.com/office/drawing/2014/main" id="{618D2792-AC96-4D33-A2FF-DD3C32ADB549}"/>
              </a:ext>
            </a:extLst>
          </p:cNvPr>
          <p:cNvPicPr>
            <a:picLocks noChangeAspect="1" noChangeArrowheads="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33000" contrast="-100000"/>
                    </a14:imgEffect>
                  </a14:imgLayer>
                </a14:imgProps>
              </a:ext>
              <a:ext uri="{28A0092B-C50C-407E-A947-70E740481C1C}">
                <a14:useLocalDpi xmlns:a14="http://schemas.microsoft.com/office/drawing/2010/main"/>
              </a:ext>
            </a:extLst>
          </a:blip>
          <a:srcRect/>
          <a:stretch>
            <a:fillRect/>
          </a:stretch>
        </p:blipFill>
        <p:spPr bwMode="auto">
          <a:xfrm>
            <a:off x="790622" y="2470980"/>
            <a:ext cx="2000079" cy="20000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D64317-E867-4598-AC9B-64F19ACCF052}"/>
              </a:ext>
            </a:extLst>
          </p:cNvPr>
          <p:cNvSpPr txBox="1"/>
          <p:nvPr/>
        </p:nvSpPr>
        <p:spPr>
          <a:xfrm>
            <a:off x="460512" y="5460093"/>
            <a:ext cx="8424630" cy="95410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2800" i="1" dirty="0">
                <a:solidFill>
                  <a:prstClr val="white"/>
                </a:solidFill>
                <a:latin typeface="Calibri" panose="020F0502020204030204"/>
              </a:rPr>
              <a:t>The Capitol Visitors’ Center does not allow</a:t>
            </a:r>
            <a:br>
              <a:rPr lang="en-US" sz="2800" i="1" dirty="0">
                <a:solidFill>
                  <a:prstClr val="white"/>
                </a:solidFill>
                <a:latin typeface="Calibri" panose="020F0502020204030204"/>
              </a:rPr>
            </a:br>
            <a:r>
              <a:rPr lang="en-US" sz="2800" i="1" dirty="0">
                <a:solidFill>
                  <a:prstClr val="white"/>
                </a:solidFill>
                <a:latin typeface="Calibri" panose="020F0502020204030204"/>
              </a:rPr>
              <a:t>outside food or beverage. </a:t>
            </a:r>
            <a:endParaRPr kumimoji="0" lang="en-US" sz="48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20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6" y="177153"/>
            <a:ext cx="8629801" cy="842237"/>
          </a:xfrm>
          <a:noFill/>
          <a:ln>
            <a:noFill/>
          </a:ln>
        </p:spPr>
        <p:txBody>
          <a:bodyPr>
            <a:normAutofit/>
          </a:bodyPr>
          <a:lstStyle/>
          <a:p>
            <a:r>
              <a:rPr lang="en-US" sz="5400" dirty="0"/>
              <a:t>What to Expect in Hill Offices</a:t>
            </a:r>
          </a:p>
        </p:txBody>
      </p:sp>
      <p:pic>
        <p:nvPicPr>
          <p:cNvPr id="3076" name="Picture 4" descr="https://www.aoc.gov/sites/default/files/images/buildings/8317426029_71fce9f038_h.jpg">
            <a:extLst>
              <a:ext uri="{FF2B5EF4-FFF2-40B4-BE49-F238E27FC236}">
                <a16:creationId xmlns:a16="http://schemas.microsoft.com/office/drawing/2014/main" id="{81CBE350-7479-4CCC-B4C9-5C913B003AD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73275" y="1472539"/>
            <a:ext cx="2910280" cy="4376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a:extLst>
              <a:ext uri="{FF2B5EF4-FFF2-40B4-BE49-F238E27FC236}">
                <a16:creationId xmlns:a16="http://schemas.microsoft.com/office/drawing/2014/main" id="{22F03EFA-53C0-44DA-9D27-8D7BCC1362BC}"/>
              </a:ext>
            </a:extLst>
          </p:cNvPr>
          <p:cNvSpPr txBox="1"/>
          <p:nvPr/>
        </p:nvSpPr>
        <p:spPr>
          <a:xfrm>
            <a:off x="475013" y="4845132"/>
            <a:ext cx="4203865" cy="1323439"/>
          </a:xfrm>
          <a:prstGeom prst="rect">
            <a:avLst/>
          </a:prstGeom>
          <a:noFill/>
        </p:spPr>
        <p:txBody>
          <a:bodyPr wrap="square" rtlCol="0">
            <a:spAutoFit/>
          </a:bodyPr>
          <a:lstStyle/>
          <a:p>
            <a:pPr algn="ctr"/>
            <a:r>
              <a:rPr lang="en-US" sz="8000" b="1" dirty="0"/>
              <a:t>MYTH</a:t>
            </a:r>
          </a:p>
        </p:txBody>
      </p:sp>
      <p:pic>
        <p:nvPicPr>
          <p:cNvPr id="3078" name="Picture 6" descr="https://i.ytimg.com/vi/M-aTwl5U61Q/hqdefault.jpg">
            <a:extLst>
              <a:ext uri="{FF2B5EF4-FFF2-40B4-BE49-F238E27FC236}">
                <a16:creationId xmlns:a16="http://schemas.microsoft.com/office/drawing/2014/main" id="{2E00C37F-9701-42E7-8F96-93AF8B8D89A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9397" y="1472539"/>
            <a:ext cx="3859481" cy="2894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460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F03EFA-53C0-44DA-9D27-8D7BCC1362BC}"/>
              </a:ext>
            </a:extLst>
          </p:cNvPr>
          <p:cNvSpPr txBox="1"/>
          <p:nvPr/>
        </p:nvSpPr>
        <p:spPr>
          <a:xfrm>
            <a:off x="4678878" y="1740357"/>
            <a:ext cx="4203865" cy="1323439"/>
          </a:xfrm>
          <a:prstGeom prst="rect">
            <a:avLst/>
          </a:prstGeom>
          <a:noFill/>
        </p:spPr>
        <p:txBody>
          <a:bodyPr wrap="square" rtlCol="0">
            <a:spAutoFit/>
          </a:bodyPr>
          <a:lstStyle/>
          <a:p>
            <a:pPr algn="ctr"/>
            <a:r>
              <a:rPr lang="en-US" sz="8000" b="1" dirty="0"/>
              <a:t>REALITY</a:t>
            </a:r>
          </a:p>
        </p:txBody>
      </p:sp>
      <p:pic>
        <p:nvPicPr>
          <p:cNvPr id="6152" name="Picture 8" descr="https://media.glassdoor.com/l/b1/62/bc/dc/united-states-house-of-representatives-photo-thanks-to-flickr-user.jpg">
            <a:extLst>
              <a:ext uri="{FF2B5EF4-FFF2-40B4-BE49-F238E27FC236}">
                <a16:creationId xmlns:a16="http://schemas.microsoft.com/office/drawing/2014/main" id="{E969F715-77A9-4D0A-BFAF-5EE693E0E2D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4737" y="1186788"/>
            <a:ext cx="4304141" cy="2861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54" name="Picture 10" descr="http://multifiles.pressherald.com/uploads/sites/4/2013/04/portland-press-herald_3751825.jpg">
            <a:extLst>
              <a:ext uri="{FF2B5EF4-FFF2-40B4-BE49-F238E27FC236}">
                <a16:creationId xmlns:a16="http://schemas.microsoft.com/office/drawing/2014/main" id="{0D19617C-1077-4E2C-A14A-861B6E69132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54080" y="3551987"/>
            <a:ext cx="5016787" cy="2771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le 1">
            <a:extLst>
              <a:ext uri="{FF2B5EF4-FFF2-40B4-BE49-F238E27FC236}">
                <a16:creationId xmlns:a16="http://schemas.microsoft.com/office/drawing/2014/main" id="{5970B9B4-188B-412A-A355-AB430C3E7F00}"/>
              </a:ext>
            </a:extLst>
          </p:cNvPr>
          <p:cNvSpPr>
            <a:spLocks noGrp="1"/>
          </p:cNvSpPr>
          <p:nvPr>
            <p:ph type="title"/>
          </p:nvPr>
        </p:nvSpPr>
        <p:spPr>
          <a:xfrm>
            <a:off x="241066" y="177153"/>
            <a:ext cx="8629801" cy="842237"/>
          </a:xfrm>
          <a:noFill/>
          <a:ln>
            <a:noFill/>
          </a:ln>
        </p:spPr>
        <p:txBody>
          <a:bodyPr>
            <a:normAutofit/>
          </a:bodyPr>
          <a:lstStyle/>
          <a:p>
            <a:r>
              <a:rPr lang="en-US" sz="5400" dirty="0"/>
              <a:t>What to Expect in Hill Offices</a:t>
            </a:r>
          </a:p>
        </p:txBody>
      </p:sp>
    </p:spTree>
    <p:extLst>
      <p:ext uri="{BB962C8B-B14F-4D97-AF65-F5344CB8AC3E}">
        <p14:creationId xmlns:p14="http://schemas.microsoft.com/office/powerpoint/2010/main" val="22525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3258"/>
          </a:xfrm>
        </p:spPr>
        <p:txBody>
          <a:bodyPr>
            <a:normAutofit/>
          </a:bodyPr>
          <a:lstStyle/>
          <a:p>
            <a:r>
              <a:rPr lang="en-US" sz="5400" dirty="0"/>
              <a:t>Today’s Session</a:t>
            </a:r>
          </a:p>
        </p:txBody>
      </p:sp>
      <p:sp>
        <p:nvSpPr>
          <p:cNvPr id="3" name="Content Placeholder 2"/>
          <p:cNvSpPr>
            <a:spLocks noGrp="1"/>
          </p:cNvSpPr>
          <p:nvPr>
            <p:ph idx="1"/>
          </p:nvPr>
        </p:nvSpPr>
        <p:spPr>
          <a:xfrm>
            <a:off x="628650" y="1491449"/>
            <a:ext cx="7886700" cy="4685514"/>
          </a:xfrm>
        </p:spPr>
        <p:txBody>
          <a:bodyPr>
            <a:normAutofit/>
          </a:bodyPr>
          <a:lstStyle/>
          <a:p>
            <a:pPr>
              <a:spcAft>
                <a:spcPts val="1200"/>
              </a:spcAft>
            </a:pPr>
            <a:r>
              <a:rPr lang="en-US" dirty="0"/>
              <a:t>Why </a:t>
            </a:r>
            <a:r>
              <a:rPr lang="en-US" b="1" i="1" dirty="0"/>
              <a:t>your </a:t>
            </a:r>
            <a:r>
              <a:rPr lang="en-US" dirty="0"/>
              <a:t>advocacy is important</a:t>
            </a:r>
          </a:p>
          <a:p>
            <a:pPr>
              <a:spcAft>
                <a:spcPts val="1200"/>
              </a:spcAft>
            </a:pPr>
            <a:r>
              <a:rPr lang="en-US" dirty="0"/>
              <a:t>What to expect on Capitol Hill</a:t>
            </a:r>
          </a:p>
          <a:p>
            <a:pPr>
              <a:spcAft>
                <a:spcPts val="1200"/>
              </a:spcAft>
            </a:pPr>
            <a:r>
              <a:rPr lang="en-US" dirty="0"/>
              <a:t>Mechanics of a legislative meeting</a:t>
            </a:r>
          </a:p>
          <a:p>
            <a:pPr>
              <a:spcAft>
                <a:spcPts val="1200"/>
              </a:spcAft>
            </a:pPr>
            <a:r>
              <a:rPr lang="en-US" dirty="0"/>
              <a:t>Tips for an effective meeting</a:t>
            </a:r>
          </a:p>
          <a:p>
            <a:pPr>
              <a:spcAft>
                <a:spcPts val="1200"/>
              </a:spcAft>
            </a:pPr>
            <a:r>
              <a:rPr lang="en-US" dirty="0"/>
              <a:t>Telling your story</a:t>
            </a:r>
          </a:p>
          <a:p>
            <a:pPr>
              <a:spcAft>
                <a:spcPts val="1200"/>
              </a:spcAft>
            </a:pPr>
            <a:r>
              <a:rPr lang="en-US" dirty="0"/>
              <a:t>Follow-up and next steps</a:t>
            </a:r>
          </a:p>
          <a:p>
            <a:pPr lvl="1">
              <a:spcAft>
                <a:spcPts val="1200"/>
              </a:spcAft>
            </a:pPr>
            <a:endParaRPr lang="en-US" dirty="0"/>
          </a:p>
        </p:txBody>
      </p:sp>
      <p:pic>
        <p:nvPicPr>
          <p:cNvPr id="4" name="Picture 3">
            <a:extLst>
              <a:ext uri="{FF2B5EF4-FFF2-40B4-BE49-F238E27FC236}">
                <a16:creationId xmlns:a16="http://schemas.microsoft.com/office/drawing/2014/main" id="{020673B4-1F34-4D52-90B9-6959A96636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987" y="249381"/>
            <a:ext cx="1432711" cy="1475853"/>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F03EFA-53C0-44DA-9D27-8D7BCC1362BC}"/>
              </a:ext>
            </a:extLst>
          </p:cNvPr>
          <p:cNvSpPr txBox="1"/>
          <p:nvPr/>
        </p:nvSpPr>
        <p:spPr>
          <a:xfrm>
            <a:off x="4678878" y="4462666"/>
            <a:ext cx="420386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pic>
        <p:nvPicPr>
          <p:cNvPr id="1026" name="Picture 2" descr="https://news.usc.edu/files/2017/02/DornsifePanel_web-824x549.jpg">
            <a:extLst>
              <a:ext uri="{FF2B5EF4-FFF2-40B4-BE49-F238E27FC236}">
                <a16:creationId xmlns:a16="http://schemas.microsoft.com/office/drawing/2014/main" id="{5C672AFD-F762-448B-B4C9-2A656A592FC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4955" y="1389184"/>
            <a:ext cx="7702356" cy="2778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1">
            <a:extLst>
              <a:ext uri="{FF2B5EF4-FFF2-40B4-BE49-F238E27FC236}">
                <a16:creationId xmlns:a16="http://schemas.microsoft.com/office/drawing/2014/main" id="{F5222944-1871-4A83-ACBE-E551E4B6D63E}"/>
              </a:ext>
            </a:extLst>
          </p:cNvPr>
          <p:cNvSpPr>
            <a:spLocks noGrp="1"/>
          </p:cNvSpPr>
          <p:nvPr>
            <p:ph type="title"/>
          </p:nvPr>
        </p:nvSpPr>
        <p:spPr>
          <a:xfrm>
            <a:off x="241066" y="177153"/>
            <a:ext cx="8629801" cy="842237"/>
          </a:xfrm>
          <a:noFill/>
          <a:ln>
            <a:noFill/>
          </a:ln>
        </p:spPr>
        <p:txBody>
          <a:bodyPr>
            <a:normAutofit/>
          </a:bodyPr>
          <a:lstStyle/>
          <a:p>
            <a:r>
              <a:rPr lang="en-US" sz="5400" dirty="0"/>
              <a:t>What to Expect in Hill Offices</a:t>
            </a:r>
          </a:p>
        </p:txBody>
      </p:sp>
    </p:spTree>
    <p:extLst>
      <p:ext uri="{BB962C8B-B14F-4D97-AF65-F5344CB8AC3E}">
        <p14:creationId xmlns:p14="http://schemas.microsoft.com/office/powerpoint/2010/main" val="179799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177153"/>
            <a:ext cx="8142488" cy="842237"/>
          </a:xfrm>
          <a:noFill/>
          <a:ln>
            <a:noFill/>
          </a:ln>
        </p:spPr>
        <p:txBody>
          <a:bodyPr/>
          <a:lstStyle/>
          <a:p>
            <a:r>
              <a:rPr lang="en-US" dirty="0"/>
              <a:t>What to Expect in Hill Offices</a:t>
            </a:r>
          </a:p>
        </p:txBody>
      </p:sp>
      <p:sp>
        <p:nvSpPr>
          <p:cNvPr id="3" name="TextBox 2">
            <a:extLst>
              <a:ext uri="{FF2B5EF4-FFF2-40B4-BE49-F238E27FC236}">
                <a16:creationId xmlns:a16="http://schemas.microsoft.com/office/drawing/2014/main" id="{22F03EFA-53C0-44DA-9D27-8D7BCC1362BC}"/>
              </a:ext>
            </a:extLst>
          </p:cNvPr>
          <p:cNvSpPr txBox="1"/>
          <p:nvPr/>
        </p:nvSpPr>
        <p:spPr>
          <a:xfrm>
            <a:off x="-154379" y="4461442"/>
            <a:ext cx="420386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www.bizpacreview.com/wp-content/uploads/2013/11/NA-AY553_EXPENS_G_20090624173123.jpg">
            <a:extLst>
              <a:ext uri="{FF2B5EF4-FFF2-40B4-BE49-F238E27FC236}">
                <a16:creationId xmlns:a16="http://schemas.microsoft.com/office/drawing/2014/main" id="{1419AB8F-6B43-4445-8B42-9D3EEEB61DA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8473" y="1207477"/>
            <a:ext cx="5267325"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a:extLst>
              <a:ext uri="{FF2B5EF4-FFF2-40B4-BE49-F238E27FC236}">
                <a16:creationId xmlns:a16="http://schemas.microsoft.com/office/drawing/2014/main" id="{54534772-DFD1-411F-8D9C-E61C8E0E14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71851" y="3628125"/>
            <a:ext cx="5153395" cy="2529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382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005" y="1849541"/>
            <a:ext cx="8740982" cy="1950563"/>
          </a:xfrm>
        </p:spPr>
        <p:txBody>
          <a:bodyPr>
            <a:normAutofit/>
          </a:bodyPr>
          <a:lstStyle/>
          <a:p>
            <a:pPr algn="ctr">
              <a:lnSpc>
                <a:spcPct val="100000"/>
              </a:lnSpc>
            </a:pPr>
            <a:r>
              <a:rPr lang="en-US" sz="5400" b="1" dirty="0"/>
              <a:t>What to Expect </a:t>
            </a:r>
            <a:br>
              <a:rPr lang="en-US" sz="5400" b="1" dirty="0"/>
            </a:br>
            <a:r>
              <a:rPr lang="en-US" sz="5400" b="1" dirty="0"/>
              <a:t>in Your Meetings</a:t>
            </a:r>
          </a:p>
        </p:txBody>
      </p:sp>
      <p:pic>
        <p:nvPicPr>
          <p:cNvPr id="3" name="Picture 2">
            <a:extLst>
              <a:ext uri="{FF2B5EF4-FFF2-40B4-BE49-F238E27FC236}">
                <a16:creationId xmlns:a16="http://schemas.microsoft.com/office/drawing/2014/main" id="{469B727B-0B44-4B8C-8C74-0972AA5B9B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7380" y="4236299"/>
            <a:ext cx="2035275" cy="2096561"/>
          </a:xfrm>
          <a:prstGeom prst="rect">
            <a:avLst/>
          </a:prstGeom>
        </p:spPr>
      </p:pic>
    </p:spTree>
    <p:extLst>
      <p:ext uri="{BB962C8B-B14F-4D97-AF65-F5344CB8AC3E}">
        <p14:creationId xmlns:p14="http://schemas.microsoft.com/office/powerpoint/2010/main" val="1755386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50" y="204177"/>
            <a:ext cx="7886700" cy="953720"/>
          </a:xfrm>
          <a:noFill/>
          <a:ln>
            <a:noFill/>
          </a:ln>
        </p:spPr>
        <p:txBody>
          <a:bodyPr>
            <a:normAutofit/>
          </a:bodyPr>
          <a:lstStyle/>
          <a:p>
            <a:r>
              <a:rPr lang="en-US" sz="5400" dirty="0"/>
              <a:t>Meeting Format</a:t>
            </a:r>
          </a:p>
        </p:txBody>
      </p:sp>
      <p:sp>
        <p:nvSpPr>
          <p:cNvPr id="5" name="Content Placeholder 4">
            <a:extLst>
              <a:ext uri="{FF2B5EF4-FFF2-40B4-BE49-F238E27FC236}">
                <a16:creationId xmlns:a16="http://schemas.microsoft.com/office/drawing/2014/main" id="{7717C47F-6F9A-4EC5-A013-B388A12E94BE}"/>
              </a:ext>
            </a:extLst>
          </p:cNvPr>
          <p:cNvSpPr>
            <a:spLocks noGrp="1"/>
          </p:cNvSpPr>
          <p:nvPr>
            <p:ph idx="1"/>
          </p:nvPr>
        </p:nvSpPr>
        <p:spPr>
          <a:xfrm>
            <a:off x="628650" y="2339896"/>
            <a:ext cx="7886700" cy="3468932"/>
          </a:xfrm>
        </p:spPr>
        <p:txBody>
          <a:bodyPr>
            <a:normAutofit/>
          </a:bodyPr>
          <a:lstStyle/>
          <a:p>
            <a:pPr marL="0" indent="0" algn="ctr">
              <a:buNone/>
            </a:pPr>
            <a:r>
              <a:rPr lang="en-US" sz="4400" b="1" dirty="0"/>
              <a:t>		Make valuable use </a:t>
            </a:r>
            <a:br>
              <a:rPr lang="en-US" sz="4400" b="1" dirty="0"/>
            </a:br>
            <a:r>
              <a:rPr lang="en-US" sz="4400" b="1" dirty="0"/>
              <a:t>		of limited time.</a:t>
            </a:r>
          </a:p>
          <a:p>
            <a:pPr marL="0" indent="0" algn="ctr">
              <a:buNone/>
            </a:pPr>
            <a:endParaRPr lang="en-US" sz="4400" dirty="0"/>
          </a:p>
          <a:p>
            <a:pPr marL="0" indent="0" algn="ctr">
              <a:buNone/>
            </a:pPr>
            <a:r>
              <a:rPr lang="en-US" sz="4400" i="1" dirty="0"/>
              <a:t>Expect 15 minutes. </a:t>
            </a:r>
          </a:p>
        </p:txBody>
      </p:sp>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8" name="Picture 2" descr="http://www.free-icons-download.net/images/round--clock-icon-86811.png">
            <a:extLst>
              <a:ext uri="{FF2B5EF4-FFF2-40B4-BE49-F238E27FC236}">
                <a16:creationId xmlns:a16="http://schemas.microsoft.com/office/drawing/2014/main" id="{7BEABA91-615B-4AD8-9D77-F00EDCAA6C1C}"/>
              </a:ext>
            </a:extLst>
          </p:cNvPr>
          <p:cNvPicPr>
            <a:picLocks noChangeAspect="1" noChangeArrowheads="1"/>
          </p:cNvPicPr>
          <p:nvPr/>
        </p:nvPicPr>
        <p:blipFill>
          <a:blip r:embed="rId4" cstate="screen">
            <a:lum bright="70000" contrast="-70000"/>
            <a:extLst>
              <a:ext uri="{28A0092B-C50C-407E-A947-70E740481C1C}">
                <a14:useLocalDpi xmlns:a14="http://schemas.microsoft.com/office/drawing/2010/main"/>
              </a:ext>
            </a:extLst>
          </a:blip>
          <a:srcRect/>
          <a:stretch>
            <a:fillRect/>
          </a:stretch>
        </p:blipFill>
        <p:spPr bwMode="auto">
          <a:xfrm>
            <a:off x="1492333" y="2110839"/>
            <a:ext cx="1880259" cy="188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04177"/>
            <a:ext cx="7886700" cy="953720"/>
          </a:xfrm>
          <a:noFill/>
          <a:ln>
            <a:noFill/>
          </a:ln>
        </p:spPr>
        <p:txBody>
          <a:bodyPr>
            <a:normAutofit/>
          </a:bodyPr>
          <a:lstStyle/>
          <a:p>
            <a:r>
              <a:rPr lang="en-US" sz="5400" dirty="0"/>
              <a:t>Meeting Format</a:t>
            </a:r>
          </a:p>
        </p:txBody>
      </p:sp>
      <p:sp>
        <p:nvSpPr>
          <p:cNvPr id="5" name="Content Placeholder 4">
            <a:extLst>
              <a:ext uri="{FF2B5EF4-FFF2-40B4-BE49-F238E27FC236}">
                <a16:creationId xmlns:a16="http://schemas.microsoft.com/office/drawing/2014/main" id="{7717C47F-6F9A-4EC5-A013-B388A12E94BE}"/>
              </a:ext>
            </a:extLst>
          </p:cNvPr>
          <p:cNvSpPr>
            <a:spLocks noGrp="1"/>
          </p:cNvSpPr>
          <p:nvPr>
            <p:ph idx="1"/>
          </p:nvPr>
        </p:nvSpPr>
        <p:spPr>
          <a:xfrm>
            <a:off x="628650" y="1494692"/>
            <a:ext cx="7886700" cy="4682271"/>
          </a:xfrm>
        </p:spPr>
        <p:txBody>
          <a:bodyPr>
            <a:normAutofit/>
          </a:bodyPr>
          <a:lstStyle/>
          <a:p>
            <a:pPr marL="0" indent="0">
              <a:lnSpc>
                <a:spcPct val="100000"/>
              </a:lnSpc>
              <a:spcAft>
                <a:spcPts val="1200"/>
              </a:spcAft>
              <a:buNone/>
            </a:pPr>
            <a:r>
              <a:rPr lang="en-US" sz="4000" b="1" dirty="0"/>
              <a:t>Step #1: 	</a:t>
            </a:r>
            <a:r>
              <a:rPr lang="en-US" sz="4000" dirty="0"/>
              <a:t>Introduce NAMI</a:t>
            </a:r>
          </a:p>
          <a:p>
            <a:pPr marL="0" indent="0">
              <a:lnSpc>
                <a:spcPct val="100000"/>
              </a:lnSpc>
              <a:spcAft>
                <a:spcPts val="1200"/>
              </a:spcAft>
              <a:buNone/>
            </a:pPr>
            <a:r>
              <a:rPr lang="en-US" sz="4000" b="1" dirty="0"/>
              <a:t>Step #2: 	</a:t>
            </a:r>
            <a:r>
              <a:rPr lang="en-US" sz="4000" dirty="0"/>
              <a:t>Share a personal story</a:t>
            </a:r>
          </a:p>
          <a:p>
            <a:pPr marL="0" indent="0">
              <a:lnSpc>
                <a:spcPct val="100000"/>
              </a:lnSpc>
              <a:spcAft>
                <a:spcPts val="1200"/>
              </a:spcAft>
              <a:buNone/>
            </a:pPr>
            <a:r>
              <a:rPr lang="en-US" sz="4000" b="1" dirty="0"/>
              <a:t>Step #3: 	</a:t>
            </a:r>
            <a:r>
              <a:rPr lang="en-US" sz="4000" dirty="0"/>
              <a:t>Discuss key asks and</a:t>
            </a:r>
            <a:br>
              <a:rPr lang="en-US" sz="4000" dirty="0"/>
            </a:br>
            <a:r>
              <a:rPr lang="en-US" sz="4000" dirty="0"/>
              <a:t>		additional priority issues </a:t>
            </a:r>
            <a:br>
              <a:rPr lang="en-US" sz="4000" dirty="0"/>
            </a:br>
            <a:r>
              <a:rPr lang="en-US" sz="4000" dirty="0"/>
              <a:t>		(as time allows)</a:t>
            </a:r>
          </a:p>
        </p:txBody>
      </p:sp>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88786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526" y="1852550"/>
            <a:ext cx="8740982" cy="1698172"/>
          </a:xfrm>
        </p:spPr>
        <p:txBody>
          <a:bodyPr>
            <a:normAutofit/>
          </a:bodyPr>
          <a:lstStyle/>
          <a:p>
            <a:pPr algn="ctr">
              <a:lnSpc>
                <a:spcPct val="100000"/>
              </a:lnSpc>
              <a:spcAft>
                <a:spcPts val="1200"/>
              </a:spcAft>
            </a:pPr>
            <a:r>
              <a:rPr lang="en-US" sz="6000" b="1" dirty="0"/>
              <a:t>Sample Meeting</a:t>
            </a:r>
          </a:p>
        </p:txBody>
      </p:sp>
      <p:pic>
        <p:nvPicPr>
          <p:cNvPr id="3" name="Picture 2">
            <a:extLst>
              <a:ext uri="{FF2B5EF4-FFF2-40B4-BE49-F238E27FC236}">
                <a16:creationId xmlns:a16="http://schemas.microsoft.com/office/drawing/2014/main" id="{469B727B-0B44-4B8C-8C74-0972AA5B9B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7380" y="4236299"/>
            <a:ext cx="2035275" cy="2096561"/>
          </a:xfrm>
          <a:prstGeom prst="rect">
            <a:avLst/>
          </a:prstGeom>
        </p:spPr>
      </p:pic>
    </p:spTree>
    <p:extLst>
      <p:ext uri="{BB962C8B-B14F-4D97-AF65-F5344CB8AC3E}">
        <p14:creationId xmlns:p14="http://schemas.microsoft.com/office/powerpoint/2010/main" val="284805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005" y="2101932"/>
            <a:ext cx="8740982" cy="1698172"/>
          </a:xfrm>
        </p:spPr>
        <p:txBody>
          <a:bodyPr>
            <a:normAutofit fontScale="90000"/>
          </a:bodyPr>
          <a:lstStyle/>
          <a:p>
            <a:pPr algn="ctr">
              <a:lnSpc>
                <a:spcPct val="100000"/>
              </a:lnSpc>
              <a:spcAft>
                <a:spcPts val="1200"/>
              </a:spcAft>
            </a:pPr>
            <a:r>
              <a:rPr lang="en-US" sz="6000" b="1" dirty="0"/>
              <a:t>General Tips for an </a:t>
            </a:r>
            <a:br>
              <a:rPr lang="en-US" sz="6000" b="1" dirty="0"/>
            </a:br>
            <a:r>
              <a:rPr lang="en-US" sz="6000" b="1" dirty="0"/>
              <a:t>Effective Meeting</a:t>
            </a:r>
          </a:p>
        </p:txBody>
      </p:sp>
      <p:pic>
        <p:nvPicPr>
          <p:cNvPr id="3" name="Picture 2">
            <a:extLst>
              <a:ext uri="{FF2B5EF4-FFF2-40B4-BE49-F238E27FC236}">
                <a16:creationId xmlns:a16="http://schemas.microsoft.com/office/drawing/2014/main" id="{469B727B-0B44-4B8C-8C74-0972AA5B9B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7380" y="4236299"/>
            <a:ext cx="2035275" cy="2096561"/>
          </a:xfrm>
          <a:prstGeom prst="rect">
            <a:avLst/>
          </a:prstGeom>
        </p:spPr>
      </p:pic>
    </p:spTree>
    <p:extLst>
      <p:ext uri="{BB962C8B-B14F-4D97-AF65-F5344CB8AC3E}">
        <p14:creationId xmlns:p14="http://schemas.microsoft.com/office/powerpoint/2010/main" val="3503683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5">
            <a:extLst>
              <a:ext uri="{FF2B5EF4-FFF2-40B4-BE49-F238E27FC236}">
                <a16:creationId xmlns:a16="http://schemas.microsoft.com/office/drawing/2014/main" id="{E5BC3F30-4C95-4BE9-8BD2-71CDD143A9E9}"/>
              </a:ext>
            </a:extLst>
          </p:cNvPr>
          <p:cNvSpPr>
            <a:spLocks noGrp="1"/>
          </p:cNvSpPr>
          <p:nvPr>
            <p:ph idx="1"/>
          </p:nvPr>
        </p:nvSpPr>
        <p:spPr>
          <a:xfrm>
            <a:off x="628650" y="2695699"/>
            <a:ext cx="7886700" cy="3481264"/>
          </a:xfrm>
        </p:spPr>
        <p:txBody>
          <a:bodyPr>
            <a:normAutofit/>
          </a:bodyPr>
          <a:lstStyle/>
          <a:p>
            <a:pPr marL="0" indent="0" algn="ctr">
              <a:spcAft>
                <a:spcPts val="600"/>
              </a:spcAft>
              <a:buNone/>
            </a:pPr>
            <a:r>
              <a:rPr lang="en-US" sz="5400" dirty="0"/>
              <a:t>Facts support. </a:t>
            </a:r>
            <a:br>
              <a:rPr lang="en-US" sz="5400" dirty="0"/>
            </a:br>
            <a:r>
              <a:rPr lang="en-US" sz="5400" dirty="0"/>
              <a:t>Stories </a:t>
            </a:r>
            <a:r>
              <a:rPr lang="en-US" sz="5400" b="1" i="1" dirty="0"/>
              <a:t>move</a:t>
            </a:r>
            <a:r>
              <a:rPr lang="en-US" sz="5400" dirty="0"/>
              <a:t>.</a:t>
            </a:r>
          </a:p>
        </p:txBody>
      </p:sp>
      <p:sp>
        <p:nvSpPr>
          <p:cNvPr id="5" name="Title 4">
            <a:extLst>
              <a:ext uri="{FF2B5EF4-FFF2-40B4-BE49-F238E27FC236}">
                <a16:creationId xmlns:a16="http://schemas.microsoft.com/office/drawing/2014/main" id="{3ABFC075-A220-428C-8382-6978331EFA87}"/>
              </a:ext>
            </a:extLst>
          </p:cNvPr>
          <p:cNvSpPr>
            <a:spLocks noGrp="1"/>
          </p:cNvSpPr>
          <p:nvPr>
            <p:ph type="title"/>
          </p:nvPr>
        </p:nvSpPr>
        <p:spPr>
          <a:xfrm>
            <a:off x="628650" y="341375"/>
            <a:ext cx="7886700" cy="1325563"/>
          </a:xfrm>
        </p:spPr>
        <p:txBody>
          <a:bodyPr>
            <a:normAutofit/>
          </a:bodyPr>
          <a:lstStyle/>
          <a:p>
            <a:r>
              <a:rPr lang="en-US" sz="5400" b="1" dirty="0"/>
              <a:t>Meeting Tip #1</a:t>
            </a:r>
          </a:p>
        </p:txBody>
      </p:sp>
      <p:pic>
        <p:nvPicPr>
          <p:cNvPr id="7" name="Picture 6">
            <a:extLst>
              <a:ext uri="{FF2B5EF4-FFF2-40B4-BE49-F238E27FC236}">
                <a16:creationId xmlns:a16="http://schemas.microsoft.com/office/drawing/2014/main" id="{04352D7A-72D0-4423-8395-369EC111DA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987" y="249381"/>
            <a:ext cx="1432711" cy="1475853"/>
          </a:xfrm>
          <a:prstGeom prst="rect">
            <a:avLst/>
          </a:prstGeom>
        </p:spPr>
      </p:pic>
    </p:spTree>
    <p:extLst>
      <p:ext uri="{BB962C8B-B14F-4D97-AF65-F5344CB8AC3E}">
        <p14:creationId xmlns:p14="http://schemas.microsoft.com/office/powerpoint/2010/main" val="37217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5">
            <a:extLst>
              <a:ext uri="{FF2B5EF4-FFF2-40B4-BE49-F238E27FC236}">
                <a16:creationId xmlns:a16="http://schemas.microsoft.com/office/drawing/2014/main" id="{E5BC3F30-4C95-4BE9-8BD2-71CDD143A9E9}"/>
              </a:ext>
            </a:extLst>
          </p:cNvPr>
          <p:cNvSpPr>
            <a:spLocks noGrp="1"/>
          </p:cNvSpPr>
          <p:nvPr>
            <p:ph idx="1"/>
          </p:nvPr>
        </p:nvSpPr>
        <p:spPr>
          <a:xfrm>
            <a:off x="628650" y="2695699"/>
            <a:ext cx="7886700" cy="3481264"/>
          </a:xfrm>
        </p:spPr>
        <p:txBody>
          <a:bodyPr>
            <a:normAutofit/>
          </a:bodyPr>
          <a:lstStyle/>
          <a:p>
            <a:pPr marL="0" indent="0" algn="ctr">
              <a:spcAft>
                <a:spcPts val="600"/>
              </a:spcAft>
              <a:buNone/>
            </a:pPr>
            <a:r>
              <a:rPr lang="en-US" sz="5400" dirty="0"/>
              <a:t>Use first-person</a:t>
            </a:r>
            <a:br>
              <a:rPr lang="en-US" sz="5400" dirty="0"/>
            </a:br>
            <a:r>
              <a:rPr lang="en-US" sz="5400" dirty="0"/>
              <a:t>language.</a:t>
            </a:r>
          </a:p>
        </p:txBody>
      </p:sp>
      <p:sp>
        <p:nvSpPr>
          <p:cNvPr id="5" name="Title 4">
            <a:extLst>
              <a:ext uri="{FF2B5EF4-FFF2-40B4-BE49-F238E27FC236}">
                <a16:creationId xmlns:a16="http://schemas.microsoft.com/office/drawing/2014/main" id="{3ABFC075-A220-428C-8382-6978331EFA87}"/>
              </a:ext>
            </a:extLst>
          </p:cNvPr>
          <p:cNvSpPr>
            <a:spLocks noGrp="1"/>
          </p:cNvSpPr>
          <p:nvPr>
            <p:ph type="title"/>
          </p:nvPr>
        </p:nvSpPr>
        <p:spPr>
          <a:xfrm>
            <a:off x="628650" y="341375"/>
            <a:ext cx="7886700" cy="1325563"/>
          </a:xfrm>
        </p:spPr>
        <p:txBody>
          <a:bodyPr>
            <a:normAutofit/>
          </a:bodyPr>
          <a:lstStyle/>
          <a:p>
            <a:r>
              <a:rPr lang="en-US" sz="5400" b="1" dirty="0"/>
              <a:t>Meeting Tip #2</a:t>
            </a:r>
          </a:p>
        </p:txBody>
      </p:sp>
      <p:pic>
        <p:nvPicPr>
          <p:cNvPr id="7" name="Picture 6">
            <a:extLst>
              <a:ext uri="{FF2B5EF4-FFF2-40B4-BE49-F238E27FC236}">
                <a16:creationId xmlns:a16="http://schemas.microsoft.com/office/drawing/2014/main" id="{04352D7A-72D0-4423-8395-369EC111DA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987" y="249381"/>
            <a:ext cx="1432711" cy="1475853"/>
          </a:xfrm>
          <a:prstGeom prst="rect">
            <a:avLst/>
          </a:prstGeom>
        </p:spPr>
      </p:pic>
    </p:spTree>
    <p:extLst>
      <p:ext uri="{BB962C8B-B14F-4D97-AF65-F5344CB8AC3E}">
        <p14:creationId xmlns:p14="http://schemas.microsoft.com/office/powerpoint/2010/main" val="2192066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5">
            <a:extLst>
              <a:ext uri="{FF2B5EF4-FFF2-40B4-BE49-F238E27FC236}">
                <a16:creationId xmlns:a16="http://schemas.microsoft.com/office/drawing/2014/main" id="{E5BC3F30-4C95-4BE9-8BD2-71CDD143A9E9}"/>
              </a:ext>
            </a:extLst>
          </p:cNvPr>
          <p:cNvSpPr>
            <a:spLocks noGrp="1"/>
          </p:cNvSpPr>
          <p:nvPr>
            <p:ph idx="1"/>
          </p:nvPr>
        </p:nvSpPr>
        <p:spPr>
          <a:xfrm>
            <a:off x="628650" y="3028207"/>
            <a:ext cx="7886700" cy="3148755"/>
          </a:xfrm>
        </p:spPr>
        <p:txBody>
          <a:bodyPr>
            <a:normAutofit/>
          </a:bodyPr>
          <a:lstStyle/>
          <a:p>
            <a:pPr marL="0" indent="0" algn="ctr">
              <a:spcAft>
                <a:spcPts val="600"/>
              </a:spcAft>
              <a:buNone/>
            </a:pPr>
            <a:r>
              <a:rPr lang="en-US" sz="5400" dirty="0"/>
              <a:t>Make the </a:t>
            </a:r>
            <a:r>
              <a:rPr lang="en-US" sz="5400" b="1" u="sng" dirty="0"/>
              <a:t>ask</a:t>
            </a:r>
            <a:r>
              <a:rPr lang="en-US" sz="5400" dirty="0"/>
              <a:t>.</a:t>
            </a:r>
          </a:p>
        </p:txBody>
      </p:sp>
      <p:sp>
        <p:nvSpPr>
          <p:cNvPr id="5" name="Title 4">
            <a:extLst>
              <a:ext uri="{FF2B5EF4-FFF2-40B4-BE49-F238E27FC236}">
                <a16:creationId xmlns:a16="http://schemas.microsoft.com/office/drawing/2014/main" id="{3ABFC075-A220-428C-8382-6978331EFA87}"/>
              </a:ext>
            </a:extLst>
          </p:cNvPr>
          <p:cNvSpPr>
            <a:spLocks noGrp="1"/>
          </p:cNvSpPr>
          <p:nvPr>
            <p:ph type="title"/>
          </p:nvPr>
        </p:nvSpPr>
        <p:spPr>
          <a:xfrm>
            <a:off x="628650" y="341375"/>
            <a:ext cx="7886700" cy="1325563"/>
          </a:xfrm>
        </p:spPr>
        <p:txBody>
          <a:bodyPr>
            <a:normAutofit/>
          </a:bodyPr>
          <a:lstStyle/>
          <a:p>
            <a:r>
              <a:rPr lang="en-US" sz="5400" b="1" dirty="0"/>
              <a:t>Meeting Tip #3</a:t>
            </a:r>
          </a:p>
        </p:txBody>
      </p:sp>
      <p:pic>
        <p:nvPicPr>
          <p:cNvPr id="7" name="Picture 6">
            <a:extLst>
              <a:ext uri="{FF2B5EF4-FFF2-40B4-BE49-F238E27FC236}">
                <a16:creationId xmlns:a16="http://schemas.microsoft.com/office/drawing/2014/main" id="{04352D7A-72D0-4423-8395-369EC111DA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987" y="249381"/>
            <a:ext cx="1432711" cy="1475853"/>
          </a:xfrm>
          <a:prstGeom prst="rect">
            <a:avLst/>
          </a:prstGeom>
        </p:spPr>
      </p:pic>
    </p:spTree>
    <p:extLst>
      <p:ext uri="{BB962C8B-B14F-4D97-AF65-F5344CB8AC3E}">
        <p14:creationId xmlns:p14="http://schemas.microsoft.com/office/powerpoint/2010/main" val="86304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3258"/>
          </a:xfrm>
        </p:spPr>
        <p:txBody>
          <a:bodyPr>
            <a:normAutofit/>
          </a:bodyPr>
          <a:lstStyle/>
          <a:p>
            <a:r>
              <a:rPr lang="en-US" sz="5400" dirty="0"/>
              <a:t>Hill Day Guide</a:t>
            </a:r>
          </a:p>
        </p:txBody>
      </p:sp>
      <p:sp>
        <p:nvSpPr>
          <p:cNvPr id="3" name="Content Placeholder 2"/>
          <p:cNvSpPr>
            <a:spLocks noGrp="1"/>
          </p:cNvSpPr>
          <p:nvPr>
            <p:ph idx="1"/>
          </p:nvPr>
        </p:nvSpPr>
        <p:spPr>
          <a:xfrm>
            <a:off x="4678532" y="1491449"/>
            <a:ext cx="4110361" cy="4685514"/>
          </a:xfrm>
        </p:spPr>
        <p:txBody>
          <a:bodyPr>
            <a:normAutofit fontScale="92500"/>
          </a:bodyPr>
          <a:lstStyle/>
          <a:p>
            <a:pPr>
              <a:spcAft>
                <a:spcPts val="600"/>
              </a:spcAft>
            </a:pPr>
            <a:r>
              <a:rPr lang="en-US" dirty="0"/>
              <a:t>Schedule for Hill Day</a:t>
            </a:r>
          </a:p>
          <a:p>
            <a:pPr>
              <a:spcAft>
                <a:spcPts val="600"/>
              </a:spcAft>
            </a:pPr>
            <a:r>
              <a:rPr lang="en-US" dirty="0"/>
              <a:t>Tips for meeting with your legislator</a:t>
            </a:r>
          </a:p>
          <a:p>
            <a:pPr>
              <a:spcAft>
                <a:spcPts val="600"/>
              </a:spcAft>
            </a:pPr>
            <a:r>
              <a:rPr lang="en-US" dirty="0"/>
              <a:t>Getting around Capitol Hill</a:t>
            </a:r>
          </a:p>
          <a:p>
            <a:pPr>
              <a:spcAft>
                <a:spcPts val="600"/>
              </a:spcAft>
            </a:pPr>
            <a:r>
              <a:rPr lang="en-US" dirty="0"/>
              <a:t>Introducing NAMI to your legislator</a:t>
            </a:r>
          </a:p>
          <a:p>
            <a:pPr>
              <a:spcAft>
                <a:spcPts val="600"/>
              </a:spcAft>
            </a:pPr>
            <a:r>
              <a:rPr lang="en-US" dirty="0"/>
              <a:t>Talking points and asks</a:t>
            </a:r>
          </a:p>
          <a:p>
            <a:pPr>
              <a:spcAft>
                <a:spcPts val="600"/>
              </a:spcAft>
            </a:pPr>
            <a:r>
              <a:rPr lang="en-US" dirty="0"/>
              <a:t>Follow-up steps</a:t>
            </a:r>
          </a:p>
          <a:p>
            <a:pPr>
              <a:spcAft>
                <a:spcPts val="600"/>
              </a:spcAft>
            </a:pPr>
            <a:r>
              <a:rPr lang="en-US" dirty="0"/>
              <a:t>Social media tips</a:t>
            </a:r>
          </a:p>
        </p:txBody>
      </p:sp>
      <p:pic>
        <p:nvPicPr>
          <p:cNvPr id="4" name="Picture 3">
            <a:extLst>
              <a:ext uri="{FF2B5EF4-FFF2-40B4-BE49-F238E27FC236}">
                <a16:creationId xmlns:a16="http://schemas.microsoft.com/office/drawing/2014/main" id="{C27C805A-DFC8-4E89-9D6D-3098A08D2E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035"/>
          <a:stretch/>
        </p:blipFill>
        <p:spPr>
          <a:xfrm>
            <a:off x="732992" y="1384916"/>
            <a:ext cx="3659174" cy="4718481"/>
          </a:xfrm>
          <a:prstGeom prst="rect">
            <a:avLst/>
          </a:prstGeom>
        </p:spPr>
      </p:pic>
    </p:spTree>
    <p:extLst>
      <p:ext uri="{BB962C8B-B14F-4D97-AF65-F5344CB8AC3E}">
        <p14:creationId xmlns:p14="http://schemas.microsoft.com/office/powerpoint/2010/main" val="1628014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5">
            <a:extLst>
              <a:ext uri="{FF2B5EF4-FFF2-40B4-BE49-F238E27FC236}">
                <a16:creationId xmlns:a16="http://schemas.microsoft.com/office/drawing/2014/main" id="{E5BC3F30-4C95-4BE9-8BD2-71CDD143A9E9}"/>
              </a:ext>
            </a:extLst>
          </p:cNvPr>
          <p:cNvSpPr>
            <a:spLocks noGrp="1"/>
          </p:cNvSpPr>
          <p:nvPr>
            <p:ph idx="1"/>
          </p:nvPr>
        </p:nvSpPr>
        <p:spPr>
          <a:xfrm>
            <a:off x="628650" y="2695699"/>
            <a:ext cx="7886700" cy="3481264"/>
          </a:xfrm>
        </p:spPr>
        <p:txBody>
          <a:bodyPr>
            <a:normAutofit/>
          </a:bodyPr>
          <a:lstStyle/>
          <a:p>
            <a:pPr marL="0" indent="0" algn="ctr">
              <a:spcAft>
                <a:spcPts val="600"/>
              </a:spcAft>
              <a:buNone/>
            </a:pPr>
            <a:r>
              <a:rPr lang="en-US" sz="5400" dirty="0"/>
              <a:t>Nudge…</a:t>
            </a:r>
            <a:br>
              <a:rPr lang="en-US" sz="5400" dirty="0"/>
            </a:br>
            <a:r>
              <a:rPr lang="en-US" sz="5400" i="1" dirty="0"/>
              <a:t>don’t </a:t>
            </a:r>
            <a:r>
              <a:rPr lang="en-US" sz="5400" dirty="0"/>
              <a:t>push.</a:t>
            </a:r>
            <a:endParaRPr lang="en-US" sz="5400" i="1" dirty="0"/>
          </a:p>
        </p:txBody>
      </p:sp>
      <p:sp>
        <p:nvSpPr>
          <p:cNvPr id="5" name="Title 4">
            <a:extLst>
              <a:ext uri="{FF2B5EF4-FFF2-40B4-BE49-F238E27FC236}">
                <a16:creationId xmlns:a16="http://schemas.microsoft.com/office/drawing/2014/main" id="{3ABFC075-A220-428C-8382-6978331EFA87}"/>
              </a:ext>
            </a:extLst>
          </p:cNvPr>
          <p:cNvSpPr>
            <a:spLocks noGrp="1"/>
          </p:cNvSpPr>
          <p:nvPr>
            <p:ph type="title"/>
          </p:nvPr>
        </p:nvSpPr>
        <p:spPr>
          <a:xfrm>
            <a:off x="628650" y="341375"/>
            <a:ext cx="7886700" cy="1325563"/>
          </a:xfrm>
        </p:spPr>
        <p:txBody>
          <a:bodyPr>
            <a:normAutofit/>
          </a:bodyPr>
          <a:lstStyle/>
          <a:p>
            <a:r>
              <a:rPr lang="en-US" sz="5400" b="1" dirty="0"/>
              <a:t>Meeting Tip #4</a:t>
            </a:r>
          </a:p>
        </p:txBody>
      </p:sp>
      <p:pic>
        <p:nvPicPr>
          <p:cNvPr id="7" name="Picture 6">
            <a:extLst>
              <a:ext uri="{FF2B5EF4-FFF2-40B4-BE49-F238E27FC236}">
                <a16:creationId xmlns:a16="http://schemas.microsoft.com/office/drawing/2014/main" id="{04352D7A-72D0-4423-8395-369EC111DA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987" y="249381"/>
            <a:ext cx="1432711" cy="1475853"/>
          </a:xfrm>
          <a:prstGeom prst="rect">
            <a:avLst/>
          </a:prstGeom>
        </p:spPr>
      </p:pic>
    </p:spTree>
    <p:extLst>
      <p:ext uri="{BB962C8B-B14F-4D97-AF65-F5344CB8AC3E}">
        <p14:creationId xmlns:p14="http://schemas.microsoft.com/office/powerpoint/2010/main" val="4216960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5">
            <a:extLst>
              <a:ext uri="{FF2B5EF4-FFF2-40B4-BE49-F238E27FC236}">
                <a16:creationId xmlns:a16="http://schemas.microsoft.com/office/drawing/2014/main" id="{E5BC3F30-4C95-4BE9-8BD2-71CDD143A9E9}"/>
              </a:ext>
            </a:extLst>
          </p:cNvPr>
          <p:cNvSpPr>
            <a:spLocks noGrp="1"/>
          </p:cNvSpPr>
          <p:nvPr>
            <p:ph idx="1"/>
          </p:nvPr>
        </p:nvSpPr>
        <p:spPr>
          <a:xfrm>
            <a:off x="628650" y="2695699"/>
            <a:ext cx="7886700" cy="3481264"/>
          </a:xfrm>
        </p:spPr>
        <p:txBody>
          <a:bodyPr>
            <a:normAutofit/>
          </a:bodyPr>
          <a:lstStyle/>
          <a:p>
            <a:pPr marL="0" indent="0" algn="ctr">
              <a:spcAft>
                <a:spcPts val="600"/>
              </a:spcAft>
              <a:buNone/>
            </a:pPr>
            <a:r>
              <a:rPr lang="en-US" sz="5400" dirty="0"/>
              <a:t>Expect some</a:t>
            </a:r>
            <a:br>
              <a:rPr lang="en-US" sz="5400" dirty="0"/>
            </a:br>
            <a:r>
              <a:rPr lang="en-US" sz="5400" dirty="0"/>
              <a:t>resistance.</a:t>
            </a:r>
            <a:endParaRPr lang="en-US" sz="5400" i="1" dirty="0"/>
          </a:p>
        </p:txBody>
      </p:sp>
      <p:sp>
        <p:nvSpPr>
          <p:cNvPr id="5" name="Title 4">
            <a:extLst>
              <a:ext uri="{FF2B5EF4-FFF2-40B4-BE49-F238E27FC236}">
                <a16:creationId xmlns:a16="http://schemas.microsoft.com/office/drawing/2014/main" id="{3ABFC075-A220-428C-8382-6978331EFA87}"/>
              </a:ext>
            </a:extLst>
          </p:cNvPr>
          <p:cNvSpPr>
            <a:spLocks noGrp="1"/>
          </p:cNvSpPr>
          <p:nvPr>
            <p:ph type="title"/>
          </p:nvPr>
        </p:nvSpPr>
        <p:spPr>
          <a:xfrm>
            <a:off x="628650" y="341375"/>
            <a:ext cx="7886700" cy="1325563"/>
          </a:xfrm>
        </p:spPr>
        <p:txBody>
          <a:bodyPr>
            <a:normAutofit/>
          </a:bodyPr>
          <a:lstStyle/>
          <a:p>
            <a:r>
              <a:rPr lang="en-US" sz="5400" b="1" dirty="0"/>
              <a:t>Meeting Tip #5</a:t>
            </a:r>
          </a:p>
        </p:txBody>
      </p:sp>
      <p:pic>
        <p:nvPicPr>
          <p:cNvPr id="7" name="Picture 6">
            <a:extLst>
              <a:ext uri="{FF2B5EF4-FFF2-40B4-BE49-F238E27FC236}">
                <a16:creationId xmlns:a16="http://schemas.microsoft.com/office/drawing/2014/main" id="{04352D7A-72D0-4423-8395-369EC111DA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987" y="249381"/>
            <a:ext cx="1432711" cy="1475853"/>
          </a:xfrm>
          <a:prstGeom prst="rect">
            <a:avLst/>
          </a:prstGeom>
        </p:spPr>
      </p:pic>
    </p:spTree>
    <p:extLst>
      <p:ext uri="{BB962C8B-B14F-4D97-AF65-F5344CB8AC3E}">
        <p14:creationId xmlns:p14="http://schemas.microsoft.com/office/powerpoint/2010/main" val="2496853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005" y="2101932"/>
            <a:ext cx="8740982" cy="1698172"/>
          </a:xfrm>
        </p:spPr>
        <p:txBody>
          <a:bodyPr>
            <a:normAutofit fontScale="90000"/>
          </a:bodyPr>
          <a:lstStyle/>
          <a:p>
            <a:pPr algn="ctr">
              <a:lnSpc>
                <a:spcPct val="100000"/>
              </a:lnSpc>
              <a:spcAft>
                <a:spcPts val="1200"/>
              </a:spcAft>
            </a:pPr>
            <a:r>
              <a:rPr lang="en-US" sz="6000" b="1" dirty="0"/>
              <a:t>Building a Connection with Your Legislator</a:t>
            </a:r>
          </a:p>
        </p:txBody>
      </p:sp>
      <p:pic>
        <p:nvPicPr>
          <p:cNvPr id="3" name="Picture 2">
            <a:extLst>
              <a:ext uri="{FF2B5EF4-FFF2-40B4-BE49-F238E27FC236}">
                <a16:creationId xmlns:a16="http://schemas.microsoft.com/office/drawing/2014/main" id="{469B727B-0B44-4B8C-8C74-0972AA5B9B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7380" y="4236299"/>
            <a:ext cx="2035275" cy="2096561"/>
          </a:xfrm>
          <a:prstGeom prst="rect">
            <a:avLst/>
          </a:prstGeom>
        </p:spPr>
      </p:pic>
    </p:spTree>
    <p:extLst>
      <p:ext uri="{BB962C8B-B14F-4D97-AF65-F5344CB8AC3E}">
        <p14:creationId xmlns:p14="http://schemas.microsoft.com/office/powerpoint/2010/main" val="4028321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53720"/>
          </a:xfrm>
          <a:noFill/>
          <a:ln>
            <a:noFill/>
          </a:ln>
        </p:spPr>
        <p:txBody>
          <a:bodyPr>
            <a:noAutofit/>
          </a:bodyPr>
          <a:lstStyle/>
          <a:p>
            <a:r>
              <a:rPr lang="en-US" sz="5400" dirty="0"/>
              <a:t>Connecting with Legislators</a:t>
            </a:r>
          </a:p>
        </p:txBody>
      </p:sp>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5">
            <a:extLst>
              <a:ext uri="{FF2B5EF4-FFF2-40B4-BE49-F238E27FC236}">
                <a16:creationId xmlns:a16="http://schemas.microsoft.com/office/drawing/2014/main" id="{E5BC3F30-4C95-4BE9-8BD2-71CDD143A9E9}"/>
              </a:ext>
            </a:extLst>
          </p:cNvPr>
          <p:cNvSpPr>
            <a:spLocks noGrp="1"/>
          </p:cNvSpPr>
          <p:nvPr>
            <p:ph idx="1"/>
          </p:nvPr>
        </p:nvSpPr>
        <p:spPr/>
        <p:txBody>
          <a:bodyPr>
            <a:normAutofit/>
          </a:bodyPr>
          <a:lstStyle/>
          <a:p>
            <a:pPr>
              <a:spcAft>
                <a:spcPts val="600"/>
              </a:spcAft>
            </a:pPr>
            <a:r>
              <a:rPr lang="en-US" sz="3600" dirty="0"/>
              <a:t>Be respectful</a:t>
            </a:r>
          </a:p>
          <a:p>
            <a:pPr>
              <a:spcAft>
                <a:spcPts val="600"/>
              </a:spcAft>
            </a:pPr>
            <a:r>
              <a:rPr lang="en-US" sz="3600" dirty="0"/>
              <a:t>Remember that NAMI takes positions on bills, not people or politics</a:t>
            </a:r>
          </a:p>
          <a:p>
            <a:pPr>
              <a:spcAft>
                <a:spcPts val="600"/>
              </a:spcAft>
            </a:pPr>
            <a:r>
              <a:rPr lang="en-US" sz="3600" dirty="0"/>
              <a:t>Look for ways to connect and build a relationship</a:t>
            </a:r>
          </a:p>
        </p:txBody>
      </p:sp>
    </p:spTree>
    <p:extLst>
      <p:ext uri="{BB962C8B-B14F-4D97-AF65-F5344CB8AC3E}">
        <p14:creationId xmlns:p14="http://schemas.microsoft.com/office/powerpoint/2010/main" val="641175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177153"/>
            <a:ext cx="8142488" cy="842237"/>
          </a:xfrm>
          <a:noFill/>
          <a:ln>
            <a:noFill/>
          </a:ln>
        </p:spPr>
        <p:txBody>
          <a:bodyPr>
            <a:normAutofit/>
          </a:bodyPr>
          <a:lstStyle/>
          <a:p>
            <a:r>
              <a:rPr lang="en-US" sz="5400" dirty="0"/>
              <a:t>Legislator Backgrounders</a:t>
            </a:r>
          </a:p>
        </p:txBody>
      </p:sp>
      <p:pic>
        <p:nvPicPr>
          <p:cNvPr id="3" name="Picture 2">
            <a:extLst>
              <a:ext uri="{FF2B5EF4-FFF2-40B4-BE49-F238E27FC236}">
                <a16:creationId xmlns:a16="http://schemas.microsoft.com/office/drawing/2014/main" id="{9C34C608-6E5E-40C3-80F7-4166FBFB44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9137" y="1140031"/>
            <a:ext cx="4126209" cy="4999512"/>
          </a:xfrm>
          <a:prstGeom prst="rect">
            <a:avLst/>
          </a:prstGeom>
        </p:spPr>
      </p:pic>
      <p:sp>
        <p:nvSpPr>
          <p:cNvPr id="4" name="TextBox 3">
            <a:extLst>
              <a:ext uri="{FF2B5EF4-FFF2-40B4-BE49-F238E27FC236}">
                <a16:creationId xmlns:a16="http://schemas.microsoft.com/office/drawing/2014/main" id="{B3443F5B-9DA6-4F67-B8FB-F53C6BDBA781}"/>
              </a:ext>
            </a:extLst>
          </p:cNvPr>
          <p:cNvSpPr txBox="1"/>
          <p:nvPr/>
        </p:nvSpPr>
        <p:spPr>
          <a:xfrm>
            <a:off x="368138" y="1140031"/>
            <a:ext cx="3837298" cy="5324535"/>
          </a:xfrm>
          <a:prstGeom prst="rect">
            <a:avLst/>
          </a:prstGeom>
          <a:noFill/>
        </p:spPr>
        <p:txBody>
          <a:bodyPr wrap="square" rtlCol="0">
            <a:spAutoFit/>
          </a:bodyPr>
          <a:lstStyle/>
          <a:p>
            <a:r>
              <a:rPr lang="en-US" sz="2400" dirty="0"/>
              <a:t>Party and district information</a:t>
            </a:r>
          </a:p>
          <a:p>
            <a:endParaRPr lang="en-US" sz="2400" dirty="0"/>
          </a:p>
          <a:p>
            <a:endParaRPr lang="en-US" sz="2400" dirty="0"/>
          </a:p>
          <a:p>
            <a:endParaRPr lang="en-US" sz="2400" dirty="0"/>
          </a:p>
          <a:p>
            <a:r>
              <a:rPr lang="en-US" sz="2400" dirty="0"/>
              <a:t>Biography</a:t>
            </a:r>
          </a:p>
          <a:p>
            <a:endParaRPr lang="en-US" sz="2400" dirty="0"/>
          </a:p>
          <a:p>
            <a:endParaRPr lang="en-US" sz="2800" dirty="0"/>
          </a:p>
          <a:p>
            <a:r>
              <a:rPr lang="en-US" sz="2400" dirty="0"/>
              <a:t>Number of terms/</a:t>
            </a:r>
            <a:br>
              <a:rPr lang="en-US" sz="2400" dirty="0"/>
            </a:br>
            <a:r>
              <a:rPr lang="en-US" sz="2400" dirty="0"/>
              <a:t>social media information</a:t>
            </a:r>
          </a:p>
          <a:p>
            <a:endParaRPr lang="en-US" sz="1600" dirty="0"/>
          </a:p>
          <a:p>
            <a:r>
              <a:rPr lang="en-US" sz="2400" dirty="0"/>
              <a:t>Committees</a:t>
            </a:r>
          </a:p>
          <a:p>
            <a:endParaRPr lang="en-US" sz="2400" dirty="0"/>
          </a:p>
          <a:p>
            <a:endParaRPr lang="en-US" sz="2400" dirty="0"/>
          </a:p>
          <a:p>
            <a:endParaRPr lang="en-US" sz="2400" dirty="0"/>
          </a:p>
        </p:txBody>
      </p:sp>
      <p:sp>
        <p:nvSpPr>
          <p:cNvPr id="5" name="Arrow: Right 4">
            <a:extLst>
              <a:ext uri="{FF2B5EF4-FFF2-40B4-BE49-F238E27FC236}">
                <a16:creationId xmlns:a16="http://schemas.microsoft.com/office/drawing/2014/main" id="{477EE617-42C3-410A-BEEB-35F3B2C810ED}"/>
              </a:ext>
            </a:extLst>
          </p:cNvPr>
          <p:cNvSpPr/>
          <p:nvPr/>
        </p:nvSpPr>
        <p:spPr>
          <a:xfrm>
            <a:off x="4312311" y="1246909"/>
            <a:ext cx="449694" cy="182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64A84DE-A7BE-4E84-8907-B6AC8202C256}"/>
              </a:ext>
            </a:extLst>
          </p:cNvPr>
          <p:cNvSpPr/>
          <p:nvPr/>
        </p:nvSpPr>
        <p:spPr>
          <a:xfrm>
            <a:off x="2161310" y="2753098"/>
            <a:ext cx="2600696" cy="2137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A0059F6-1BB2-4615-B481-7905E1D22E16}"/>
              </a:ext>
            </a:extLst>
          </p:cNvPr>
          <p:cNvSpPr/>
          <p:nvPr/>
        </p:nvSpPr>
        <p:spPr>
          <a:xfrm>
            <a:off x="3788229" y="4318662"/>
            <a:ext cx="973776" cy="2137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46D68F9-9781-40AF-920A-E388A8D3740B}"/>
              </a:ext>
            </a:extLst>
          </p:cNvPr>
          <p:cNvSpPr/>
          <p:nvPr/>
        </p:nvSpPr>
        <p:spPr>
          <a:xfrm>
            <a:off x="2458192" y="4876801"/>
            <a:ext cx="2303813" cy="2137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455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177153"/>
            <a:ext cx="8142488" cy="842237"/>
          </a:xfrm>
          <a:noFill/>
          <a:ln>
            <a:noFill/>
          </a:ln>
        </p:spPr>
        <p:txBody>
          <a:bodyPr>
            <a:normAutofit/>
          </a:bodyPr>
          <a:lstStyle/>
          <a:p>
            <a:r>
              <a:rPr lang="en-US" sz="5400" dirty="0"/>
              <a:t>Legislator Backgrounders</a:t>
            </a:r>
          </a:p>
        </p:txBody>
      </p:sp>
      <p:sp>
        <p:nvSpPr>
          <p:cNvPr id="4" name="TextBox 3">
            <a:extLst>
              <a:ext uri="{FF2B5EF4-FFF2-40B4-BE49-F238E27FC236}">
                <a16:creationId xmlns:a16="http://schemas.microsoft.com/office/drawing/2014/main" id="{B3443F5B-9DA6-4F67-B8FB-F53C6BDBA781}"/>
              </a:ext>
            </a:extLst>
          </p:cNvPr>
          <p:cNvSpPr txBox="1"/>
          <p:nvPr/>
        </p:nvSpPr>
        <p:spPr>
          <a:xfrm>
            <a:off x="475013" y="2042556"/>
            <a:ext cx="3837298" cy="3231654"/>
          </a:xfrm>
          <a:prstGeom prst="rect">
            <a:avLst/>
          </a:prstGeom>
          <a:noFill/>
        </p:spPr>
        <p:txBody>
          <a:bodyPr wrap="square" rtlCol="0">
            <a:spAutoFit/>
          </a:bodyPr>
          <a:lstStyle/>
          <a:p>
            <a:r>
              <a:rPr lang="en-US" sz="2400" dirty="0"/>
              <a:t>District details and stats</a:t>
            </a:r>
          </a:p>
          <a:p>
            <a:endParaRPr lang="en-US" sz="2400" dirty="0"/>
          </a:p>
          <a:p>
            <a:endParaRPr lang="en-US" sz="2400" dirty="0"/>
          </a:p>
          <a:p>
            <a:endParaRPr lang="en-US" sz="2400" dirty="0"/>
          </a:p>
          <a:p>
            <a:endParaRPr lang="en-US" sz="3800" dirty="0"/>
          </a:p>
          <a:p>
            <a:r>
              <a:rPr lang="en-US" sz="2400" dirty="0"/>
              <a:t>Sponsorship/</a:t>
            </a:r>
            <a:br>
              <a:rPr lang="en-US" sz="2400" dirty="0"/>
            </a:br>
            <a:r>
              <a:rPr lang="en-US" sz="2400" dirty="0" err="1"/>
              <a:t>Cosponsorship</a:t>
            </a:r>
            <a:r>
              <a:rPr lang="en-US" sz="2400" dirty="0"/>
              <a:t> information</a:t>
            </a:r>
          </a:p>
          <a:p>
            <a:endParaRPr lang="en-US" sz="2400" dirty="0"/>
          </a:p>
        </p:txBody>
      </p:sp>
      <p:sp>
        <p:nvSpPr>
          <p:cNvPr id="5" name="Arrow: Right 4">
            <a:extLst>
              <a:ext uri="{FF2B5EF4-FFF2-40B4-BE49-F238E27FC236}">
                <a16:creationId xmlns:a16="http://schemas.microsoft.com/office/drawing/2014/main" id="{477EE617-42C3-410A-BEEB-35F3B2C810ED}"/>
              </a:ext>
            </a:extLst>
          </p:cNvPr>
          <p:cNvSpPr/>
          <p:nvPr/>
        </p:nvSpPr>
        <p:spPr>
          <a:xfrm>
            <a:off x="3740727" y="2173183"/>
            <a:ext cx="1021278" cy="2103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A0059F6-1BB2-4615-B481-7905E1D22E16}"/>
              </a:ext>
            </a:extLst>
          </p:cNvPr>
          <p:cNvSpPr/>
          <p:nvPr/>
        </p:nvSpPr>
        <p:spPr>
          <a:xfrm>
            <a:off x="4096987" y="4568039"/>
            <a:ext cx="665018" cy="2137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D275C8-64F3-4BAC-9522-AFBC5B9112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8880" y="1140031"/>
            <a:ext cx="4231802" cy="5110439"/>
          </a:xfrm>
          <a:prstGeom prst="rect">
            <a:avLst/>
          </a:prstGeom>
        </p:spPr>
      </p:pic>
    </p:spTree>
    <p:extLst>
      <p:ext uri="{BB962C8B-B14F-4D97-AF65-F5344CB8AC3E}">
        <p14:creationId xmlns:p14="http://schemas.microsoft.com/office/powerpoint/2010/main" val="3093941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005" y="2101932"/>
            <a:ext cx="8740982" cy="1698172"/>
          </a:xfrm>
        </p:spPr>
        <p:txBody>
          <a:bodyPr>
            <a:normAutofit/>
          </a:bodyPr>
          <a:lstStyle/>
          <a:p>
            <a:pPr algn="ctr">
              <a:lnSpc>
                <a:spcPct val="100000"/>
              </a:lnSpc>
              <a:spcAft>
                <a:spcPts val="1200"/>
              </a:spcAft>
            </a:pPr>
            <a:r>
              <a:rPr lang="en-US" sz="6000" b="1" dirty="0"/>
              <a:t>Telling Your Story </a:t>
            </a:r>
          </a:p>
        </p:txBody>
      </p:sp>
      <p:pic>
        <p:nvPicPr>
          <p:cNvPr id="3" name="Picture 2">
            <a:extLst>
              <a:ext uri="{FF2B5EF4-FFF2-40B4-BE49-F238E27FC236}">
                <a16:creationId xmlns:a16="http://schemas.microsoft.com/office/drawing/2014/main" id="{469B727B-0B44-4B8C-8C74-0972AA5B9B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7380" y="4236299"/>
            <a:ext cx="2035275" cy="2096561"/>
          </a:xfrm>
          <a:prstGeom prst="rect">
            <a:avLst/>
          </a:prstGeom>
        </p:spPr>
      </p:pic>
    </p:spTree>
    <p:extLst>
      <p:ext uri="{BB962C8B-B14F-4D97-AF65-F5344CB8AC3E}">
        <p14:creationId xmlns:p14="http://schemas.microsoft.com/office/powerpoint/2010/main" val="1844183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5BC3F30-4C95-4BE9-8BD2-71CDD143A9E9}"/>
              </a:ext>
            </a:extLst>
          </p:cNvPr>
          <p:cNvSpPr>
            <a:spLocks noGrp="1"/>
          </p:cNvSpPr>
          <p:nvPr>
            <p:ph idx="1"/>
          </p:nvPr>
        </p:nvSpPr>
        <p:spPr>
          <a:xfrm>
            <a:off x="628650" y="2909455"/>
            <a:ext cx="7886700" cy="3267507"/>
          </a:xfrm>
        </p:spPr>
        <p:txBody>
          <a:bodyPr>
            <a:normAutofit/>
          </a:bodyPr>
          <a:lstStyle/>
          <a:p>
            <a:pPr marL="0" indent="0" algn="ctr">
              <a:spcAft>
                <a:spcPts val="600"/>
              </a:spcAft>
              <a:buNone/>
            </a:pPr>
            <a:r>
              <a:rPr lang="en-US" sz="5400" dirty="0"/>
              <a:t>Keep your story brief – </a:t>
            </a:r>
            <a:br>
              <a:rPr lang="en-US" sz="5400" dirty="0"/>
            </a:br>
            <a:r>
              <a:rPr lang="en-US" sz="5400" dirty="0"/>
              <a:t>just  the highlights.</a:t>
            </a:r>
          </a:p>
        </p:txBody>
      </p:sp>
      <p:sp>
        <p:nvSpPr>
          <p:cNvPr id="5" name="Title 4">
            <a:extLst>
              <a:ext uri="{FF2B5EF4-FFF2-40B4-BE49-F238E27FC236}">
                <a16:creationId xmlns:a16="http://schemas.microsoft.com/office/drawing/2014/main" id="{3ABFC075-A220-428C-8382-6978331EFA87}"/>
              </a:ext>
            </a:extLst>
          </p:cNvPr>
          <p:cNvSpPr>
            <a:spLocks noGrp="1"/>
          </p:cNvSpPr>
          <p:nvPr>
            <p:ph type="title"/>
          </p:nvPr>
        </p:nvSpPr>
        <p:spPr>
          <a:xfrm>
            <a:off x="628650" y="341375"/>
            <a:ext cx="7886700" cy="1325563"/>
          </a:xfrm>
        </p:spPr>
        <p:txBody>
          <a:bodyPr>
            <a:normAutofit/>
          </a:bodyPr>
          <a:lstStyle/>
          <a:p>
            <a:r>
              <a:rPr lang="en-US" sz="5400" b="1" dirty="0"/>
              <a:t>Story Tip #1</a:t>
            </a:r>
          </a:p>
        </p:txBody>
      </p:sp>
      <p:pic>
        <p:nvPicPr>
          <p:cNvPr id="7" name="Picture 6">
            <a:extLst>
              <a:ext uri="{FF2B5EF4-FFF2-40B4-BE49-F238E27FC236}">
                <a16:creationId xmlns:a16="http://schemas.microsoft.com/office/drawing/2014/main" id="{04352D7A-72D0-4423-8395-369EC111DA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987" y="249381"/>
            <a:ext cx="1432711" cy="1475853"/>
          </a:xfrm>
          <a:prstGeom prst="rect">
            <a:avLst/>
          </a:prstGeom>
        </p:spPr>
      </p:pic>
    </p:spTree>
    <p:extLst>
      <p:ext uri="{BB962C8B-B14F-4D97-AF65-F5344CB8AC3E}">
        <p14:creationId xmlns:p14="http://schemas.microsoft.com/office/powerpoint/2010/main" val="3545377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5BC3F30-4C95-4BE9-8BD2-71CDD143A9E9}"/>
              </a:ext>
            </a:extLst>
          </p:cNvPr>
          <p:cNvSpPr>
            <a:spLocks noGrp="1"/>
          </p:cNvSpPr>
          <p:nvPr>
            <p:ph idx="1"/>
          </p:nvPr>
        </p:nvSpPr>
        <p:spPr>
          <a:xfrm>
            <a:off x="628650" y="2909455"/>
            <a:ext cx="7886700" cy="3267507"/>
          </a:xfrm>
        </p:spPr>
        <p:txBody>
          <a:bodyPr>
            <a:normAutofit/>
          </a:bodyPr>
          <a:lstStyle/>
          <a:p>
            <a:pPr marL="0" indent="0" algn="ctr">
              <a:spcAft>
                <a:spcPts val="600"/>
              </a:spcAft>
              <a:buNone/>
            </a:pPr>
            <a:r>
              <a:rPr lang="en-US" sz="5400" dirty="0"/>
              <a:t>Paint the picture with </a:t>
            </a:r>
            <a:br>
              <a:rPr lang="en-US" sz="5400" dirty="0"/>
            </a:br>
            <a:r>
              <a:rPr lang="en-US" sz="5400" dirty="0"/>
              <a:t>vivid language.</a:t>
            </a:r>
          </a:p>
        </p:txBody>
      </p:sp>
      <p:sp>
        <p:nvSpPr>
          <p:cNvPr id="5" name="Title 4">
            <a:extLst>
              <a:ext uri="{FF2B5EF4-FFF2-40B4-BE49-F238E27FC236}">
                <a16:creationId xmlns:a16="http://schemas.microsoft.com/office/drawing/2014/main" id="{3ABFC075-A220-428C-8382-6978331EFA87}"/>
              </a:ext>
            </a:extLst>
          </p:cNvPr>
          <p:cNvSpPr>
            <a:spLocks noGrp="1"/>
          </p:cNvSpPr>
          <p:nvPr>
            <p:ph type="title"/>
          </p:nvPr>
        </p:nvSpPr>
        <p:spPr>
          <a:xfrm>
            <a:off x="628650" y="341375"/>
            <a:ext cx="7886700" cy="1325563"/>
          </a:xfrm>
        </p:spPr>
        <p:txBody>
          <a:bodyPr>
            <a:normAutofit/>
          </a:bodyPr>
          <a:lstStyle/>
          <a:p>
            <a:r>
              <a:rPr lang="en-US" sz="5400" b="1" dirty="0"/>
              <a:t>Story Tip #2</a:t>
            </a:r>
          </a:p>
        </p:txBody>
      </p:sp>
      <p:pic>
        <p:nvPicPr>
          <p:cNvPr id="7" name="Picture 6">
            <a:extLst>
              <a:ext uri="{FF2B5EF4-FFF2-40B4-BE49-F238E27FC236}">
                <a16:creationId xmlns:a16="http://schemas.microsoft.com/office/drawing/2014/main" id="{04352D7A-72D0-4423-8395-369EC111DA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987" y="249381"/>
            <a:ext cx="1432711" cy="1475853"/>
          </a:xfrm>
          <a:prstGeom prst="rect">
            <a:avLst/>
          </a:prstGeom>
        </p:spPr>
      </p:pic>
    </p:spTree>
    <p:extLst>
      <p:ext uri="{BB962C8B-B14F-4D97-AF65-F5344CB8AC3E}">
        <p14:creationId xmlns:p14="http://schemas.microsoft.com/office/powerpoint/2010/main" val="2607905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5BC3F30-4C95-4BE9-8BD2-71CDD143A9E9}"/>
              </a:ext>
            </a:extLst>
          </p:cNvPr>
          <p:cNvSpPr>
            <a:spLocks noGrp="1"/>
          </p:cNvSpPr>
          <p:nvPr>
            <p:ph idx="1"/>
          </p:nvPr>
        </p:nvSpPr>
        <p:spPr>
          <a:xfrm>
            <a:off x="628650" y="2909455"/>
            <a:ext cx="7886700" cy="3267507"/>
          </a:xfrm>
        </p:spPr>
        <p:txBody>
          <a:bodyPr>
            <a:normAutofit/>
          </a:bodyPr>
          <a:lstStyle/>
          <a:p>
            <a:pPr marL="0" indent="0" algn="ctr">
              <a:spcAft>
                <a:spcPts val="600"/>
              </a:spcAft>
              <a:buNone/>
            </a:pPr>
            <a:r>
              <a:rPr lang="en-US" sz="5400" dirty="0"/>
              <a:t>Motivate with hope </a:t>
            </a:r>
            <a:br>
              <a:rPr lang="en-US" sz="5400" dirty="0"/>
            </a:br>
            <a:r>
              <a:rPr lang="en-US" sz="5400" dirty="0"/>
              <a:t>and recovery.</a:t>
            </a:r>
          </a:p>
        </p:txBody>
      </p:sp>
      <p:sp>
        <p:nvSpPr>
          <p:cNvPr id="5" name="Title 4">
            <a:extLst>
              <a:ext uri="{FF2B5EF4-FFF2-40B4-BE49-F238E27FC236}">
                <a16:creationId xmlns:a16="http://schemas.microsoft.com/office/drawing/2014/main" id="{3ABFC075-A220-428C-8382-6978331EFA87}"/>
              </a:ext>
            </a:extLst>
          </p:cNvPr>
          <p:cNvSpPr>
            <a:spLocks noGrp="1"/>
          </p:cNvSpPr>
          <p:nvPr>
            <p:ph type="title"/>
          </p:nvPr>
        </p:nvSpPr>
        <p:spPr>
          <a:xfrm>
            <a:off x="628650" y="341375"/>
            <a:ext cx="7886700" cy="1325563"/>
          </a:xfrm>
        </p:spPr>
        <p:txBody>
          <a:bodyPr>
            <a:normAutofit/>
          </a:bodyPr>
          <a:lstStyle/>
          <a:p>
            <a:r>
              <a:rPr lang="en-US" sz="5400" b="1" dirty="0"/>
              <a:t>Story Tip #3</a:t>
            </a:r>
          </a:p>
        </p:txBody>
      </p:sp>
      <p:pic>
        <p:nvPicPr>
          <p:cNvPr id="7" name="Picture 6">
            <a:extLst>
              <a:ext uri="{FF2B5EF4-FFF2-40B4-BE49-F238E27FC236}">
                <a16:creationId xmlns:a16="http://schemas.microsoft.com/office/drawing/2014/main" id="{04352D7A-72D0-4423-8395-369EC111DA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987" y="249381"/>
            <a:ext cx="1432711" cy="1475853"/>
          </a:xfrm>
          <a:prstGeom prst="rect">
            <a:avLst/>
          </a:prstGeom>
        </p:spPr>
      </p:pic>
    </p:spTree>
    <p:extLst>
      <p:ext uri="{BB962C8B-B14F-4D97-AF65-F5344CB8AC3E}">
        <p14:creationId xmlns:p14="http://schemas.microsoft.com/office/powerpoint/2010/main" val="374310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7933459" cy="1083664"/>
          </a:xfrm>
        </p:spPr>
        <p:txBody>
          <a:bodyPr>
            <a:normAutofit/>
          </a:bodyPr>
          <a:lstStyle/>
          <a:p>
            <a:r>
              <a:rPr lang="en-US" sz="5400" dirty="0"/>
              <a:t>Why Advocate? </a:t>
            </a:r>
          </a:p>
        </p:txBody>
      </p:sp>
      <p:sp>
        <p:nvSpPr>
          <p:cNvPr id="3" name="Content Placeholder 2"/>
          <p:cNvSpPr>
            <a:spLocks noGrp="1"/>
          </p:cNvSpPr>
          <p:nvPr>
            <p:ph idx="1"/>
          </p:nvPr>
        </p:nvSpPr>
        <p:spPr>
          <a:xfrm>
            <a:off x="628650" y="2539013"/>
            <a:ext cx="7886700" cy="3637949"/>
          </a:xfrm>
        </p:spPr>
        <p:txBody>
          <a:bodyPr>
            <a:normAutofit/>
          </a:bodyPr>
          <a:lstStyle/>
          <a:p>
            <a:pPr marL="0" indent="0" algn="ctr">
              <a:buNone/>
            </a:pPr>
            <a:r>
              <a:rPr lang="en-US" sz="4000" dirty="0"/>
              <a:t>Because everyone with a mental health condition deserves the opportunity for recovery</a:t>
            </a:r>
          </a:p>
        </p:txBody>
      </p:sp>
      <p:pic>
        <p:nvPicPr>
          <p:cNvPr id="4" name="Picture 3">
            <a:extLst>
              <a:ext uri="{FF2B5EF4-FFF2-40B4-BE49-F238E27FC236}">
                <a16:creationId xmlns:a16="http://schemas.microsoft.com/office/drawing/2014/main" id="{6B192460-30BC-4683-8E0D-584F8B8809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987" y="166256"/>
            <a:ext cx="1432711" cy="1475853"/>
          </a:xfrm>
          <a:prstGeom prst="rect">
            <a:avLst/>
          </a:prstGeom>
        </p:spPr>
      </p:pic>
    </p:spTree>
    <p:extLst>
      <p:ext uri="{BB962C8B-B14F-4D97-AF65-F5344CB8AC3E}">
        <p14:creationId xmlns:p14="http://schemas.microsoft.com/office/powerpoint/2010/main" val="3044592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AutoShape 2" descr="Image result for congressional staff">
            <a:extLst>
              <a:ext uri="{FF2B5EF4-FFF2-40B4-BE49-F238E27FC236}">
                <a16:creationId xmlns:a16="http://schemas.microsoft.com/office/drawing/2014/main" id="{D8168BD8-5153-4537-82A9-2E11110E4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5BC3F30-4C95-4BE9-8BD2-71CDD143A9E9}"/>
              </a:ext>
            </a:extLst>
          </p:cNvPr>
          <p:cNvSpPr>
            <a:spLocks noGrp="1"/>
          </p:cNvSpPr>
          <p:nvPr>
            <p:ph idx="1"/>
          </p:nvPr>
        </p:nvSpPr>
        <p:spPr>
          <a:xfrm>
            <a:off x="628650" y="3040083"/>
            <a:ext cx="7886700" cy="3136879"/>
          </a:xfrm>
        </p:spPr>
        <p:txBody>
          <a:bodyPr>
            <a:normAutofit/>
          </a:bodyPr>
          <a:lstStyle/>
          <a:p>
            <a:pPr marL="0" indent="0" algn="ctr">
              <a:spcAft>
                <a:spcPts val="600"/>
              </a:spcAft>
              <a:buNone/>
            </a:pPr>
            <a:r>
              <a:rPr lang="en-US" sz="5400" dirty="0"/>
              <a:t>Follow with an </a:t>
            </a:r>
            <a:r>
              <a:rPr lang="en-US" sz="5400" b="1" u="sng" dirty="0"/>
              <a:t>ask</a:t>
            </a:r>
            <a:r>
              <a:rPr lang="en-US" sz="5400" dirty="0"/>
              <a:t>.</a:t>
            </a:r>
          </a:p>
        </p:txBody>
      </p:sp>
      <p:sp>
        <p:nvSpPr>
          <p:cNvPr id="5" name="Title 4">
            <a:extLst>
              <a:ext uri="{FF2B5EF4-FFF2-40B4-BE49-F238E27FC236}">
                <a16:creationId xmlns:a16="http://schemas.microsoft.com/office/drawing/2014/main" id="{3ABFC075-A220-428C-8382-6978331EFA87}"/>
              </a:ext>
            </a:extLst>
          </p:cNvPr>
          <p:cNvSpPr>
            <a:spLocks noGrp="1"/>
          </p:cNvSpPr>
          <p:nvPr>
            <p:ph type="title"/>
          </p:nvPr>
        </p:nvSpPr>
        <p:spPr>
          <a:xfrm>
            <a:off x="628650" y="341375"/>
            <a:ext cx="7886700" cy="1325563"/>
          </a:xfrm>
        </p:spPr>
        <p:txBody>
          <a:bodyPr>
            <a:normAutofit/>
          </a:bodyPr>
          <a:lstStyle/>
          <a:p>
            <a:r>
              <a:rPr lang="en-US" sz="5400" b="1" dirty="0"/>
              <a:t>Story Tip #4</a:t>
            </a:r>
          </a:p>
        </p:txBody>
      </p:sp>
      <p:pic>
        <p:nvPicPr>
          <p:cNvPr id="7" name="Picture 6">
            <a:extLst>
              <a:ext uri="{FF2B5EF4-FFF2-40B4-BE49-F238E27FC236}">
                <a16:creationId xmlns:a16="http://schemas.microsoft.com/office/drawing/2014/main" id="{04352D7A-72D0-4423-8395-369EC111DA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987" y="249381"/>
            <a:ext cx="1432711" cy="1475853"/>
          </a:xfrm>
          <a:prstGeom prst="rect">
            <a:avLst/>
          </a:prstGeom>
        </p:spPr>
      </p:pic>
    </p:spTree>
    <p:extLst>
      <p:ext uri="{BB962C8B-B14F-4D97-AF65-F5344CB8AC3E}">
        <p14:creationId xmlns:p14="http://schemas.microsoft.com/office/powerpoint/2010/main" val="2290886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820" y="117776"/>
            <a:ext cx="8142488" cy="1176634"/>
          </a:xfrm>
          <a:noFill/>
          <a:ln>
            <a:noFill/>
          </a:ln>
        </p:spPr>
        <p:txBody>
          <a:bodyPr>
            <a:normAutofit/>
          </a:bodyPr>
          <a:lstStyle/>
          <a:p>
            <a:r>
              <a:rPr lang="en-US" sz="5400" dirty="0"/>
              <a:t>Write Your Own Story</a:t>
            </a:r>
          </a:p>
        </p:txBody>
      </p:sp>
      <p:sp>
        <p:nvSpPr>
          <p:cNvPr id="10" name="TextBox 9">
            <a:extLst>
              <a:ext uri="{FF2B5EF4-FFF2-40B4-BE49-F238E27FC236}">
                <a16:creationId xmlns:a16="http://schemas.microsoft.com/office/drawing/2014/main" id="{1A32D68C-22CF-4A94-97AF-4DD4B346ABAA}"/>
              </a:ext>
            </a:extLst>
          </p:cNvPr>
          <p:cNvSpPr txBox="1"/>
          <p:nvPr/>
        </p:nvSpPr>
        <p:spPr>
          <a:xfrm>
            <a:off x="142505" y="2875074"/>
            <a:ext cx="8870638" cy="2462213"/>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Use your “Story Practice Sheet.”</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320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820" y="117775"/>
            <a:ext cx="8142488" cy="1176634"/>
          </a:xfrm>
          <a:noFill/>
          <a:ln>
            <a:noFill/>
          </a:ln>
        </p:spPr>
        <p:txBody>
          <a:bodyPr>
            <a:normAutofit/>
          </a:bodyPr>
          <a:lstStyle/>
          <a:p>
            <a:r>
              <a:rPr lang="en-US" sz="5400" dirty="0"/>
              <a:t>Practice Sharing Your Story</a:t>
            </a:r>
          </a:p>
        </p:txBody>
      </p:sp>
      <p:sp>
        <p:nvSpPr>
          <p:cNvPr id="10" name="TextBox 9">
            <a:extLst>
              <a:ext uri="{FF2B5EF4-FFF2-40B4-BE49-F238E27FC236}">
                <a16:creationId xmlns:a16="http://schemas.microsoft.com/office/drawing/2014/main" id="{1A32D68C-22CF-4A94-97AF-4DD4B346ABAA}"/>
              </a:ext>
            </a:extLst>
          </p:cNvPr>
          <p:cNvSpPr txBox="1"/>
          <p:nvPr/>
        </p:nvSpPr>
        <p:spPr>
          <a:xfrm>
            <a:off x="451261" y="1916486"/>
            <a:ext cx="8561881" cy="3370153"/>
          </a:xfrm>
          <a:prstGeom prst="rect">
            <a:avLst/>
          </a:prstGeom>
          <a:noFill/>
        </p:spPr>
        <p:txBody>
          <a:bodyPr wrap="square" rtlCol="0">
            <a:spAutoFit/>
          </a:bodyPr>
          <a:lstStyle/>
          <a:p>
            <a:pPr marL="571500" marR="0" lvl="0" indent="-571500"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prstClr val="white"/>
                </a:solidFill>
                <a:effectLst/>
                <a:uLnTx/>
                <a:uFillTx/>
                <a:latin typeface="Calibri" panose="020F0502020204030204"/>
                <a:ea typeface="+mn-ea"/>
                <a:cs typeface="+mn-cs"/>
              </a:rPr>
              <a:t>Turn to your neighbor</a:t>
            </a:r>
          </a:p>
          <a:p>
            <a:pPr marL="571500" marR="0" lvl="0" indent="-571500"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lang="en-US" sz="3300" dirty="0">
                <a:solidFill>
                  <a:prstClr val="white"/>
                </a:solidFill>
                <a:latin typeface="Calibri" panose="020F0502020204030204"/>
              </a:rPr>
              <a:t>Take turns telling your stories</a:t>
            </a:r>
            <a:br>
              <a:rPr lang="en-US" sz="3300" dirty="0">
                <a:solidFill>
                  <a:prstClr val="white"/>
                </a:solidFill>
                <a:latin typeface="Calibri" panose="020F0502020204030204"/>
              </a:rPr>
            </a:br>
            <a:r>
              <a:rPr lang="en-US" sz="3300" dirty="0">
                <a:solidFill>
                  <a:prstClr val="white"/>
                </a:solidFill>
                <a:latin typeface="Calibri" panose="020F0502020204030204"/>
              </a:rPr>
              <a:t>(90 seconds or less)</a:t>
            </a:r>
          </a:p>
          <a:p>
            <a:pPr marL="571500" marR="0" lvl="0" indent="-571500"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prstClr val="white"/>
                </a:solidFill>
                <a:effectLst/>
                <a:uLnTx/>
                <a:uFillTx/>
                <a:latin typeface="Calibri" panose="020F0502020204030204"/>
                <a:ea typeface="+mn-ea"/>
                <a:cs typeface="+mn-cs"/>
              </a:rPr>
              <a:t>Give and receive cons</a:t>
            </a:r>
            <a:r>
              <a:rPr lang="en-US" sz="3300" dirty="0" err="1">
                <a:solidFill>
                  <a:prstClr val="white"/>
                </a:solidFill>
                <a:latin typeface="Calibri" panose="020F0502020204030204"/>
              </a:rPr>
              <a:t>tructive</a:t>
            </a:r>
            <a:r>
              <a:rPr lang="en-US" sz="3300" dirty="0">
                <a:solidFill>
                  <a:prstClr val="white"/>
                </a:solidFill>
                <a:latin typeface="Calibri" panose="020F0502020204030204"/>
              </a:rPr>
              <a:t> feedback: </a:t>
            </a:r>
            <a:r>
              <a:rPr lang="en-US" sz="3300" i="1" dirty="0">
                <a:solidFill>
                  <a:prstClr val="white"/>
                </a:solidFill>
                <a:latin typeface="Calibri" panose="020F0502020204030204"/>
              </a:rPr>
              <a:t>What’s one thing that would make the story even better?</a:t>
            </a:r>
            <a:endParaRPr kumimoji="0" lang="en-US" sz="33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865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820" y="34649"/>
            <a:ext cx="8142488" cy="1176634"/>
          </a:xfrm>
          <a:noFill/>
          <a:ln>
            <a:noFill/>
          </a:ln>
        </p:spPr>
        <p:txBody>
          <a:bodyPr>
            <a:normAutofit/>
          </a:bodyPr>
          <a:lstStyle/>
          <a:p>
            <a:r>
              <a:rPr lang="en-US" sz="5400" dirty="0"/>
              <a:t>Assign Meeting Roles</a:t>
            </a:r>
          </a:p>
        </p:txBody>
      </p:sp>
      <p:sp>
        <p:nvSpPr>
          <p:cNvPr id="10" name="TextBox 9">
            <a:extLst>
              <a:ext uri="{FF2B5EF4-FFF2-40B4-BE49-F238E27FC236}">
                <a16:creationId xmlns:a16="http://schemas.microsoft.com/office/drawing/2014/main" id="{1A32D68C-22CF-4A94-97AF-4DD4B346ABAA}"/>
              </a:ext>
            </a:extLst>
          </p:cNvPr>
          <p:cNvSpPr txBox="1"/>
          <p:nvPr/>
        </p:nvSpPr>
        <p:spPr>
          <a:xfrm>
            <a:off x="4431064" y="2460228"/>
            <a:ext cx="4310513" cy="2246769"/>
          </a:xfrm>
          <a:prstGeom prst="rect">
            <a:avLst/>
          </a:prstGeom>
          <a:noFill/>
        </p:spPr>
        <p:txBody>
          <a:bodyPr wrap="square" rtlCol="0">
            <a:spAutoFit/>
          </a:bodyPr>
          <a:lstStyle/>
          <a:p>
            <a:pPr marL="571500" marR="0" lvl="0" indent="-57150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4000" dirty="0">
                <a:solidFill>
                  <a:prstClr val="white"/>
                </a:solidFill>
                <a:latin typeface="Calibri" panose="020F0502020204030204"/>
              </a:rPr>
              <a:t>Meeting lead</a:t>
            </a:r>
          </a:p>
          <a:p>
            <a:pPr marL="571500" marR="0" lvl="0" indent="-57150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000" i="0" u="none" strike="noStrike" kern="1200" cap="none" spc="0" normalizeH="0" baseline="0" noProof="0" dirty="0" err="1">
                <a:ln>
                  <a:noFill/>
                </a:ln>
                <a:solidFill>
                  <a:prstClr val="white"/>
                </a:solidFill>
                <a:effectLst/>
                <a:uLnTx/>
                <a:uFillTx/>
                <a:latin typeface="Calibri" panose="020F0502020204030204"/>
                <a:ea typeface="+mn-ea"/>
                <a:cs typeface="+mn-cs"/>
              </a:rPr>
              <a:t>Storytelle</a:t>
            </a:r>
            <a:r>
              <a:rPr lang="en-US" sz="4000" dirty="0">
                <a:solidFill>
                  <a:prstClr val="white"/>
                </a:solidFill>
                <a:latin typeface="Calibri" panose="020F0502020204030204"/>
              </a:rPr>
              <a:t>r</a:t>
            </a:r>
          </a:p>
          <a:p>
            <a:pPr marL="571500" marR="0" lvl="0" indent="-57150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000" i="0" u="none" strike="noStrike" kern="1200" cap="none" spc="0" normalizeH="0" baseline="0" noProof="0" dirty="0">
                <a:ln>
                  <a:noFill/>
                </a:ln>
                <a:solidFill>
                  <a:prstClr val="white"/>
                </a:solidFill>
                <a:effectLst/>
                <a:uLnTx/>
                <a:uFillTx/>
                <a:latin typeface="Calibri" panose="020F0502020204030204"/>
                <a:ea typeface="+mn-ea"/>
                <a:cs typeface="+mn-cs"/>
              </a:rPr>
              <a:t>Mess</a:t>
            </a:r>
            <a:r>
              <a:rPr lang="en-US" sz="4000" dirty="0" err="1">
                <a:solidFill>
                  <a:prstClr val="white"/>
                </a:solidFill>
                <a:latin typeface="Calibri" panose="020F0502020204030204"/>
              </a:rPr>
              <a:t>enger</a:t>
            </a:r>
            <a:endParaRPr kumimoji="0" lang="en-US" sz="400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146" name="Picture 2" descr="meeting icon">
            <a:extLst>
              <a:ext uri="{FF2B5EF4-FFF2-40B4-BE49-F238E27FC236}">
                <a16:creationId xmlns:a16="http://schemas.microsoft.com/office/drawing/2014/main" id="{EAA81AEB-CBEA-4159-AC13-E622D750C3B8}"/>
              </a:ext>
            </a:extLst>
          </p:cNvPr>
          <p:cNvPicPr>
            <a:picLocks noChangeAspect="1" noChangeArrowheads="1"/>
          </p:cNvPicPr>
          <p:nvPr/>
        </p:nvPicPr>
        <p:blipFill>
          <a:blip r:embed="rId4" cstate="screen">
            <a:lum bright="70000" contrast="-70000"/>
            <a:extLst>
              <a:ext uri="{28A0092B-C50C-407E-A947-70E740481C1C}">
                <a14:useLocalDpi xmlns:a14="http://schemas.microsoft.com/office/drawing/2010/main"/>
              </a:ext>
            </a:extLst>
          </a:blip>
          <a:srcRect/>
          <a:stretch>
            <a:fillRect/>
          </a:stretch>
        </p:blipFill>
        <p:spPr bwMode="auto">
          <a:xfrm>
            <a:off x="1242540" y="2137557"/>
            <a:ext cx="2688193" cy="268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47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005" y="2101932"/>
            <a:ext cx="8740982" cy="1698172"/>
          </a:xfrm>
        </p:spPr>
        <p:txBody>
          <a:bodyPr>
            <a:normAutofit/>
          </a:bodyPr>
          <a:lstStyle/>
          <a:p>
            <a:pPr algn="ctr">
              <a:lnSpc>
                <a:spcPct val="100000"/>
              </a:lnSpc>
              <a:spcAft>
                <a:spcPts val="1200"/>
              </a:spcAft>
            </a:pPr>
            <a:r>
              <a:rPr lang="en-US" sz="6000" b="1" dirty="0"/>
              <a:t>Follow-up and Next Steps</a:t>
            </a:r>
          </a:p>
        </p:txBody>
      </p:sp>
      <p:pic>
        <p:nvPicPr>
          <p:cNvPr id="3" name="Picture 2">
            <a:extLst>
              <a:ext uri="{FF2B5EF4-FFF2-40B4-BE49-F238E27FC236}">
                <a16:creationId xmlns:a16="http://schemas.microsoft.com/office/drawing/2014/main" id="{469B727B-0B44-4B8C-8C74-0972AA5B9B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7380" y="4236299"/>
            <a:ext cx="2035275" cy="2096561"/>
          </a:xfrm>
          <a:prstGeom prst="rect">
            <a:avLst/>
          </a:prstGeom>
        </p:spPr>
      </p:pic>
    </p:spTree>
    <p:extLst>
      <p:ext uri="{BB962C8B-B14F-4D97-AF65-F5344CB8AC3E}">
        <p14:creationId xmlns:p14="http://schemas.microsoft.com/office/powerpoint/2010/main" val="1039377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820" y="248404"/>
            <a:ext cx="8142488" cy="1176634"/>
          </a:xfrm>
          <a:noFill/>
          <a:ln>
            <a:noFill/>
          </a:ln>
        </p:spPr>
        <p:txBody>
          <a:bodyPr>
            <a:normAutofit/>
          </a:bodyPr>
          <a:lstStyle/>
          <a:p>
            <a:r>
              <a:rPr lang="en-US" sz="5400" dirty="0"/>
              <a:t>Close on a Positive Note</a:t>
            </a:r>
          </a:p>
        </p:txBody>
      </p:sp>
      <p:sp>
        <p:nvSpPr>
          <p:cNvPr id="10" name="TextBox 9">
            <a:extLst>
              <a:ext uri="{FF2B5EF4-FFF2-40B4-BE49-F238E27FC236}">
                <a16:creationId xmlns:a16="http://schemas.microsoft.com/office/drawing/2014/main" id="{1A32D68C-22CF-4A94-97AF-4DD4B346ABAA}"/>
              </a:ext>
            </a:extLst>
          </p:cNvPr>
          <p:cNvSpPr txBox="1"/>
          <p:nvPr/>
        </p:nvSpPr>
        <p:spPr>
          <a:xfrm>
            <a:off x="451261" y="1702729"/>
            <a:ext cx="8561881" cy="3762568"/>
          </a:xfrm>
          <a:prstGeom prst="rect">
            <a:avLst/>
          </a:prstGeom>
          <a:noFill/>
        </p:spPr>
        <p:txBody>
          <a:bodyPr wrap="square" rtlCol="0">
            <a:spAutoFit/>
          </a:bodyPr>
          <a:lstStyle/>
          <a:p>
            <a:pPr marL="571500" indent="-571500">
              <a:spcAft>
                <a:spcPts val="900"/>
              </a:spcAft>
              <a:buFont typeface="Arial" panose="020B0604020202020204" pitchFamily="34" charset="0"/>
              <a:buChar char="•"/>
              <a:defRPr/>
            </a:pPr>
            <a:r>
              <a:rPr lang="en-US" sz="3600" b="0" dirty="0">
                <a:solidFill>
                  <a:prstClr val="white"/>
                </a:solidFill>
                <a:latin typeface="Calibri" panose="020F0502020204030204"/>
              </a:rPr>
              <a:t>Express thanks</a:t>
            </a:r>
          </a:p>
          <a:p>
            <a:pPr marL="571500" indent="-571500">
              <a:spcAft>
                <a:spcPts val="900"/>
              </a:spcAft>
              <a:buFont typeface="Arial" panose="020B0604020202020204" pitchFamily="34" charset="0"/>
              <a:buChar char="•"/>
              <a:defRPr/>
            </a:pPr>
            <a:r>
              <a:rPr lang="en-US" sz="3600" b="0" dirty="0">
                <a:solidFill>
                  <a:prstClr val="white"/>
                </a:solidFill>
                <a:latin typeface="Calibri" panose="020F0502020204030204"/>
              </a:rPr>
              <a:t>Review leave behind materials</a:t>
            </a:r>
          </a:p>
          <a:p>
            <a:pPr marL="571500" indent="-571500">
              <a:spcAft>
                <a:spcPts val="900"/>
              </a:spcAft>
              <a:buFont typeface="Arial" panose="020B0604020202020204" pitchFamily="34" charset="0"/>
              <a:buChar char="•"/>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Offer to be a resource on </a:t>
            </a:r>
            <a:b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mental health issues</a:t>
            </a:r>
          </a:p>
          <a:p>
            <a:pPr marL="571500" indent="-571500">
              <a:spcAft>
                <a:spcPts val="900"/>
              </a:spcAft>
              <a:buFont typeface="Arial" panose="020B0604020202020204" pitchFamily="34" charset="0"/>
              <a:buChar char="•"/>
              <a:defRPr/>
            </a:pPr>
            <a:r>
              <a:rPr lang="en-US" sz="3600" dirty="0">
                <a:solidFill>
                  <a:prstClr val="white"/>
                </a:solidFill>
                <a:latin typeface="Calibri" panose="020F0502020204030204"/>
              </a:rPr>
              <a:t>Make a request or invitation </a:t>
            </a:r>
            <a:br>
              <a:rPr lang="en-US" sz="3600" dirty="0">
                <a:solidFill>
                  <a:prstClr val="white"/>
                </a:solidFill>
                <a:latin typeface="Calibri" panose="020F0502020204030204"/>
              </a:rPr>
            </a:br>
            <a:r>
              <a:rPr lang="en-US" sz="3600" dirty="0">
                <a:solidFill>
                  <a:prstClr val="white"/>
                </a:solidFill>
                <a:latin typeface="Calibri" panose="020F0502020204030204"/>
              </a:rPr>
              <a:t>(e.g., </a:t>
            </a:r>
            <a:r>
              <a:rPr lang="en-US" sz="3600" dirty="0" err="1">
                <a:solidFill>
                  <a:prstClr val="white"/>
                </a:solidFill>
                <a:latin typeface="Calibri" panose="020F0502020204030204"/>
              </a:rPr>
              <a:t>NAMIWalks</a:t>
            </a:r>
            <a:r>
              <a:rPr lang="en-US" sz="3600" dirty="0">
                <a:solidFill>
                  <a:prstClr val="white"/>
                </a:solidFill>
                <a:latin typeface="Calibri" panose="020F0502020204030204"/>
              </a:rPr>
              <a:t> event)</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903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820" y="248404"/>
            <a:ext cx="8142488" cy="1176634"/>
          </a:xfrm>
          <a:noFill/>
          <a:ln>
            <a:noFill/>
          </a:ln>
        </p:spPr>
        <p:txBody>
          <a:bodyPr>
            <a:normAutofit/>
          </a:bodyPr>
          <a:lstStyle/>
          <a:p>
            <a:r>
              <a:rPr lang="en-US" sz="5400" dirty="0"/>
              <a:t>After Your Meeting</a:t>
            </a:r>
          </a:p>
        </p:txBody>
      </p:sp>
      <p:sp>
        <p:nvSpPr>
          <p:cNvPr id="10" name="TextBox 9">
            <a:extLst>
              <a:ext uri="{FF2B5EF4-FFF2-40B4-BE49-F238E27FC236}">
                <a16:creationId xmlns:a16="http://schemas.microsoft.com/office/drawing/2014/main" id="{1A32D68C-22CF-4A94-97AF-4DD4B346ABAA}"/>
              </a:ext>
            </a:extLst>
          </p:cNvPr>
          <p:cNvSpPr txBox="1"/>
          <p:nvPr/>
        </p:nvSpPr>
        <p:spPr>
          <a:xfrm>
            <a:off x="451261" y="1702729"/>
            <a:ext cx="8561881" cy="3993401"/>
          </a:xfrm>
          <a:prstGeom prst="rect">
            <a:avLst/>
          </a:prstGeom>
          <a:noFill/>
        </p:spPr>
        <p:txBody>
          <a:bodyPr wrap="square" rtlCol="0">
            <a:spAutoFit/>
          </a:bodyPr>
          <a:lstStyle/>
          <a:p>
            <a:pPr marL="571500" indent="-571500">
              <a:spcAft>
                <a:spcPts val="900"/>
              </a:spcAft>
              <a:buFont typeface="Arial" panose="020B0604020202020204" pitchFamily="34" charset="0"/>
              <a:buChar char="•"/>
              <a:defRPr/>
            </a:pPr>
            <a:r>
              <a:rPr lang="en-US" sz="3600" b="0" dirty="0">
                <a:solidFill>
                  <a:prstClr val="white"/>
                </a:solidFill>
                <a:latin typeface="Calibri" panose="020F0502020204030204"/>
              </a:rPr>
              <a:t>Send a thank you email</a:t>
            </a:r>
          </a:p>
          <a:p>
            <a:pPr marL="571500" indent="-571500">
              <a:spcAft>
                <a:spcPts val="900"/>
              </a:spcAft>
              <a:buFont typeface="Arial" panose="020B0604020202020204" pitchFamily="34" charset="0"/>
              <a:buChar char="•"/>
              <a:defRPr/>
            </a:pPr>
            <a:r>
              <a:rPr kumimoji="0" lang="en-US" sz="3600" i="0" u="none" strike="noStrike" kern="1200" cap="none" spc="0" normalizeH="0" baseline="0" noProof="0" dirty="0">
                <a:ln>
                  <a:noFill/>
                </a:ln>
                <a:solidFill>
                  <a:prstClr val="white"/>
                </a:solidFill>
                <a:effectLst/>
                <a:uLnTx/>
                <a:uFillTx/>
                <a:latin typeface="Calibri" panose="020F0502020204030204"/>
                <a:ea typeface="+mn-ea"/>
                <a:cs typeface="+mn-cs"/>
              </a:rPr>
              <a:t>Share photos and thanks on social media</a:t>
            </a:r>
          </a:p>
          <a:p>
            <a:pPr marL="571500" indent="-571500">
              <a:spcAft>
                <a:spcPts val="900"/>
              </a:spcAft>
              <a:buFont typeface="Arial" panose="020B0604020202020204" pitchFamily="34" charset="0"/>
              <a:buChar char="•"/>
              <a:defRPr/>
            </a:pPr>
            <a:endParaRPr lang="en-US" sz="3600" b="0" dirty="0">
              <a:solidFill>
                <a:prstClr val="white"/>
              </a:solidFill>
              <a:latin typeface="Calibri" panose="020F0502020204030204"/>
            </a:endParaRPr>
          </a:p>
          <a:p>
            <a:pPr>
              <a:spcAft>
                <a:spcPts val="900"/>
              </a:spcAft>
              <a:defRPr/>
            </a:pPr>
            <a:endParaRPr lang="en-US" sz="3600" b="0" dirty="0">
              <a:solidFill>
                <a:prstClr val="white"/>
              </a:solidFill>
              <a:latin typeface="Calibri" panose="020F0502020204030204"/>
            </a:endParaRPr>
          </a:p>
          <a:p>
            <a:pPr marL="571500" indent="-571500">
              <a:spcAft>
                <a:spcPts val="900"/>
              </a:spcAft>
              <a:buFont typeface="Arial" panose="020B0604020202020204" pitchFamily="34" charset="0"/>
              <a:buChar char="•"/>
              <a:defRPr/>
            </a:pPr>
            <a:r>
              <a:rPr kumimoji="0" lang="en-US" sz="3600" i="0" u="none" strike="noStrike" kern="1200" cap="none" spc="0" normalizeH="0" baseline="0" noProof="0" dirty="0">
                <a:ln>
                  <a:noFill/>
                </a:ln>
                <a:solidFill>
                  <a:prstClr val="white"/>
                </a:solidFill>
                <a:effectLst/>
                <a:uLnTx/>
                <a:uFillTx/>
                <a:latin typeface="Calibri" panose="020F0502020204030204"/>
                <a:ea typeface="+mn-ea"/>
                <a:cs typeface="+mn-cs"/>
              </a:rPr>
              <a:t>Fill out a feedback home</a:t>
            </a:r>
          </a:p>
          <a:p>
            <a:pPr marL="571500" indent="-571500">
              <a:spcAft>
                <a:spcPts val="900"/>
              </a:spcAft>
              <a:buFont typeface="Arial" panose="020B0604020202020204" pitchFamily="34" charset="0"/>
              <a:buChar char="•"/>
              <a:defRPr/>
            </a:pPr>
            <a:r>
              <a:rPr lang="en-US" sz="3600" b="0" dirty="0">
                <a:solidFill>
                  <a:prstClr val="white"/>
                </a:solidFill>
                <a:latin typeface="Calibri" panose="020F0502020204030204"/>
              </a:rPr>
              <a:t>Keep the conversation going at home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4057193-1201-4D8C-83D4-F0C31D57464C}"/>
              </a:ext>
            </a:extLst>
          </p:cNvPr>
          <p:cNvSpPr/>
          <p:nvPr/>
        </p:nvSpPr>
        <p:spPr>
          <a:xfrm>
            <a:off x="1472540" y="3314964"/>
            <a:ext cx="6472052" cy="890649"/>
          </a:xfrm>
          <a:prstGeom prst="rect">
            <a:avLst/>
          </a:prstGeom>
          <a:solidFill>
            <a:srgbClr val="3FAE2A"/>
          </a:solidFill>
          <a:ln>
            <a:solidFill>
              <a:srgbClr val="3FA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78A58F1-1953-4218-B4CA-B74971F6E4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3988" y="3314964"/>
            <a:ext cx="6436426" cy="768930"/>
          </a:xfrm>
          <a:prstGeom prst="rect">
            <a:avLst/>
          </a:prstGeom>
        </p:spPr>
      </p:pic>
    </p:spTree>
    <p:extLst>
      <p:ext uri="{BB962C8B-B14F-4D97-AF65-F5344CB8AC3E}">
        <p14:creationId xmlns:p14="http://schemas.microsoft.com/office/powerpoint/2010/main" val="1867726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820" y="248404"/>
            <a:ext cx="8142488" cy="1176634"/>
          </a:xfrm>
          <a:noFill/>
          <a:ln>
            <a:noFill/>
          </a:ln>
        </p:spPr>
        <p:txBody>
          <a:bodyPr>
            <a:normAutofit/>
          </a:bodyPr>
          <a:lstStyle/>
          <a:p>
            <a:r>
              <a:rPr lang="en-US" sz="5400" dirty="0"/>
              <a:t>After Your Meeting</a:t>
            </a:r>
          </a:p>
        </p:txBody>
      </p:sp>
      <p:sp>
        <p:nvSpPr>
          <p:cNvPr id="3" name="Rectangle 2">
            <a:extLst>
              <a:ext uri="{FF2B5EF4-FFF2-40B4-BE49-F238E27FC236}">
                <a16:creationId xmlns:a16="http://schemas.microsoft.com/office/drawing/2014/main" id="{37BB1521-28CD-42AA-BE99-4BE2C3E55156}"/>
              </a:ext>
            </a:extLst>
          </p:cNvPr>
          <p:cNvSpPr/>
          <p:nvPr/>
        </p:nvSpPr>
        <p:spPr>
          <a:xfrm>
            <a:off x="1472540" y="3479470"/>
            <a:ext cx="6472052" cy="890649"/>
          </a:xfrm>
          <a:prstGeom prst="rect">
            <a:avLst/>
          </a:prstGeom>
          <a:solidFill>
            <a:srgbClr val="3FAE2A"/>
          </a:solidFill>
          <a:ln>
            <a:solidFill>
              <a:srgbClr val="3FA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A32D68C-22CF-4A94-97AF-4DD4B346ABAA}"/>
              </a:ext>
            </a:extLst>
          </p:cNvPr>
          <p:cNvSpPr txBox="1"/>
          <p:nvPr/>
        </p:nvSpPr>
        <p:spPr>
          <a:xfrm>
            <a:off x="451261" y="2415249"/>
            <a:ext cx="8561881" cy="1862048"/>
          </a:xfrm>
          <a:prstGeom prst="rect">
            <a:avLst/>
          </a:prstGeom>
          <a:noFill/>
        </p:spPr>
        <p:txBody>
          <a:bodyPr wrap="square" rtlCol="0">
            <a:spAutoFit/>
          </a:bodyPr>
          <a:lstStyle/>
          <a:p>
            <a:pPr>
              <a:spcAft>
                <a:spcPts val="900"/>
              </a:spcAft>
              <a:defRPr/>
            </a:pPr>
            <a:r>
              <a:rPr lang="en-US" sz="4000" b="0" dirty="0">
                <a:solidFill>
                  <a:prstClr val="white"/>
                </a:solidFill>
                <a:latin typeface="Calibri" panose="020F0502020204030204"/>
              </a:rPr>
              <a:t>Sign up for advocacy alerts at:</a:t>
            </a:r>
          </a:p>
          <a:p>
            <a:pPr marL="571500" indent="-571500">
              <a:spcAft>
                <a:spcPts val="900"/>
              </a:spcAft>
              <a:buFont typeface="Arial" panose="020B0604020202020204" pitchFamily="34" charset="0"/>
              <a:buChar char="•"/>
              <a:defRPr/>
            </a:pPr>
            <a:endParaRPr kumimoji="0" lang="en-US" sz="1600" i="0" u="none" strike="noStrike" kern="1200" cap="none" spc="0" normalizeH="0" baseline="0" noProof="0" dirty="0">
              <a:ln>
                <a:noFill/>
              </a:ln>
              <a:solidFill>
                <a:prstClr val="white"/>
              </a:solidFill>
              <a:effectLst/>
              <a:uLnTx/>
              <a:uFillTx/>
              <a:latin typeface="Calibri" panose="020F0502020204030204"/>
              <a:ea typeface="+mn-ea"/>
              <a:cs typeface="+mn-cs"/>
            </a:endParaRPr>
          </a:p>
          <a:p>
            <a:pPr algn="ctr">
              <a:spcAft>
                <a:spcPts val="900"/>
              </a:spcAft>
              <a:defRPr/>
            </a:pPr>
            <a:r>
              <a:rPr lang="en-US" sz="4400" dirty="0">
                <a:solidFill>
                  <a:prstClr val="white"/>
                </a:solidFill>
                <a:latin typeface="Franklin Gothic Demi" panose="020B0703020102020204" pitchFamily="34" charset="0"/>
              </a:rPr>
              <a:t>www.n</a:t>
            </a:r>
            <a:r>
              <a:rPr lang="en-US" sz="4400" b="0" dirty="0">
                <a:solidFill>
                  <a:prstClr val="white"/>
                </a:solidFill>
                <a:latin typeface="Franklin Gothic Demi" panose="020B0703020102020204" pitchFamily="34" charset="0"/>
              </a:rPr>
              <a:t>ami.org/advocacy</a:t>
            </a:r>
            <a:endPar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ndParaRPr>
          </a:p>
        </p:txBody>
      </p:sp>
    </p:spTree>
    <p:extLst>
      <p:ext uri="{BB962C8B-B14F-4D97-AF65-F5344CB8AC3E}">
        <p14:creationId xmlns:p14="http://schemas.microsoft.com/office/powerpoint/2010/main" val="2665068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9885"/>
            <a:ext cx="7772400" cy="2144620"/>
          </a:xfrm>
        </p:spPr>
        <p:txBody>
          <a:bodyPr/>
          <a:lstStyle/>
          <a:p>
            <a:r>
              <a:rPr lang="en-US" b="1" dirty="0"/>
              <a:t>Questions?</a:t>
            </a:r>
          </a:p>
        </p:txBody>
      </p:sp>
    </p:spTree>
    <p:extLst>
      <p:ext uri="{BB962C8B-B14F-4D97-AF65-F5344CB8AC3E}">
        <p14:creationId xmlns:p14="http://schemas.microsoft.com/office/powerpoint/2010/main" val="53081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90113"/>
            <a:ext cx="7886700" cy="5386849"/>
          </a:xfrm>
        </p:spPr>
        <p:txBody>
          <a:bodyPr>
            <a:normAutofit/>
          </a:bodyPr>
          <a:lstStyle/>
          <a:p>
            <a:pPr marL="0" indent="0" algn="ctr">
              <a:buNone/>
            </a:pPr>
            <a:r>
              <a:rPr lang="en-US" sz="4600" b="1" dirty="0"/>
              <a:t>Yet, many who could be helped don’t get the care they need.</a:t>
            </a:r>
          </a:p>
          <a:p>
            <a:pPr marL="0" indent="0" algn="ctr">
              <a:buNone/>
            </a:pPr>
            <a:endParaRPr lang="en-US" sz="4000" dirty="0"/>
          </a:p>
          <a:p>
            <a:pPr marL="0" indent="0" algn="ctr">
              <a:buNone/>
            </a:pPr>
            <a:r>
              <a:rPr lang="en-US" sz="3600" dirty="0"/>
              <a:t>Without </a:t>
            </a:r>
            <a:r>
              <a:rPr lang="en-US" sz="3600" b="1" dirty="0"/>
              <a:t>quality, affordable </a:t>
            </a:r>
            <a:r>
              <a:rPr lang="en-US" sz="3600" dirty="0"/>
              <a:t>mental health care, America pays a high price in:</a:t>
            </a:r>
            <a:br>
              <a:rPr lang="en-US" sz="3600" dirty="0"/>
            </a:br>
            <a:endParaRPr lang="en-US" sz="2400" dirty="0"/>
          </a:p>
          <a:p>
            <a:pPr lvl="2">
              <a:lnSpc>
                <a:spcPct val="100000"/>
              </a:lnSpc>
              <a:spcAft>
                <a:spcPts val="600"/>
              </a:spcAft>
            </a:pPr>
            <a:r>
              <a:rPr lang="en-US" sz="3200" dirty="0"/>
              <a:t>School failure</a:t>
            </a:r>
          </a:p>
          <a:p>
            <a:pPr lvl="2">
              <a:lnSpc>
                <a:spcPct val="100000"/>
              </a:lnSpc>
              <a:spcAft>
                <a:spcPts val="600"/>
              </a:spcAft>
            </a:pPr>
            <a:r>
              <a:rPr lang="en-US" sz="3200" dirty="0"/>
              <a:t>Unemployment</a:t>
            </a:r>
          </a:p>
          <a:p>
            <a:pPr lvl="2">
              <a:lnSpc>
                <a:spcPct val="100000"/>
              </a:lnSpc>
              <a:spcAft>
                <a:spcPts val="600"/>
              </a:spcAft>
            </a:pPr>
            <a:r>
              <a:rPr lang="en-US" sz="3200" dirty="0"/>
              <a:t>Homelessness</a:t>
            </a:r>
          </a:p>
          <a:p>
            <a:pPr marL="0" indent="0" algn="ctr">
              <a:buNone/>
            </a:pPr>
            <a:endParaRPr lang="en-US" sz="4000" dirty="0"/>
          </a:p>
        </p:txBody>
      </p:sp>
      <p:sp>
        <p:nvSpPr>
          <p:cNvPr id="4" name="Content Placeholder 2">
            <a:extLst>
              <a:ext uri="{FF2B5EF4-FFF2-40B4-BE49-F238E27FC236}">
                <a16:creationId xmlns:a16="http://schemas.microsoft.com/office/drawing/2014/main" id="{DD2F08C4-FC9C-4167-90AE-2E2B65DCF6E8}"/>
              </a:ext>
            </a:extLst>
          </p:cNvPr>
          <p:cNvSpPr txBox="1">
            <a:spLocks/>
          </p:cNvSpPr>
          <p:nvPr/>
        </p:nvSpPr>
        <p:spPr>
          <a:xfrm>
            <a:off x="3987388" y="4219697"/>
            <a:ext cx="7886700" cy="1816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spcAft>
                <a:spcPts val="600"/>
              </a:spcAft>
            </a:pPr>
            <a:r>
              <a:rPr lang="en-US" sz="3200" dirty="0"/>
              <a:t>Criminalization</a:t>
            </a:r>
          </a:p>
          <a:p>
            <a:pPr lvl="2">
              <a:lnSpc>
                <a:spcPct val="100000"/>
              </a:lnSpc>
              <a:spcAft>
                <a:spcPts val="600"/>
              </a:spcAft>
            </a:pPr>
            <a:r>
              <a:rPr lang="en-US" sz="3200" dirty="0"/>
              <a:t>Suicide</a:t>
            </a:r>
          </a:p>
          <a:p>
            <a:pPr marL="0" indent="0" algn="ctr">
              <a:lnSpc>
                <a:spcPct val="100000"/>
              </a:lnSpc>
              <a:spcAft>
                <a:spcPts val="600"/>
              </a:spcAft>
              <a:buFont typeface="Arial" panose="020B0604020202020204" pitchFamily="34" charset="0"/>
              <a:buNone/>
            </a:pPr>
            <a:endParaRPr lang="en-US" sz="4000" dirty="0"/>
          </a:p>
        </p:txBody>
      </p:sp>
    </p:spTree>
    <p:extLst>
      <p:ext uri="{BB962C8B-B14F-4D97-AF65-F5344CB8AC3E}">
        <p14:creationId xmlns:p14="http://schemas.microsoft.com/office/powerpoint/2010/main" val="181250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9008" y="1579418"/>
            <a:ext cx="6586342" cy="4811300"/>
          </a:xfrm>
        </p:spPr>
        <p:txBody>
          <a:bodyPr>
            <a:normAutofit fontScale="77500" lnSpcReduction="20000"/>
          </a:bodyPr>
          <a:lstStyle/>
          <a:p>
            <a:pPr marL="0" indent="0">
              <a:lnSpc>
                <a:spcPct val="110000"/>
              </a:lnSpc>
              <a:spcAft>
                <a:spcPts val="600"/>
              </a:spcAft>
              <a:buNone/>
            </a:pPr>
            <a:r>
              <a:rPr lang="en-US" sz="3800" b="1" dirty="0"/>
              <a:t>Politics is </a:t>
            </a:r>
            <a:r>
              <a:rPr lang="en-US" sz="3800" b="1" u="sng" dirty="0"/>
              <a:t>personal</a:t>
            </a:r>
            <a:endParaRPr lang="en-US" sz="3800" dirty="0"/>
          </a:p>
          <a:p>
            <a:pPr lvl="1">
              <a:lnSpc>
                <a:spcPct val="110000"/>
              </a:lnSpc>
              <a:spcAft>
                <a:spcPts val="600"/>
              </a:spcAft>
            </a:pPr>
            <a:r>
              <a:rPr lang="en-US" sz="3300" dirty="0"/>
              <a:t>Legislators serve their constituents</a:t>
            </a:r>
          </a:p>
          <a:p>
            <a:pPr lvl="1">
              <a:lnSpc>
                <a:spcPct val="110000"/>
              </a:lnSpc>
              <a:spcAft>
                <a:spcPts val="600"/>
              </a:spcAft>
            </a:pPr>
            <a:r>
              <a:rPr lang="en-US" sz="3300" dirty="0"/>
              <a:t>Legislators respond best to people they know</a:t>
            </a:r>
            <a:br>
              <a:rPr lang="en-US" sz="2800" dirty="0"/>
            </a:br>
            <a:endParaRPr lang="en-US" sz="2100" dirty="0"/>
          </a:p>
          <a:p>
            <a:pPr marL="0" indent="0">
              <a:lnSpc>
                <a:spcPct val="110000"/>
              </a:lnSpc>
              <a:spcAft>
                <a:spcPts val="600"/>
              </a:spcAft>
              <a:buNone/>
            </a:pPr>
            <a:r>
              <a:rPr lang="en-US" sz="3800" b="1" dirty="0"/>
              <a:t>Legislators vote on laws and budget that determine who can get…</a:t>
            </a:r>
          </a:p>
          <a:p>
            <a:pPr lvl="1">
              <a:lnSpc>
                <a:spcPct val="110000"/>
              </a:lnSpc>
              <a:spcAft>
                <a:spcPts val="600"/>
              </a:spcAft>
            </a:pPr>
            <a:r>
              <a:rPr lang="en-US" sz="3400" dirty="0"/>
              <a:t>What care</a:t>
            </a:r>
          </a:p>
          <a:p>
            <a:pPr lvl="1">
              <a:lnSpc>
                <a:spcPct val="110000"/>
              </a:lnSpc>
              <a:spcAft>
                <a:spcPts val="600"/>
              </a:spcAft>
            </a:pPr>
            <a:r>
              <a:rPr lang="en-US" sz="3400" dirty="0"/>
              <a:t>For how long</a:t>
            </a:r>
          </a:p>
          <a:p>
            <a:pPr lvl="1">
              <a:lnSpc>
                <a:spcPct val="110000"/>
              </a:lnSpc>
              <a:spcAft>
                <a:spcPts val="600"/>
              </a:spcAft>
            </a:pPr>
            <a:r>
              <a:rPr lang="en-US" sz="3400" dirty="0"/>
              <a:t>At what cost</a:t>
            </a:r>
          </a:p>
        </p:txBody>
      </p:sp>
      <p:pic>
        <p:nvPicPr>
          <p:cNvPr id="4" name="Picture 43"/>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28649" y="2099867"/>
            <a:ext cx="1065205" cy="106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www.shareicon.net/data/512x512/2015/11/24/677246_man_512x512.png"/>
          <p:cNvPicPr>
            <a:picLocks noChangeAspect="1" noChangeArrowheads="1"/>
          </p:cNvPicPr>
          <p:nvPr/>
        </p:nvPicPr>
        <p:blipFill>
          <a:blip r:embed="rId6"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628649" y="4298868"/>
            <a:ext cx="1167536" cy="116753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936F9D5-79A2-422B-A53A-EFA41EAB52E0}"/>
              </a:ext>
            </a:extLst>
          </p:cNvPr>
          <p:cNvSpPr>
            <a:spLocks noGrp="1"/>
          </p:cNvSpPr>
          <p:nvPr>
            <p:ph type="title"/>
          </p:nvPr>
        </p:nvSpPr>
        <p:spPr>
          <a:xfrm>
            <a:off x="628649" y="365126"/>
            <a:ext cx="7933459" cy="1083664"/>
          </a:xfrm>
        </p:spPr>
        <p:txBody>
          <a:bodyPr>
            <a:normAutofit/>
          </a:bodyPr>
          <a:lstStyle/>
          <a:p>
            <a:r>
              <a:rPr lang="en-US" sz="5400" dirty="0"/>
              <a:t>Why Advocate? </a:t>
            </a:r>
          </a:p>
        </p:txBody>
      </p:sp>
    </p:spTree>
    <p:extLst>
      <p:ext uri="{BB962C8B-B14F-4D97-AF65-F5344CB8AC3E}">
        <p14:creationId xmlns:p14="http://schemas.microsoft.com/office/powerpoint/2010/main" val="187021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506" y="1825625"/>
            <a:ext cx="8684118" cy="4351338"/>
          </a:xfrm>
        </p:spPr>
        <p:txBody>
          <a:bodyPr>
            <a:normAutofit/>
          </a:bodyPr>
          <a:lstStyle/>
          <a:p>
            <a:pPr marL="0" indent="0" algn="ctr">
              <a:buNone/>
            </a:pPr>
            <a:r>
              <a:rPr lang="en-US" sz="4000" b="1" u="sng" dirty="0"/>
              <a:t>You</a:t>
            </a:r>
            <a:r>
              <a:rPr lang="en-US" sz="4000" dirty="0"/>
              <a:t> </a:t>
            </a:r>
            <a:r>
              <a:rPr lang="en-US" sz="4000" b="1" dirty="0"/>
              <a:t>have a story to tell.</a:t>
            </a:r>
          </a:p>
          <a:p>
            <a:pPr marL="0" indent="0">
              <a:buNone/>
            </a:pPr>
            <a:endParaRPr lang="en-US" sz="3200" b="1" dirty="0"/>
          </a:p>
          <a:p>
            <a:pPr marL="0" indent="0">
              <a:buNone/>
            </a:pPr>
            <a:r>
              <a:rPr lang="en-US" sz="3200" dirty="0"/>
              <a:t>	Real stories change hearts and minds…</a:t>
            </a:r>
          </a:p>
          <a:p>
            <a:pPr marL="0" indent="0">
              <a:buNone/>
            </a:pPr>
            <a:endParaRPr lang="en-US" sz="3200" b="1" dirty="0"/>
          </a:p>
          <a:p>
            <a:pPr marL="0" indent="0">
              <a:buNone/>
            </a:pPr>
            <a:r>
              <a:rPr lang="en-US" sz="3200" b="1" dirty="0"/>
              <a:t>		</a:t>
            </a:r>
            <a:r>
              <a:rPr lang="en-US" sz="3200" dirty="0"/>
              <a:t>…and build support for mental health.</a:t>
            </a:r>
            <a:br>
              <a:rPr lang="en-US" b="1" dirty="0"/>
            </a:br>
            <a:br>
              <a:rPr lang="en-US" b="1" dirty="0"/>
            </a:br>
            <a:endParaRPr lang="en-US" b="1" dirty="0"/>
          </a:p>
        </p:txBody>
      </p:sp>
      <p:pic>
        <p:nvPicPr>
          <p:cNvPr id="2050" name="Picture 2" descr="https://s3.amazonaws.com/kinlane-productions/bw-icons/bw-evangelism-bubble.png"/>
          <p:cNvPicPr>
            <a:picLocks noChangeAspect="1" noChangeArrowheads="1"/>
          </p:cNvPicPr>
          <p:nvPr/>
        </p:nvPicPr>
        <p:blipFill>
          <a:blip r:embed="rId4" cstate="screen">
            <a:lum bright="70000" contrast="-70000"/>
            <a:extLst>
              <a:ext uri="{28A0092B-C50C-407E-A947-70E740481C1C}">
                <a14:useLocalDpi xmlns:a14="http://schemas.microsoft.com/office/drawing/2010/main"/>
              </a:ext>
            </a:extLst>
          </a:blip>
          <a:srcRect/>
          <a:stretch>
            <a:fillRect/>
          </a:stretch>
        </p:blipFill>
        <p:spPr bwMode="auto">
          <a:xfrm>
            <a:off x="628649" y="3878957"/>
            <a:ext cx="1497033" cy="149703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21AE92C-DB3F-43A3-B371-4F20AA1608EB}"/>
              </a:ext>
            </a:extLst>
          </p:cNvPr>
          <p:cNvSpPr>
            <a:spLocks noGrp="1"/>
          </p:cNvSpPr>
          <p:nvPr>
            <p:ph type="title"/>
          </p:nvPr>
        </p:nvSpPr>
        <p:spPr>
          <a:xfrm>
            <a:off x="628649" y="365126"/>
            <a:ext cx="7933459" cy="1083664"/>
          </a:xfrm>
        </p:spPr>
        <p:txBody>
          <a:bodyPr>
            <a:normAutofit/>
          </a:bodyPr>
          <a:lstStyle/>
          <a:p>
            <a:r>
              <a:rPr lang="en-US" sz="5400" dirty="0"/>
              <a:t>Why Advocate? </a:t>
            </a:r>
          </a:p>
        </p:txBody>
      </p:sp>
    </p:spTree>
    <p:extLst>
      <p:ext uri="{BB962C8B-B14F-4D97-AF65-F5344CB8AC3E}">
        <p14:creationId xmlns:p14="http://schemas.microsoft.com/office/powerpoint/2010/main" val="296184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005" y="1849541"/>
            <a:ext cx="8740982" cy="1950563"/>
          </a:xfrm>
        </p:spPr>
        <p:txBody>
          <a:bodyPr>
            <a:normAutofit/>
          </a:bodyPr>
          <a:lstStyle/>
          <a:p>
            <a:pPr algn="ctr">
              <a:lnSpc>
                <a:spcPct val="100000"/>
              </a:lnSpc>
            </a:pPr>
            <a:r>
              <a:rPr lang="en-US" sz="5400" b="1" dirty="0"/>
              <a:t>What to Expect </a:t>
            </a:r>
            <a:br>
              <a:rPr lang="en-US" sz="5400" b="1" dirty="0"/>
            </a:br>
            <a:r>
              <a:rPr lang="en-US" sz="5400" b="1" dirty="0"/>
              <a:t>on Capitol Hill</a:t>
            </a:r>
          </a:p>
        </p:txBody>
      </p:sp>
      <p:pic>
        <p:nvPicPr>
          <p:cNvPr id="3" name="Picture 2">
            <a:extLst>
              <a:ext uri="{FF2B5EF4-FFF2-40B4-BE49-F238E27FC236}">
                <a16:creationId xmlns:a16="http://schemas.microsoft.com/office/drawing/2014/main" id="{469B727B-0B44-4B8C-8C74-0972AA5B9B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7380" y="4236299"/>
            <a:ext cx="2035275" cy="2096561"/>
          </a:xfrm>
          <a:prstGeom prst="rect">
            <a:avLst/>
          </a:prstGeom>
        </p:spPr>
      </p:pic>
    </p:spTree>
    <p:extLst>
      <p:ext uri="{BB962C8B-B14F-4D97-AF65-F5344CB8AC3E}">
        <p14:creationId xmlns:p14="http://schemas.microsoft.com/office/powerpoint/2010/main" val="119022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067" y="295906"/>
            <a:ext cx="8142488" cy="842237"/>
          </a:xfrm>
          <a:noFill/>
          <a:ln>
            <a:noFill/>
          </a:ln>
        </p:spPr>
        <p:txBody>
          <a:bodyPr>
            <a:normAutofit/>
          </a:bodyPr>
          <a:lstStyle/>
          <a:p>
            <a:r>
              <a:rPr lang="en-US" sz="5400" dirty="0"/>
              <a:t>Hill Day Materials</a:t>
            </a:r>
          </a:p>
        </p:txBody>
      </p:sp>
      <p:pic>
        <p:nvPicPr>
          <p:cNvPr id="10" name="Picture 9">
            <a:extLst>
              <a:ext uri="{FF2B5EF4-FFF2-40B4-BE49-F238E27FC236}">
                <a16:creationId xmlns:a16="http://schemas.microsoft.com/office/drawing/2014/main" id="{2FDA6299-E5A7-4098-A3FB-C618776B01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67" y="1301492"/>
            <a:ext cx="2486097" cy="3200400"/>
          </a:xfrm>
          <a:prstGeom prst="rect">
            <a:avLst/>
          </a:prstGeom>
        </p:spPr>
      </p:pic>
      <p:pic>
        <p:nvPicPr>
          <p:cNvPr id="17" name="Picture 16">
            <a:extLst>
              <a:ext uri="{FF2B5EF4-FFF2-40B4-BE49-F238E27FC236}">
                <a16:creationId xmlns:a16="http://schemas.microsoft.com/office/drawing/2014/main" id="{2D2804D7-C883-4F1E-9FFC-3EE3BC87DF5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7746" y="2149265"/>
            <a:ext cx="2481651" cy="3200400"/>
          </a:xfrm>
          <a:prstGeom prst="rect">
            <a:avLst/>
          </a:prstGeom>
          <a:ln>
            <a:solidFill>
              <a:schemeClr val="tx1">
                <a:lumMod val="75000"/>
              </a:schemeClr>
            </a:solidFill>
          </a:ln>
        </p:spPr>
      </p:pic>
      <p:sp>
        <p:nvSpPr>
          <p:cNvPr id="3" name="TextBox 2">
            <a:extLst>
              <a:ext uri="{FF2B5EF4-FFF2-40B4-BE49-F238E27FC236}">
                <a16:creationId xmlns:a16="http://schemas.microsoft.com/office/drawing/2014/main" id="{962F98EB-1C30-440A-9A56-C1AF7FB31625}"/>
              </a:ext>
            </a:extLst>
          </p:cNvPr>
          <p:cNvSpPr txBox="1"/>
          <p:nvPr/>
        </p:nvSpPr>
        <p:spPr>
          <a:xfrm>
            <a:off x="-1" y="5594469"/>
            <a:ext cx="2959397" cy="400110"/>
          </a:xfrm>
          <a:prstGeom prst="rect">
            <a:avLst/>
          </a:prstGeom>
          <a:noFill/>
        </p:spPr>
        <p:txBody>
          <a:bodyPr wrap="square" rtlCol="0">
            <a:spAutoFit/>
          </a:bodyPr>
          <a:lstStyle/>
          <a:p>
            <a:pPr algn="ctr"/>
            <a:r>
              <a:rPr lang="en-US" sz="2000" b="1" dirty="0"/>
              <a:t>Leave behind materials</a:t>
            </a:r>
          </a:p>
        </p:txBody>
      </p:sp>
      <p:pic>
        <p:nvPicPr>
          <p:cNvPr id="4" name="Picture 3">
            <a:extLst>
              <a:ext uri="{FF2B5EF4-FFF2-40B4-BE49-F238E27FC236}">
                <a16:creationId xmlns:a16="http://schemas.microsoft.com/office/drawing/2014/main" id="{CD724A99-12BE-468F-AFC4-7CA2BA2364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8576" y="1290602"/>
            <a:ext cx="2471951" cy="3200400"/>
          </a:xfrm>
          <a:prstGeom prst="rect">
            <a:avLst/>
          </a:prstGeom>
        </p:spPr>
      </p:pic>
      <p:pic>
        <p:nvPicPr>
          <p:cNvPr id="5" name="Picture 4">
            <a:extLst>
              <a:ext uri="{FF2B5EF4-FFF2-40B4-BE49-F238E27FC236}">
                <a16:creationId xmlns:a16="http://schemas.microsoft.com/office/drawing/2014/main" id="{27872085-9FCA-4711-B115-1BEF7732CE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4315" y="2138375"/>
            <a:ext cx="2480807" cy="3200400"/>
          </a:xfrm>
          <a:prstGeom prst="rect">
            <a:avLst/>
          </a:prstGeom>
        </p:spPr>
      </p:pic>
      <p:sp>
        <p:nvSpPr>
          <p:cNvPr id="18" name="TextBox 17">
            <a:extLst>
              <a:ext uri="{FF2B5EF4-FFF2-40B4-BE49-F238E27FC236}">
                <a16:creationId xmlns:a16="http://schemas.microsoft.com/office/drawing/2014/main" id="{BF1767A2-5B7F-4C0B-A5F2-B2953592A289}"/>
              </a:ext>
            </a:extLst>
          </p:cNvPr>
          <p:cNvSpPr txBox="1"/>
          <p:nvPr/>
        </p:nvSpPr>
        <p:spPr>
          <a:xfrm>
            <a:off x="3338575" y="5576973"/>
            <a:ext cx="2868803" cy="400110"/>
          </a:xfrm>
          <a:prstGeom prst="rect">
            <a:avLst/>
          </a:prstGeom>
          <a:noFill/>
        </p:spPr>
        <p:txBody>
          <a:bodyPr wrap="square" rtlCol="0">
            <a:spAutoFit/>
          </a:bodyPr>
          <a:lstStyle/>
          <a:p>
            <a:pPr algn="ctr"/>
            <a:r>
              <a:rPr lang="en-US" sz="2000" b="1" dirty="0"/>
              <a:t>Legislator Backgrounders</a:t>
            </a:r>
          </a:p>
        </p:txBody>
      </p:sp>
      <p:pic>
        <p:nvPicPr>
          <p:cNvPr id="19" name="Picture 18">
            <a:extLst>
              <a:ext uri="{FF2B5EF4-FFF2-40B4-BE49-F238E27FC236}">
                <a16:creationId xmlns:a16="http://schemas.microsoft.com/office/drawing/2014/main" id="{6AC8550F-73FC-4B7C-9B58-00CCB6C0868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05445" y="1290602"/>
            <a:ext cx="2481905" cy="3200400"/>
          </a:xfrm>
          <a:prstGeom prst="rect">
            <a:avLst/>
          </a:prstGeom>
        </p:spPr>
      </p:pic>
      <p:sp>
        <p:nvSpPr>
          <p:cNvPr id="20" name="TextBox 19">
            <a:extLst>
              <a:ext uri="{FF2B5EF4-FFF2-40B4-BE49-F238E27FC236}">
                <a16:creationId xmlns:a16="http://schemas.microsoft.com/office/drawing/2014/main" id="{E2213814-DC85-4509-9530-A4DCB0E128C4}"/>
              </a:ext>
            </a:extLst>
          </p:cNvPr>
          <p:cNvSpPr txBox="1"/>
          <p:nvPr/>
        </p:nvSpPr>
        <p:spPr>
          <a:xfrm>
            <a:off x="6505445" y="5576973"/>
            <a:ext cx="2481906" cy="400110"/>
          </a:xfrm>
          <a:prstGeom prst="rect">
            <a:avLst/>
          </a:prstGeom>
          <a:noFill/>
        </p:spPr>
        <p:txBody>
          <a:bodyPr wrap="square" rtlCol="0">
            <a:spAutoFit/>
          </a:bodyPr>
          <a:lstStyle/>
          <a:p>
            <a:pPr algn="ctr"/>
            <a:r>
              <a:rPr lang="en-US" sz="2000" b="1" dirty="0"/>
              <a:t>Hill Day Guide</a:t>
            </a:r>
          </a:p>
        </p:txBody>
      </p:sp>
    </p:spTree>
    <p:extLst>
      <p:ext uri="{BB962C8B-B14F-4D97-AF65-F5344CB8AC3E}">
        <p14:creationId xmlns:p14="http://schemas.microsoft.com/office/powerpoint/2010/main" val="29167849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1012</TotalTime>
  <Words>1243</Words>
  <Application>Microsoft Office PowerPoint</Application>
  <PresentationFormat>On-screen Show (4:3)</PresentationFormat>
  <Paragraphs>289</Paragraphs>
  <Slides>48</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Franklin Gothic Demi</vt:lpstr>
      <vt:lpstr>Office Theme</vt:lpstr>
      <vt:lpstr>Hill Day Meeting Prep</vt:lpstr>
      <vt:lpstr>Today’s Session</vt:lpstr>
      <vt:lpstr>Hill Day Guide</vt:lpstr>
      <vt:lpstr>Why Advocate? </vt:lpstr>
      <vt:lpstr>PowerPoint Presentation</vt:lpstr>
      <vt:lpstr>Why Advocate? </vt:lpstr>
      <vt:lpstr>Why Advocate? </vt:lpstr>
      <vt:lpstr>What to Expect  on Capitol Hill</vt:lpstr>
      <vt:lpstr>Hill Day Materials</vt:lpstr>
      <vt:lpstr>Getting To Capitol Hill</vt:lpstr>
      <vt:lpstr>Getting To Capitol Hill</vt:lpstr>
      <vt:lpstr>Getting To Capitol Hill</vt:lpstr>
      <vt:lpstr>Getting Back From Capitol Hill</vt:lpstr>
      <vt:lpstr>Getting Back From Capitol Hill</vt:lpstr>
      <vt:lpstr>House Office Buildings</vt:lpstr>
      <vt:lpstr>Senate Office Buildings</vt:lpstr>
      <vt:lpstr>Capitol Hill Security</vt:lpstr>
      <vt:lpstr>What to Expect in Hill Offices</vt:lpstr>
      <vt:lpstr>What to Expect in Hill Offices</vt:lpstr>
      <vt:lpstr>What to Expect in Hill Offices</vt:lpstr>
      <vt:lpstr>What to Expect in Hill Offices</vt:lpstr>
      <vt:lpstr>What to Expect  in Your Meetings</vt:lpstr>
      <vt:lpstr>Meeting Format</vt:lpstr>
      <vt:lpstr>Meeting Format</vt:lpstr>
      <vt:lpstr>Sample Meeting</vt:lpstr>
      <vt:lpstr>General Tips for an  Effective Meeting</vt:lpstr>
      <vt:lpstr>Meeting Tip #1</vt:lpstr>
      <vt:lpstr>Meeting Tip #2</vt:lpstr>
      <vt:lpstr>Meeting Tip #3</vt:lpstr>
      <vt:lpstr>Meeting Tip #4</vt:lpstr>
      <vt:lpstr>Meeting Tip #5</vt:lpstr>
      <vt:lpstr>Building a Connection with Your Legislator</vt:lpstr>
      <vt:lpstr>Connecting with Legislators</vt:lpstr>
      <vt:lpstr>Legislator Backgrounders</vt:lpstr>
      <vt:lpstr>Legislator Backgrounders</vt:lpstr>
      <vt:lpstr>Telling Your Story </vt:lpstr>
      <vt:lpstr>Story Tip #1</vt:lpstr>
      <vt:lpstr>Story Tip #2</vt:lpstr>
      <vt:lpstr>Story Tip #3</vt:lpstr>
      <vt:lpstr>Story Tip #4</vt:lpstr>
      <vt:lpstr>Write Your Own Story</vt:lpstr>
      <vt:lpstr>Practice Sharing Your Story</vt:lpstr>
      <vt:lpstr>Assign Meeting Roles</vt:lpstr>
      <vt:lpstr>Follow-up and Next Steps</vt:lpstr>
      <vt:lpstr>Close on a Positive Note</vt:lpstr>
      <vt:lpstr>After Your Meeting</vt:lpstr>
      <vt:lpstr>After Your Meeting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Lemon</dc:creator>
  <cp:lastModifiedBy>Dawn Brown</cp:lastModifiedBy>
  <cp:revision>52</cp:revision>
  <dcterms:created xsi:type="dcterms:W3CDTF">2016-04-19T21:18:15Z</dcterms:created>
  <dcterms:modified xsi:type="dcterms:W3CDTF">2017-07-12T13:42:47Z</dcterms:modified>
</cp:coreProperties>
</file>